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48ad40716194c6d" /><Relationship Type="http://schemas.openxmlformats.org/officeDocument/2006/relationships/extended-properties" Target="/docProps/app.xml" Id="Rc853189227324b43" /><Relationship Type="http://schemas.openxmlformats.org/officeDocument/2006/relationships/officeDocument" Target="/ppt/presentation.xml" Id="Ree2048c5da6b49e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914dfbd435d47bf"/>
  </p:sldMasterIdLst>
  <p:notesMasterIdLst>
    <p:notesMasterId xmlns:r="http://schemas.openxmlformats.org/officeDocument/2006/relationships" r:id="Ree627c5c20e94bb7"/>
  </p:notesMasterIdLst>
  <p:sldIdLst>
    <p:sldId xmlns:r="http://schemas.openxmlformats.org/officeDocument/2006/relationships" id="256" r:id="Rde786bcad5b74ff3"/>
    <p:sldId xmlns:r="http://schemas.openxmlformats.org/officeDocument/2006/relationships" id="257" r:id="R6ec09cc4a13f4ab0"/>
    <p:sldId xmlns:r="http://schemas.openxmlformats.org/officeDocument/2006/relationships" id="258" r:id="R90cce45c61754c4c"/>
    <p:sldId xmlns:r="http://schemas.openxmlformats.org/officeDocument/2006/relationships" id="259" r:id="Rcb3a0a3a49424ace"/>
    <p:sldId xmlns:r="http://schemas.openxmlformats.org/officeDocument/2006/relationships" id="260" r:id="R93d414ab2d03497b"/>
    <p:sldId xmlns:r="http://schemas.openxmlformats.org/officeDocument/2006/relationships" id="261" r:id="R3f9ff1527222489d"/>
    <p:sldId xmlns:r="http://schemas.openxmlformats.org/officeDocument/2006/relationships" id="262" r:id="Rfa677d5410284bfb"/>
    <p:sldId xmlns:r="http://schemas.openxmlformats.org/officeDocument/2006/relationships" id="263" r:id="R0a00d916b9b84b16"/>
    <p:sldId xmlns:r="http://schemas.openxmlformats.org/officeDocument/2006/relationships" id="264" r:id="R297cf9830c434f32"/>
    <p:sldId xmlns:r="http://schemas.openxmlformats.org/officeDocument/2006/relationships" id="265" r:id="Rec9d1cddea4c4c1f"/>
    <p:sldId xmlns:r="http://schemas.openxmlformats.org/officeDocument/2006/relationships" id="266" r:id="R530a83985edc43b7"/>
    <p:sldId xmlns:r="http://schemas.openxmlformats.org/officeDocument/2006/relationships" id="267" r:id="Rf26e9fc607084f7d"/>
    <p:sldId xmlns:r="http://schemas.openxmlformats.org/officeDocument/2006/relationships" id="268" r:id="R02fd26aea62740d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3b29c39f4de407b" /><Relationship Type="http://schemas.openxmlformats.org/officeDocument/2006/relationships/slideMaster" Target="/ppt/slideMasters/slideMaster1.xml" Id="R2914dfbd435d47bf" /><Relationship Type="http://schemas.openxmlformats.org/officeDocument/2006/relationships/notesMaster" Target="/ppt/notesMasters/notesMaster1.xml" Id="Ree627c5c20e94bb7" /><Relationship Type="http://schemas.openxmlformats.org/officeDocument/2006/relationships/presProps" Target="/ppt/presProps.xml" Id="R63ec5ba9c28e4bec" /><Relationship Type="http://schemas.openxmlformats.org/officeDocument/2006/relationships/tableStyles" Target="/ppt/tableStyles.xml" Id="R4a40db56dac6478c" /><Relationship Type="http://schemas.openxmlformats.org/officeDocument/2006/relationships/slide" Target="/ppt/slides/slide1.xml" Id="Rde786bcad5b74ff3" /><Relationship Type="http://schemas.openxmlformats.org/officeDocument/2006/relationships/slide" Target="/ppt/slides/slide2.xml" Id="R6ec09cc4a13f4ab0" /><Relationship Type="http://schemas.openxmlformats.org/officeDocument/2006/relationships/slide" Target="/ppt/slides/slide3.xml" Id="R90cce45c61754c4c" /><Relationship Type="http://schemas.openxmlformats.org/officeDocument/2006/relationships/slide" Target="/ppt/slides/slide4.xml" Id="Rcb3a0a3a49424ace" /><Relationship Type="http://schemas.openxmlformats.org/officeDocument/2006/relationships/slide" Target="/ppt/slides/slide5.xml" Id="R93d414ab2d03497b" /><Relationship Type="http://schemas.openxmlformats.org/officeDocument/2006/relationships/slide" Target="/ppt/slides/slide6.xml" Id="R3f9ff1527222489d" /><Relationship Type="http://schemas.openxmlformats.org/officeDocument/2006/relationships/slide" Target="/ppt/slides/slide7.xml" Id="Rfa677d5410284bfb" /><Relationship Type="http://schemas.openxmlformats.org/officeDocument/2006/relationships/slide" Target="/ppt/slides/slide8.xml" Id="R0a00d916b9b84b16" /><Relationship Type="http://schemas.openxmlformats.org/officeDocument/2006/relationships/slide" Target="/ppt/slides/slide9.xml" Id="R297cf9830c434f32" /><Relationship Type="http://schemas.openxmlformats.org/officeDocument/2006/relationships/slide" Target="/ppt/slides/slide10.xml" Id="Rec9d1cddea4c4c1f" /><Relationship Type="http://schemas.openxmlformats.org/officeDocument/2006/relationships/slide" Target="/ppt/slides/slide11.xml" Id="R530a83985edc43b7" /><Relationship Type="http://schemas.openxmlformats.org/officeDocument/2006/relationships/slide" Target="/ppt/slides/slide12.xml" Id="Rf26e9fc607084f7d" /><Relationship Type="http://schemas.openxmlformats.org/officeDocument/2006/relationships/slide" Target="/ppt/slides/slide13.xml" Id="R02fd26aea62740d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82a66fb95254d2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55d5c83ffe4412f" /><Relationship Type="http://schemas.openxmlformats.org/officeDocument/2006/relationships/notesMaster" Target="/ppt/notesMasters/notesMaster1.xml" Id="Rbf4cd7b6aa354d1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c6035eac92744dc" /><Relationship Type="http://schemas.openxmlformats.org/officeDocument/2006/relationships/notesMaster" Target="/ppt/notesMasters/notesMaster1.xml" Id="R09c4d2b14d90469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6d96ed9b2584d08" /><Relationship Type="http://schemas.openxmlformats.org/officeDocument/2006/relationships/notesMaster" Target="/ppt/notesMasters/notesMaster1.xml" Id="R2edf691f3c55419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97b20520e92422e" /><Relationship Type="http://schemas.openxmlformats.org/officeDocument/2006/relationships/notesMaster" Target="/ppt/notesMasters/notesMaster1.xml" Id="R51245fd9362d406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87546ffa9ed4802" /><Relationship Type="http://schemas.openxmlformats.org/officeDocument/2006/relationships/notesMaster" Target="/ppt/notesMasters/notesMaster1.xml" Id="R7aa63ccbd5b44f8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cb6653e6e64424b" /><Relationship Type="http://schemas.openxmlformats.org/officeDocument/2006/relationships/notesMaster" Target="/ppt/notesMasters/notesMaster1.xml" Id="R8f8e23d67cea4f0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1cf7539ce914bb3" /><Relationship Type="http://schemas.openxmlformats.org/officeDocument/2006/relationships/notesMaster" Target="/ppt/notesMasters/notesMaster1.xml" Id="Raac2f155dc98420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00d15302c174cfa" /><Relationship Type="http://schemas.openxmlformats.org/officeDocument/2006/relationships/notesMaster" Target="/ppt/notesMasters/notesMaster1.xml" Id="Rfea3f3b778d84f8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4c9bd0fae754df5" /><Relationship Type="http://schemas.openxmlformats.org/officeDocument/2006/relationships/notesMaster" Target="/ppt/notesMasters/notesMaster1.xml" Id="R5577f6ca6a914ce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e37964f69c24b9e" /><Relationship Type="http://schemas.openxmlformats.org/officeDocument/2006/relationships/notesMaster" Target="/ppt/notesMasters/notesMaster1.xml" Id="R68fd1b455fb9481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723f4d8e16949b2" /><Relationship Type="http://schemas.openxmlformats.org/officeDocument/2006/relationships/notesMaster" Target="/ppt/notesMasters/notesMaster1.xml" Id="R54c86c089837453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9e9e9553d6b4698" /><Relationship Type="http://schemas.openxmlformats.org/officeDocument/2006/relationships/notesMaster" Target="/ppt/notesMasters/notesMaster1.xml" Id="Rdb97b98e080e42b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ec17ec6786d470c" /><Relationship Type="http://schemas.openxmlformats.org/officeDocument/2006/relationships/notesMaster" Target="/ppt/notesMasters/notesMaster1.xml" Id="Rf3faab872a1c4f7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London Gateway College supplied course material, Oil Pollution and Compensation Law (LGC300). LECTURE 1. Educational use only.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London Gateway College supplied course material, Oil Pollution and Compensation Law (LGC300). Learning focus. Educational use only.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London Gateway College supplied course material, Oil Pollution and Compensation Law (LGC300). Introduction. Educational use only.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London Gateway College supplied course material, Oil Pollution and Compensation Law (LGC300). Legal Framework and the Role of OPOL. Educational use only.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London Gateway College supplied course material, Oil Pollution and Compensation Law (LGC300). Limitations of OPOL and Compensation Concerns. Educational use only.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London Gateway College supplied course material, Oil Pollution and Compensation Law (LGC300). National and International Legal Challenges. Educational use only.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London Gateway College supplied course material, Oil Pollution and Compensation Law (LGC300). DEFINITION OF “SHIP” IN SCOTLAND FOR ARREST PURPOSES. Educational use only.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London Gateway College supplied course material, Oil Pollution and Compensation Law (LGC300). RECOVERABILITY OF PURE ECONOMIC LOSS. Educational use only.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London Gateway College supplied course material, Oil Pollution and Compensation Law (LGC300). Applied activity. Educational use only.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London Gateway College supplied course material, Oil Pollution and Compensation Law (LGC300). Knowledge check. Educational use only.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London Gateway College supplied course material, Oil Pollution and Compensation Law (LGC300). Independent research task. Educational use only.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London Gateway College supplied course material, Oil Pollution and Compensation Law (LGC300). Lecture summary. Educational use only.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London Gateway College supplied course material, Oil Pollution and Compensation Law (LGC300). Recommended sources. Educational use only.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6e6453404c46a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532c121aef643cb" /><Relationship Type="http://schemas.openxmlformats.org/officeDocument/2006/relationships/slideLayout" Target="/ppt/slideLayouts/slideLayout1.xml" Id="Rd86aecd1d321492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86aecd1d321492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592e3f581a4c36" /><Relationship Type="http://schemas.openxmlformats.org/officeDocument/2006/relationships/image" Target="/ppt/media/image.jpeg" Id="Rec56720593e8480e" /><Relationship Type="http://schemas.openxmlformats.org/officeDocument/2006/relationships/image" Target="/ppt/media/image2.jpeg" Id="Rcc9c1c840d8d4caa" /><Relationship Type="http://schemas.openxmlformats.org/officeDocument/2006/relationships/notesSlide" Target="/ppt/notesSlides/notesSlide1.xml" Id="Rbfa122a126d04d9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a8fcdec2824dfe" /><Relationship Type="http://schemas.openxmlformats.org/officeDocument/2006/relationships/image" Target="/ppt/media/image3.jpeg" Id="Rcd22f8204d3d4301" /><Relationship Type="http://schemas.openxmlformats.org/officeDocument/2006/relationships/notesSlide" Target="/ppt/notesSlides/notesSlide2.xml" Id="R6da8274b2c1041b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6e208e908c4caf" /><Relationship Type="http://schemas.openxmlformats.org/officeDocument/2006/relationships/image" Target="/ppt/media/image4.jpeg" Id="R39ce5161267649f4" /><Relationship Type="http://schemas.openxmlformats.org/officeDocument/2006/relationships/notesSlide" Target="/ppt/notesSlides/notesSlide3.xml" Id="R80b297b7e2af47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6b48c9dad8440b" /><Relationship Type="http://schemas.openxmlformats.org/officeDocument/2006/relationships/image" Target="/ppt/media/image5.jpeg" Id="R049de8a44fdd4fce" /><Relationship Type="http://schemas.openxmlformats.org/officeDocument/2006/relationships/notesSlide" Target="/ppt/notesSlides/notesSlide4.xml" Id="R938da60cf4a04cc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eed167a5e94b46" /><Relationship Type="http://schemas.openxmlformats.org/officeDocument/2006/relationships/image" Target="/ppt/media/image6.jpeg" Id="Rdb8dff0daa354a15" /><Relationship Type="http://schemas.openxmlformats.org/officeDocument/2006/relationships/notesSlide" Target="/ppt/notesSlides/notesSlide5.xml" Id="R4554644fe0c048a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c6f34d523e422c" /><Relationship Type="http://schemas.openxmlformats.org/officeDocument/2006/relationships/image" Target="/ppt/media/image7.jpeg" Id="R750d5e4663b44279" /><Relationship Type="http://schemas.openxmlformats.org/officeDocument/2006/relationships/notesSlide" Target="/ppt/notesSlides/notesSlide6.xml" Id="R33eaacdf18ec41d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21982ace8b4a6f" /><Relationship Type="http://schemas.openxmlformats.org/officeDocument/2006/relationships/image" Target="/ppt/media/image8.jpeg" Id="R73230b29ba644deb" /><Relationship Type="http://schemas.openxmlformats.org/officeDocument/2006/relationships/notesSlide" Target="/ppt/notesSlides/notesSlide7.xml" Id="R6a185d5f573a4c7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5eca07a39441dd" /><Relationship Type="http://schemas.openxmlformats.org/officeDocument/2006/relationships/image" Target="/ppt/media/image9.jpeg" Id="Rd72831a58d194e2f" /><Relationship Type="http://schemas.openxmlformats.org/officeDocument/2006/relationships/notesSlide" Target="/ppt/notesSlides/notesSlide8.xml" Id="R9826f6d13e2e47d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88f05cb8bc4448" /><Relationship Type="http://schemas.openxmlformats.org/officeDocument/2006/relationships/image" Target="/ppt/media/image10.jpeg" Id="R78bd6b98452d4aff" /><Relationship Type="http://schemas.openxmlformats.org/officeDocument/2006/relationships/notesSlide" Target="/ppt/notesSlides/notesSlide9.xml" Id="R402f5a69ff5b4e1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013d65f4014d8b" /><Relationship Type="http://schemas.openxmlformats.org/officeDocument/2006/relationships/image" Target="/ppt/media/image11.jpeg" Id="R2fb8c82c6ffd46b8" /><Relationship Type="http://schemas.openxmlformats.org/officeDocument/2006/relationships/notesSlide" Target="/ppt/notesSlides/notesSlide10.xml" Id="R31aa314627bf407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f3718fae3247a2" /><Relationship Type="http://schemas.openxmlformats.org/officeDocument/2006/relationships/image" Target="/ppt/media/image12.jpeg" Id="R47c56b97d7b440cf" /><Relationship Type="http://schemas.openxmlformats.org/officeDocument/2006/relationships/notesSlide" Target="/ppt/notesSlides/notesSlide11.xml" Id="Re3c6c06711cc44e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183e126a474590" /><Relationship Type="http://schemas.openxmlformats.org/officeDocument/2006/relationships/image" Target="/ppt/media/image13.jpeg" Id="R980d74965bff4216" /><Relationship Type="http://schemas.openxmlformats.org/officeDocument/2006/relationships/notesSlide" Target="/ppt/notesSlides/notesSlide12.xml" Id="R93920c84f2a4402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4beb6484e749e2" /><Relationship Type="http://schemas.openxmlformats.org/officeDocument/2006/relationships/image" Target="/ppt/media/image14.jpeg" Id="Rdaac7529179845ad" /><Relationship Type="http://schemas.openxmlformats.org/officeDocument/2006/relationships/notesSlide" Target="/ppt/notesSlides/notesSlide13.xml" Id="Ra6ee47e04a5b42e4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56720593e8480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9c1c840d8d4caa"/>
          <a:stretch xmlns:a="http://schemas.openxmlformats.org/drawingml/2006/main"/>
        </p:blipFill>
        <p:spPr>
          <a:xfrm xmlns:a="http://schemas.openxmlformats.org/drawingml/2006/main">
            <a:off x="533400" y="4572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89643B-C3F4-4CB1-BFCC-5C13BC9E2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524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LONDON GATEWAY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9D8B77-D549-4312-9372-3E69466C4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533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E3C98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3C982"/>
                </a:solidFill>
                <a:latin typeface="Bitstream Charter"/>
                <a:ea typeface="Bitstream Charter"/>
                <a:cs typeface="Bitstream Charter"/>
              </a:rPr>
              <a:t>LECTURE 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22E29D-A0C6-49A9-AC8F-CA83111FE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38350"/>
            <a:ext cx="5905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3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Compensation for Pollution Damage from Seabed Mineral Exploration and Extraction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78FA18-D990-4299-9A04-E5CBC60A0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143500"/>
            <a:ext cx="5334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Oil Pollution and Compensation Law</a:t>
            </a:r>
          </a:p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Course Code LGC300</a:t>
            </a:r>
          </a:p>
        </p:txBody>
      </p:sp>
    </p:spTree>
    <p:extLst>
      <p:ext uri="{BB962C8B-B14F-4D97-AF65-F5344CB8AC3E}">
        <p14:creationId xmlns:p14="http://schemas.microsoft.com/office/powerpoint/2010/main" val="32785112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22f8204d3d4301"/>
          <a:stretch xmlns:a="http://schemas.openxmlformats.org/drawingml/2006/main"/>
        </p:blipFill>
        <p:spPr>
          <a:xfrm xmlns:a="http://schemas.openxmlformats.org/drawingml/2006/main">
            <a:off x="457200" y="2476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7F475E-11DE-45B4-BEC1-140D9CF51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667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LONDON GATEWAY COLLEGE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09F45B-9A72-4789-9F76-5AE44ABA1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67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LGC300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FD2859-EE7C-4271-9EF6-C830758E0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763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64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6DE3AB-7B62-4E18-9FF2-648FF0B04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Learning focus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617C7D-2987-4D5E-B4EF-257FEB350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48425"/>
            <a:ext cx="1047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rPr>
              <a:t>Oil Pollution and Compensation Law   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1E286B-6CDE-486B-B074-BE4F3594E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10382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Explain the principal concepts associated with compensation for pollution damage from seabed mineral exploration and extraction.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Apply the lecture principles to a realistic professional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Identify the evidence, authority and judgement required for a defensible conclusion.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Legal Framework and the Role of OPOL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Limitations of OPOL and Compensation Concerns</a:t>
            </a:r>
          </a:p>
        </p:txBody>
      </p:sp>
    </p:spTree>
    <p:extLst>
      <p:ext uri="{BB962C8B-B14F-4D97-AF65-F5344CB8AC3E}">
        <p14:creationId xmlns:p14="http://schemas.microsoft.com/office/powerpoint/2010/main" val="89565617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ce5161267649f4"/>
          <a:stretch xmlns:a="http://schemas.openxmlformats.org/drawingml/2006/main"/>
        </p:blipFill>
        <p:spPr>
          <a:xfrm xmlns:a="http://schemas.openxmlformats.org/drawingml/2006/main">
            <a:off x="457200" y="2476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FDA945-BD44-4136-84A3-FFFEB2065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667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LONDON GATEWAY COLLEGE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8AE2A3-606D-459D-906E-FF32CB730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67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LGC300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F90932-B201-4809-AB49-0524126D3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763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64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8F4A99-19AA-4803-B975-C85A93247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Introduction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D8CA22-9C3A-46BA-81AB-BEB7B6C65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48425"/>
            <a:ext cx="1047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rPr>
              <a:t>Oil Pollution and Compensation Law   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39E55E-77DC-43EA-B4A3-C5AFB8D32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10382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With advancements in technology, the offshore industry has intensified efforts to explore and extract seabed mineral resources in deeper waters.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This expansion has led to an increase in operational fields.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Due in part to strict regulations imposed by coastal states, the industry has maintained a strong safety record.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Until recently, offshore installations were regarded as minor contributors to marine pollution compared to other sources.</a:t>
            </a:r>
          </a:p>
        </p:txBody>
      </p:sp>
    </p:spTree>
    <p:extLst>
      <p:ext uri="{BB962C8B-B14F-4D97-AF65-F5344CB8AC3E}">
        <p14:creationId xmlns:p14="http://schemas.microsoft.com/office/powerpoint/2010/main" val="109795323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9de8a44fdd4fce"/>
          <a:stretch xmlns:a="http://schemas.openxmlformats.org/drawingml/2006/main"/>
        </p:blipFill>
        <p:spPr>
          <a:xfrm xmlns:a="http://schemas.openxmlformats.org/drawingml/2006/main">
            <a:off x="457200" y="2476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1A7FD6-D1DF-4544-9C48-A6F3CFC56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667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LONDON GATEWAY COLLEGE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ADDF3C-8ACA-49D4-87D7-5651467EA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67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LGC300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7F7843-C07C-468E-8DE1-62B3FAB8F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763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64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14E851-DE5A-4BFC-B688-BCA40CDA6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Legal Framework and the Role of OPOL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32A3A2-1DBD-489E-B8D7-4D05B949C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48425"/>
            <a:ext cx="1047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rPr>
              <a:t>Oil Pollution and Compensation Law   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1E6328-E447-457B-8196-2D5C6390F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10382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In the UK, operators cannot obtain offshore licenses without participating in the Offshore Pollution Liability Agreement (OPOL).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Established in 1975 as a voluntary contractual arrangement among major oil companies, OPOL was initially intended as an interim measure pending the adoption of an international liability framework.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The 1977 Convention on Civil Liability for Oil Pollution Damage from Seabed Mineral Exploration and Exploitation (CLEE) sought to provide a comprehensive legal standard but failed to gain sufficient ratification to take effect.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As a result, OPOL remains the primary mechanism for addressing offshore pollution liability and now extends to offshore facilities in several European countries, including Denmark, Germany, France, Ireland, and Norway.</a:t>
            </a:r>
          </a:p>
        </p:txBody>
      </p:sp>
    </p:spTree>
    <p:extLst>
      <p:ext uri="{BB962C8B-B14F-4D97-AF65-F5344CB8AC3E}">
        <p14:creationId xmlns:p14="http://schemas.microsoft.com/office/powerpoint/2010/main" val="186186578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8dff0daa354a15"/>
          <a:stretch xmlns:a="http://schemas.openxmlformats.org/drawingml/2006/main"/>
        </p:blipFill>
        <p:spPr>
          <a:xfrm xmlns:a="http://schemas.openxmlformats.org/drawingml/2006/main">
            <a:off x="457200" y="2476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084BB5-C849-462C-AB69-CAC3421DB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667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LONDON GATEWAY COLLEGE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BEC78D-A014-4132-98AE-0B1B57A78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67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LGC300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01E39A-18CE-46C4-AB65-69EC43D29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763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64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1C6C65-BAF5-4D15-A82C-6635FC396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Limitations of OPOL and Compensation Concerns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B296C0-6A36-4F75-B8B9-AA967819B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48425"/>
            <a:ext cx="1047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rPr>
              <a:t>Oil Pollution and Compensation Law   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D8F124-0397-4015-BDDA-58A85EEDE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10382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While OPOL provides a structured claims mechanism, its financial limitations may prove insufficient in the case of a large-scale disaster.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The Deepwater Horizon incident, for example, resulted in costs reaching billions of dollars, far exceeding OPOL’s $250 million cap.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Additionally, the scope of recoverable claims under OPOL remains ambiguous.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Compensation is restricted to pollution-related losses with a direct causal link to contamination, raising concerns about the eligibility of economic losses suffered by businesses indirectly affected, such as hotels and fisheries.</a:t>
            </a:r>
          </a:p>
        </p:txBody>
      </p:sp>
    </p:spTree>
    <p:extLst>
      <p:ext uri="{BB962C8B-B14F-4D97-AF65-F5344CB8AC3E}">
        <p14:creationId xmlns:p14="http://schemas.microsoft.com/office/powerpoint/2010/main" val="49740144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0d5e4663b44279"/>
          <a:stretch xmlns:a="http://schemas.openxmlformats.org/drawingml/2006/main"/>
        </p:blipFill>
        <p:spPr>
          <a:xfrm xmlns:a="http://schemas.openxmlformats.org/drawingml/2006/main">
            <a:off x="457200" y="2476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2EA66F-AAAB-4ECE-9F59-B47FC7579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667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LONDON GATEWAY COLLEGE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0F7990-39EB-4AAB-8257-652D667CC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67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LGC300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9BC19F-3074-4D55-9946-53AD8212E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763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64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BC6882-E640-4784-80F2-6473BB774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National and International Legal Challenges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7DD69B-3CBF-43AF-BC05-3D456210A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48425"/>
            <a:ext cx="1047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rPr>
              <a:t>Oil Pollution and Compensation Law   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30F328-17E4-4D5D-B767-F2176FA04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10382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As a voluntary agreement, OPOL lacks formal legal standing beyond contractual obligations among participating operators.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Although the UK mandates OPOL participation for offshore licensing, claimants may still seek compensation through national courts by bypassing OPOL and directly suing operators or subcontractors, particularly in cases of.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Such lawsuits would require demonstrating that the operator failed to take reasonable preventive measures, leading courts to assess whether existing national or international laws apply.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One key legal question is whether offshore platforms fall under existing maritime liability conventions.</a:t>
            </a:r>
          </a:p>
        </p:txBody>
      </p:sp>
    </p:spTree>
    <p:extLst>
      <p:ext uri="{BB962C8B-B14F-4D97-AF65-F5344CB8AC3E}">
        <p14:creationId xmlns:p14="http://schemas.microsoft.com/office/powerpoint/2010/main" val="144710356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230b29ba644deb"/>
          <a:stretch xmlns:a="http://schemas.openxmlformats.org/drawingml/2006/main"/>
        </p:blipFill>
        <p:spPr>
          <a:xfrm xmlns:a="http://schemas.openxmlformats.org/drawingml/2006/main">
            <a:off x="457200" y="2476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1433C4-55E3-40BE-9C38-60CF09943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667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LONDON GATEWAY COLLEGE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1EBF54-6835-4B73-AFB8-CC80485FB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67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LGC300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23F608-3981-40BB-9C5C-BAFBE4F8A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763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64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E6A4EA-3FDD-443F-A5BA-20B557475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DEFINITION OF “SHIP” IN SCOTLAND FOR ARREST PURPOSES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CC8362-93E4-40FA-A7BF-27CFDD703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48425"/>
            <a:ext cx="1047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rPr>
              <a:t>Oil Pollution and Compensation Law   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7C4503-BE45-4569-935C-331DC38DC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10382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In Scotland, the term "ship" for the purpose of arrest is defined under Section 48 of the Administration of Justice Act 1956.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This definition aligns with Section 313 of the Merchant Shipping Act (MSA) 1995, outlining that a ship includes "any description of vessel used in navigation not propelled by oars." Examining extensive case law on the.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Similar interpretations have been upheld in both Canadian and American courts.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For instance, in Bow Valley Husky (Bermuda) Ltd v.</a:t>
            </a:r>
          </a:p>
        </p:txBody>
      </p:sp>
    </p:spTree>
    <p:extLst>
      <p:ext uri="{BB962C8B-B14F-4D97-AF65-F5344CB8AC3E}">
        <p14:creationId xmlns:p14="http://schemas.microsoft.com/office/powerpoint/2010/main" val="6237250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2831a58d194e2f"/>
          <a:stretch xmlns:a="http://schemas.openxmlformats.org/drawingml/2006/main"/>
        </p:blipFill>
        <p:spPr>
          <a:xfrm xmlns:a="http://schemas.openxmlformats.org/drawingml/2006/main">
            <a:off x="457200" y="2476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2E870A-771B-4968-9B4A-186488FB6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667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LONDON GATEWAY COLLEGE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1D0F70-5752-4C7D-AFD4-8D321C4EA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67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LGC300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910570-2E4D-4C05-92B2-6333DB14B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763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64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94BF0C-17B0-4C10-856E-6BDEB2550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RECOVERABILITY OF PURE ECONOMIC LOSS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23B82F-637B-4145-83FB-7E19A09F6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48425"/>
            <a:ext cx="1047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rPr>
              <a:t>Oil Pollution and Compensation Law   08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04F67C-FAF3-4FA8-B07B-3F2C42914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10382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Under English law, claimants seeking compensation for economic losses due to pollution may not necessarily benefit from pursuing tort claims against operators.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British courts have historically been reluctant to award damages for pure economic loss in negligence cases, unlike some other common law jurisdictions.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Although exceptions exist, such as under the Nuclear Installations Act 1965, a shift in the judiciary’s stance on this matter is unlikely in the near future.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An alternative legal avenue is a public nuisance claim, provided the claimant meets specific criteria.</a:t>
            </a:r>
          </a:p>
        </p:txBody>
      </p:sp>
    </p:spTree>
    <p:extLst>
      <p:ext uri="{BB962C8B-B14F-4D97-AF65-F5344CB8AC3E}">
        <p14:creationId xmlns:p14="http://schemas.microsoft.com/office/powerpoint/2010/main" val="84290649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bd6b98452d4aff"/>
          <a:stretch xmlns:a="http://schemas.openxmlformats.org/drawingml/2006/main"/>
        </p:blipFill>
        <p:spPr>
          <a:xfrm xmlns:a="http://schemas.openxmlformats.org/drawingml/2006/main">
            <a:off x="457200" y="2476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04528B-8BBF-4369-9119-BD340544F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667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LONDON GATEWAY COLLEGE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B52D8A-87C1-469C-999D-EF5CDAF55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67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LGC300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E84B29-C77D-4EFB-899B-8486BB5D9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763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64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A9A571-F4D8-4B08-BC00-DB5D81036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Applied activity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18CC3E-D9B8-40A2-8610-68C7090B9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48425"/>
            <a:ext cx="1047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rPr>
              <a:t>Oil Pollution and Compensation Law   09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D534B0-D8B5-4700-ADC4-1392EEB5E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10382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Review a fictional or public scenario involving compensation for pollution damage from seabed mineral exploration and extraction.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Identify the material facts, unresolved assumptions and governing principles.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Prepare an issue and evidence matrix before reaching a conclusion.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Recommend practical action and explain any point requiring specialist advice.</a:t>
            </a:r>
          </a:p>
        </p:txBody>
      </p:sp>
    </p:spTree>
    <p:extLst>
      <p:ext uri="{BB962C8B-B14F-4D97-AF65-F5344CB8AC3E}">
        <p14:creationId xmlns:p14="http://schemas.microsoft.com/office/powerpoint/2010/main" val="170332208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b8c82c6ffd46b8"/>
          <a:stretch xmlns:a="http://schemas.openxmlformats.org/drawingml/2006/main"/>
        </p:blipFill>
        <p:spPr>
          <a:xfrm xmlns:a="http://schemas.openxmlformats.org/drawingml/2006/main">
            <a:off x="457200" y="2476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DD1A94-7AC5-451C-990C-2C91E6740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667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LONDON GATEWAY COLLEGE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5B2EF0-19C1-4B8B-A488-12813FEE9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67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LGC300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B70FC9-FFD6-4D19-8A53-5D4CFFB91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763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64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2B363E-FAC0-4BB2-A628-74965B783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Knowledge check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7941EB-23EA-4D44-B621-7BFABA314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48425"/>
            <a:ext cx="1047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rPr>
              <a:t>Oil Pollution and Compensation Law   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5A722B-A372-4BDA-AF35-AFE76C802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10382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What is the central principle examined in compensation for pollution damage from seabed mineral exploration and extraction?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Which facts would materially change the analysis?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Which source provides the strongest authority for your conclusion?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What evidence should a professional obtain first?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Which risk, remedy or control should receive priority, and why?</a:t>
            </a:r>
          </a:p>
        </p:txBody>
      </p:sp>
    </p:spTree>
    <p:extLst>
      <p:ext uri="{BB962C8B-B14F-4D97-AF65-F5344CB8AC3E}">
        <p14:creationId xmlns:p14="http://schemas.microsoft.com/office/powerpoint/2010/main" val="102042491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c56b97d7b440cf"/>
          <a:stretch xmlns:a="http://schemas.openxmlformats.org/drawingml/2006/main"/>
        </p:blipFill>
        <p:spPr>
          <a:xfrm xmlns:a="http://schemas.openxmlformats.org/drawingml/2006/main">
            <a:off x="457200" y="2476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9CAD2A-ABDE-4B6E-AE1F-AE694DABF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667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LONDON GATEWAY COLLEGE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81D0EA-8757-4220-8554-872F2E050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67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LGC300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4259B2-5E73-42F8-B0EA-E94224437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763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64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7A2C19-9C45-46AD-90E6-5D9D38632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Independent research task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B4D87D-ED91-4D6E-8FCA-8E3DF74AC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48425"/>
            <a:ext cx="1047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rPr>
              <a:t>Oil Pollution and Compensation Law   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27740C-57D4-4552-8571-B3638752F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10382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Consult at least two authoritative sources listed in the lecture learning guide.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Prepare a 900 to 1,100 word professional response and a one-page issue or evidence matrix.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Cite every external source and record the date accessed.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Upload the final work, source list and originality declaration to the LMS.</a:t>
            </a:r>
          </a:p>
        </p:txBody>
      </p:sp>
    </p:spTree>
    <p:extLst>
      <p:ext uri="{BB962C8B-B14F-4D97-AF65-F5344CB8AC3E}">
        <p14:creationId xmlns:p14="http://schemas.microsoft.com/office/powerpoint/2010/main" val="128206007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0d74965bff4216"/>
          <a:stretch xmlns:a="http://schemas.openxmlformats.org/drawingml/2006/main"/>
        </p:blipFill>
        <p:spPr>
          <a:xfrm xmlns:a="http://schemas.openxmlformats.org/drawingml/2006/main">
            <a:off x="457200" y="2476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ABB2B3-53B5-459B-94E2-7DE76B12F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667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LONDON GATEWAY COLLEGE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05A8EE-A714-4177-9218-8FB984D84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67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LGC300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F66619-7104-48F1-9B8E-179C77E6E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763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64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71386F-E4E5-4730-A74A-FEDB0423F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Lecture summary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94AE39-10F6-456C-B149-18B02533B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48425"/>
            <a:ext cx="1047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rPr>
              <a:t>Oil Pollution and Compensation Law   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0337FC-C366-4818-8E4E-F0F2AB918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10382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Legal Framework and the Role of OPOL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Limitations of OPOL and Compensation Concerns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National and International Legal Challenges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DEFINITION OF “SHIP” IN SCOTLAND FOR ARREST PURPOSES</a:t>
            </a:r>
          </a:p>
        </p:txBody>
      </p:sp>
    </p:spTree>
    <p:extLst>
      <p:ext uri="{BB962C8B-B14F-4D97-AF65-F5344CB8AC3E}">
        <p14:creationId xmlns:p14="http://schemas.microsoft.com/office/powerpoint/2010/main" val="119958308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ac7529179845ad"/>
          <a:stretch xmlns:a="http://schemas.openxmlformats.org/drawingml/2006/main"/>
        </p:blipFill>
        <p:spPr>
          <a:xfrm xmlns:a="http://schemas.openxmlformats.org/drawingml/2006/main">
            <a:off x="457200" y="2476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3C1E19-F13E-4CDD-8041-3D0E43834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667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LONDON GATEWAY COLLEGE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05F1AC-15B4-4C89-AB1A-21D5DF9F7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67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LGC300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983ECA-523F-4EBD-AEAA-4B6FCAAA7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763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64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078ED7-22E3-48DE-A9F1-5DD95495B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Recommended sources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04CCAC-C2DF-4725-9554-B85EF5A33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48425"/>
            <a:ext cx="1047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rPr>
              <a:t>Oil Pollution and Compensation Law   13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7690C4-728C-4835-9042-C83A177F2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10382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IMO Civil Liability Convention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IMO Fund Convention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International Oil Pollution Compensation Funds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IMO MARPOL Convention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London Gateway College Oil Pollution and Compensation Law course material</a:t>
            </a:r>
          </a:p>
        </p:txBody>
      </p:sp>
    </p:spTree>
    <p:extLst>
      <p:ext uri="{BB962C8B-B14F-4D97-AF65-F5344CB8AC3E}">
        <p14:creationId xmlns:p14="http://schemas.microsoft.com/office/powerpoint/2010/main" val="13582797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2026-09-13T00:02:47.6690000Z</dcterms:created>
  <dcterms:modified xsi:type="dcterms:W3CDTF">2026-09-13T00:02:47.6690000Z</dcterms:modified>
</coreProperties>
</file>