
<file path=[Content_Types].xml><?xml version="1.0" encoding="utf-8"?>
<Types xmlns="http://schemas.openxmlformats.org/package/2006/content-types">
  <Default Extension="xml" ContentType="application/vnd.openxmlformats-package.core-properties+xml"/>
  <Default Extension="png" ContentType="image/png"/>
  <Default Extension="jpeg" ContentType="image/jpeg"/>
  <Default Extension="rels" ContentType="application/vnd.openxmlformats-package.relationships+xml"/>
  <Override PartName="/docProps/app.xml" ContentType="application/vnd.openxmlformats-officedocument.extended-properties+xml"/>
  <Override PartName="/ppt/presentation.xml" ContentType="application/vnd.openxmlformats-officedocument.presentationml.presentation.main+xml"/>
  <Override PartName="/ppt/theme/theme1.xml" ContentType="application/vnd.openxmlformats-officedocument.theme+xml"/>
  <Override PartName="/ppt/slideMasters/slideMaster1.xml" ContentType="application/vnd.openxmlformats-officedocument.presentationml.slideMaster+xml"/>
  <Override PartName="/ppt/slideMasters/theme/theme2.xml" ContentType="application/vnd.openxmlformats-officedocument.theme+xml"/>
  <Override PartName="/ppt/slideLayouts/slideLayout1.xml" ContentType="application/vnd.openxmlformats-officedocument.presentationml.slideLayout+xml"/>
  <Override PartName="/ppt/notesMasters/notesMaster1.xml" ContentType="application/vnd.openxmlformats-officedocument.presentationml.notesMaster+xml"/>
  <Override PartName="/ppt/notesMasters/theme/theme3.xml" ContentType="application/vnd.openxmlformats-officedocument.theme+xml"/>
  <Override PartName="/ppt/presProps.xml" ContentType="application/vnd.openxmlformats-officedocument.presentationml.presProps+xml"/>
  <Override PartName="/ppt/tableStyles.xml" ContentType="application/vnd.openxmlformats-officedocument.presentationml.tableStyles+xml"/>
  <Override PartName="/ppt/slides/slide1.xml" ContentType="application/vnd.openxmlformats-officedocument.presentationml.slide+xml"/>
  <Override PartName="/ppt/notesSlides/notesSlide1.xml" ContentType="application/vnd.openxmlformats-officedocument.presentationml.notes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Override PartName="/ppt/slides/slide5.xml" ContentType="application/vnd.openxmlformats-officedocument.presentationml.slide+xml"/>
  <Override PartName="/ppt/notesSlides/notesSlide5.xml" ContentType="application/vnd.openxmlformats-officedocument.presentationml.notesSlide+xml"/>
  <Override PartName="/ppt/slides/slide6.xml" ContentType="application/vnd.openxmlformats-officedocument.presentationml.slide+xml"/>
  <Override PartName="/ppt/notesSlides/notesSlide6.xml" ContentType="application/vnd.openxmlformats-officedocument.presentationml.notesSlide+xml"/>
  <Override PartName="/ppt/slides/slide7.xml" ContentType="application/vnd.openxmlformats-officedocument.presentationml.slide+xml"/>
  <Override PartName="/ppt/notesSlides/notesSlide7.xml" ContentType="application/vnd.openxmlformats-officedocument.presentationml.notesSlide+xml"/>
  <Override PartName="/ppt/slides/slide8.xml" ContentType="application/vnd.openxmlformats-officedocument.presentationml.slide+xml"/>
  <Override PartName="/ppt/notesSlides/notesSlide8.xml" ContentType="application/vnd.openxmlformats-officedocument.presentationml.notesSlide+xml"/>
  <Override PartName="/ppt/slides/slide9.xml" ContentType="application/vnd.openxmlformats-officedocument.presentationml.slide+xml"/>
  <Override PartName="/ppt/notesSlides/notesSlide9.xml" ContentType="application/vnd.openxmlformats-officedocument.presentationml.notesSlide+xml"/>
  <Override PartName="/ppt/slides/slide10.xml" ContentType="application/vnd.openxmlformats-officedocument.presentationml.slide+xml"/>
  <Override PartName="/ppt/notesSlides/notesSlide10.xml" ContentType="application/vnd.openxmlformats-officedocument.presentationml.notesSlide+xml"/>
  <Override PartName="/ppt/slides/slide11.xml" ContentType="application/vnd.openxmlformats-officedocument.presentationml.slide+xml"/>
  <Override PartName="/ppt/notesSlides/notesSlide11.xml" ContentType="application/vnd.openxmlformats-officedocument.presentationml.notesSlide+xml"/>
  <Override PartName="/ppt/slides/slide12.xml" ContentType="application/vnd.openxmlformats-officedocument.presentationml.slide+xml"/>
  <Override PartName="/ppt/notesSlides/notesSlide12.xml" ContentType="application/vnd.openxmlformats-officedocument.presentationml.notesSlide+xml"/>
  <Override PartName="/ppt/slides/slide13.xml" ContentType="application/vnd.openxmlformats-officedocument.presentationml.slide+xml"/>
  <Override PartName="/ppt/notesSlides/notesSlide13.xml" ContentType="application/vnd.openxmlformats-officedocument.presentationml.notesSlide+xml"/>
  <Override PartName="/ppt/slides/slide14.xml" ContentType="application/vnd.openxmlformats-officedocument.presentationml.slide+xml"/>
  <Override PartName="/ppt/notesSlides/notesSlide14.xml" ContentType="application/vnd.openxmlformats-officedocument.presentationml.notesSlide+xml"/>
  <Override PartName="/ppt/slides/slide15.xml" ContentType="application/vnd.openxmlformats-officedocument.presentationml.slide+xml"/>
  <Override PartName="/ppt/notesSlides/notesSlide15.xml" ContentType="application/vnd.openxmlformats-officedocument.presentationml.notesSlide+xml"/>
  <Override PartName="/ppt/slides/slide16.xml" ContentType="application/vnd.openxmlformats-officedocument.presentationml.slide+xml"/>
  <Override PartName="/ppt/notesSlides/notesSlide16.xml" ContentType="application/vnd.openxmlformats-officedocument.presentationml.notesSlide+xml"/>
  <Override PartName="/ppt/slides/slide17.xml" ContentType="application/vnd.openxmlformats-officedocument.presentationml.slide+xml"/>
  <Override PartName="/ppt/notesSlides/notesSlide17.xml" ContentType="application/vnd.openxmlformats-officedocument.presentationml.notesSlide+xml"/>
  <Override PartName="/ppt/slides/slide18.xml" ContentType="application/vnd.openxmlformats-officedocument.presentationml.slide+xml"/>
  <Override PartName="/ppt/notesSlides/notesSlide18.xml" ContentType="application/vnd.openxmlformats-officedocument.presentationml.notesSlide+xml"/>
  <Override PartName="/ppt/slides/slide19.xml" ContentType="application/vnd.openxmlformats-officedocument.presentationml.slide+xml"/>
  <Override PartName="/ppt/notesSlides/notesSlide19.xml" ContentType="application/vnd.openxmlformats-officedocument.presentationml.notesSlide+xml"/>
  <Override PartName="/ppt/slides/slide20.xml" ContentType="application/vnd.openxmlformats-officedocument.presentationml.slide+xml"/>
  <Override PartName="/ppt/notesSlides/notesSlide20.xml" ContentType="application/vnd.openxmlformats-officedocument.presentationml.notesSlide+xml"/>
  <Override PartName="/ppt/slides/slide21.xml" ContentType="application/vnd.openxmlformats-officedocument.presentationml.slide+xml"/>
  <Override PartName="/ppt/notesSlides/notesSlide21.xml" ContentType="application/vnd.openxmlformats-officedocument.presentationml.notesSlide+xml"/>
  <Override PartName="/ppt/slides/slide22.xml" ContentType="application/vnd.openxmlformats-officedocument.presentationml.slide+xml"/>
  <Override PartName="/ppt/notesSlides/notesSlide22.xml" ContentType="application/vnd.openxmlformats-officedocument.presentationml.notesSlide+xml"/>
  <Override PartName="/ppt/slides/slide23.xml" ContentType="application/vnd.openxmlformats-officedocument.presentationml.slide+xml"/>
  <Override PartName="/ppt/notesSlides/notesSlide23.xml" ContentType="application/vnd.openxmlformats-officedocument.presentationml.notesSlide+xml"/>
  <Override PartName="/ppt/slides/slide24.xml" ContentType="application/vnd.openxmlformats-officedocument.presentationml.slide+xml"/>
  <Override PartName="/ppt/notesSlides/notesSlide24.xml" ContentType="application/vnd.openxmlformats-officedocument.presentationml.notesSlide+xml"/>
  <Override PartName="/ppt/slides/slide25.xml" ContentType="application/vnd.openxmlformats-officedocument.presentationml.slide+xml"/>
  <Override PartName="/ppt/notesSlides/notesSlide25.xml" ContentType="application/vnd.openxmlformats-officedocument.presentationml.notesSlide+xml"/>
  <Override PartName="/ppt/slides/slide26.xml" ContentType="application/vnd.openxmlformats-officedocument.presentationml.slide+xml"/>
  <Override PartName="/ppt/notesSlides/notesSlide26.xml" ContentType="application/vnd.openxmlformats-officedocument.presentationml.notesSlide+xml"/>
  <Override PartName="/ppt/slides/slide27.xml" ContentType="application/vnd.openxmlformats-officedocument.presentationml.slide+xml"/>
  <Override PartName="/ppt/notesSlides/notesSlide27.xml" ContentType="application/vnd.openxmlformats-officedocument.presentationml.notesSlide+xml"/>
  <Override PartName="/ppt/slides/slide28.xml" ContentType="application/vnd.openxmlformats-officedocument.presentationml.slide+xml"/>
  <Override PartName="/ppt/notesSlides/notesSlide28.xml" ContentType="application/vnd.openxmlformats-officedocument.presentationml.notesSlide+xml"/>
  <Override PartName="/ppt/media/image.png" ContentType="image/jpeg"/>
  <Override PartName="/ppt/media/image2.png" ContentType="image/jpeg"/>
  <Override PartName="/ppt/media/image3.png" ContentType="image/jpeg"/>
</Types>
</file>

<file path=_rels/.rels>&#65279;<?xml version="1.0" encoding="utf-8"?><Relationships xmlns="http://schemas.openxmlformats.org/package/2006/relationships"><Relationship Type="http://schemas.openxmlformats.org/package/2006/relationships/metadata/core-properties" Target="/docProps/core.xml" Id="Rfbcc350600ba4872" /><Relationship Type="http://schemas.openxmlformats.org/officeDocument/2006/relationships/extended-properties" Target="/docProps/app.xml" Id="R74a74a7c27144a90" /><Relationship Type="http://schemas.openxmlformats.org/officeDocument/2006/relationships/officeDocument" Target="/ppt/presentation.xml" Id="Ra7390d4b62154a9c" /></Relationships>
</file>

<file path=ppt/presentation.xml><?xml version="1.0" encoding="utf-8"?>
<p:presentation xmlns:p="http://schemas.openxmlformats.org/presentationml/2006/main">
  <p:sldMasterIdLst>
    <p:sldMasterId xmlns:r="http://schemas.openxmlformats.org/officeDocument/2006/relationships" id="2147483648" r:id="Ra942c4e5fb6545b6"/>
  </p:sldMasterIdLst>
  <p:notesMasterIdLst>
    <p:notesMasterId xmlns:r="http://schemas.openxmlformats.org/officeDocument/2006/relationships" r:id="R7cbac8dd7ba54528"/>
  </p:notesMasterIdLst>
  <p:sldIdLst>
    <p:sldId xmlns:r="http://schemas.openxmlformats.org/officeDocument/2006/relationships" id="256" r:id="Rea04e040b9224a95"/>
    <p:sldId xmlns:r="http://schemas.openxmlformats.org/officeDocument/2006/relationships" id="257" r:id="R64d5f69513c94243"/>
    <p:sldId xmlns:r="http://schemas.openxmlformats.org/officeDocument/2006/relationships" id="258" r:id="R502b0f71913a4286"/>
    <p:sldId xmlns:r="http://schemas.openxmlformats.org/officeDocument/2006/relationships" id="259" r:id="R41693cde1fdc4341"/>
    <p:sldId xmlns:r="http://schemas.openxmlformats.org/officeDocument/2006/relationships" id="260" r:id="R0175d849c01e4037"/>
    <p:sldId xmlns:r="http://schemas.openxmlformats.org/officeDocument/2006/relationships" id="261" r:id="Rf1dab83f799d4f78"/>
    <p:sldId xmlns:r="http://schemas.openxmlformats.org/officeDocument/2006/relationships" id="262" r:id="R923f7e9974844be1"/>
    <p:sldId xmlns:r="http://schemas.openxmlformats.org/officeDocument/2006/relationships" id="263" r:id="R81f241891e5743cb"/>
    <p:sldId xmlns:r="http://schemas.openxmlformats.org/officeDocument/2006/relationships" id="264" r:id="R1c4f30585b484511"/>
    <p:sldId xmlns:r="http://schemas.openxmlformats.org/officeDocument/2006/relationships" id="265" r:id="R83c8c4679f5f4d67"/>
    <p:sldId xmlns:r="http://schemas.openxmlformats.org/officeDocument/2006/relationships" id="266" r:id="R17282c8a31e84eaa"/>
    <p:sldId xmlns:r="http://schemas.openxmlformats.org/officeDocument/2006/relationships" id="267" r:id="R56089d9eacbe4867"/>
    <p:sldId xmlns:r="http://schemas.openxmlformats.org/officeDocument/2006/relationships" id="268" r:id="R7081bc43a53a4ab0"/>
    <p:sldId xmlns:r="http://schemas.openxmlformats.org/officeDocument/2006/relationships" id="269" r:id="R1c8983f95be148a8"/>
    <p:sldId xmlns:r="http://schemas.openxmlformats.org/officeDocument/2006/relationships" id="270" r:id="R03e8075161134021"/>
    <p:sldId xmlns:r="http://schemas.openxmlformats.org/officeDocument/2006/relationships" id="271" r:id="R924c87a9e0f84a63"/>
    <p:sldId xmlns:r="http://schemas.openxmlformats.org/officeDocument/2006/relationships" id="272" r:id="R59ca76392d8b4d9e"/>
    <p:sldId xmlns:r="http://schemas.openxmlformats.org/officeDocument/2006/relationships" id="273" r:id="R490954e7dbe8489a"/>
    <p:sldId xmlns:r="http://schemas.openxmlformats.org/officeDocument/2006/relationships" id="274" r:id="R165a69c378194f9c"/>
    <p:sldId xmlns:r="http://schemas.openxmlformats.org/officeDocument/2006/relationships" id="275" r:id="Rd0f38a14c6624fe5"/>
    <p:sldId xmlns:r="http://schemas.openxmlformats.org/officeDocument/2006/relationships" id="276" r:id="R5967b4a92aa44f5d"/>
    <p:sldId xmlns:r="http://schemas.openxmlformats.org/officeDocument/2006/relationships" id="277" r:id="Rf74de4c310f5443c"/>
    <p:sldId xmlns:r="http://schemas.openxmlformats.org/officeDocument/2006/relationships" id="278" r:id="R252c296ecd664a02"/>
    <p:sldId xmlns:r="http://schemas.openxmlformats.org/officeDocument/2006/relationships" id="279" r:id="R55ed917a605a4e82"/>
    <p:sldId xmlns:r="http://schemas.openxmlformats.org/officeDocument/2006/relationships" id="280" r:id="R4d80e9551b614bae"/>
    <p:sldId xmlns:r="http://schemas.openxmlformats.org/officeDocument/2006/relationships" id="281" r:id="Rd865244d751744ee"/>
    <p:sldId xmlns:r="http://schemas.openxmlformats.org/officeDocument/2006/relationships" id="282" r:id="R88487c395a374b4b"/>
    <p:sldId xmlns:r="http://schemas.openxmlformats.org/officeDocument/2006/relationships" id="283" r:id="Rf0ad535861084cb0"/>
  </p:sldIdLst>
  <p:sldSz cx="12192000" cy="6858000"/>
  <p:notesSz cx="6858000" cy="9144000"/>
</p:presentation>
</file>

<file path=ppt/presProps.xml><?xml version="1.0" encoding="utf-8"?>
<p:presentationPr xmlns:p="http://schemas.openxmlformats.org/presentationml/2006/main">
  <p:extLst>
    <p:ext xmlns:p14="http://schemas.microsoft.com/office/powerpoint/2010/main" uri="{E76CE94A-603C-4142-B9EB-6D1370010A27}">
      <p14:discardImageEditData val="0"/>
    </p:ext>
    <p:ext xmlns:p14="http://schemas.microsoft.com/office/powerpoint/2010/main" uri="{D31A062A-798A-4329-ABDD-BBA856620510}">
      <p14:defaultImageDpi val="32767"/>
    </p:ext>
    <p:ext xmlns:p15="http://schemas.microsoft.com/office/powerpoint/2012/main" uri="{FD5EFAAD-0ECE-453E-9831-46B23BE46B34}">
      <p15:chartTrackingRefBased val="1"/>
    </p:ext>
  </p:extLst>
</p:presentationPr>
</file>

<file path=ppt/tableStyles.xml><?xml version="1.0" encoding="utf-8"?>
<a:tblStyleLst xmlns:a="http://schemas.openxmlformats.org/drawingml/2006/main" def="{5C22544A-7EE6-4342-B048-85BDC9FD1C3A}"/>
</file>

<file path=ppt/_rels/presentation.xml.rels>&#65279;<?xml version="1.0" encoding="utf-8"?><Relationships xmlns="http://schemas.openxmlformats.org/package/2006/relationships"><Relationship Type="http://schemas.openxmlformats.org/officeDocument/2006/relationships/theme" Target="/ppt/theme/theme1.xml" Id="Re0d99d18d0854826" /><Relationship Type="http://schemas.openxmlformats.org/officeDocument/2006/relationships/slideMaster" Target="/ppt/slideMasters/slideMaster1.xml" Id="Ra942c4e5fb6545b6" /><Relationship Type="http://schemas.openxmlformats.org/officeDocument/2006/relationships/notesMaster" Target="/ppt/notesMasters/notesMaster1.xml" Id="R7cbac8dd7ba54528" /><Relationship Type="http://schemas.openxmlformats.org/officeDocument/2006/relationships/presProps" Target="/ppt/presProps.xml" Id="R44b8bf978b1f45c6" /><Relationship Type="http://schemas.openxmlformats.org/officeDocument/2006/relationships/tableStyles" Target="/ppt/tableStyles.xml" Id="R11f607baf3b94cf1" /><Relationship Type="http://schemas.openxmlformats.org/officeDocument/2006/relationships/slide" Target="/ppt/slides/slide1.xml" Id="Rea04e040b9224a95" /><Relationship Type="http://schemas.openxmlformats.org/officeDocument/2006/relationships/slide" Target="/ppt/slides/slide2.xml" Id="R64d5f69513c94243" /><Relationship Type="http://schemas.openxmlformats.org/officeDocument/2006/relationships/slide" Target="/ppt/slides/slide3.xml" Id="R502b0f71913a4286" /><Relationship Type="http://schemas.openxmlformats.org/officeDocument/2006/relationships/slide" Target="/ppt/slides/slide4.xml" Id="R41693cde1fdc4341" /><Relationship Type="http://schemas.openxmlformats.org/officeDocument/2006/relationships/slide" Target="/ppt/slides/slide5.xml" Id="R0175d849c01e4037" /><Relationship Type="http://schemas.openxmlformats.org/officeDocument/2006/relationships/slide" Target="/ppt/slides/slide6.xml" Id="Rf1dab83f799d4f78" /><Relationship Type="http://schemas.openxmlformats.org/officeDocument/2006/relationships/slide" Target="/ppt/slides/slide7.xml" Id="R923f7e9974844be1" /><Relationship Type="http://schemas.openxmlformats.org/officeDocument/2006/relationships/slide" Target="/ppt/slides/slide8.xml" Id="R81f241891e5743cb" /><Relationship Type="http://schemas.openxmlformats.org/officeDocument/2006/relationships/slide" Target="/ppt/slides/slide9.xml" Id="R1c4f30585b484511" /><Relationship Type="http://schemas.openxmlformats.org/officeDocument/2006/relationships/slide" Target="/ppt/slides/slide10.xml" Id="R83c8c4679f5f4d67" /><Relationship Type="http://schemas.openxmlformats.org/officeDocument/2006/relationships/slide" Target="/ppt/slides/slide11.xml" Id="R17282c8a31e84eaa" /><Relationship Type="http://schemas.openxmlformats.org/officeDocument/2006/relationships/slide" Target="/ppt/slides/slide12.xml" Id="R56089d9eacbe4867" /><Relationship Type="http://schemas.openxmlformats.org/officeDocument/2006/relationships/slide" Target="/ppt/slides/slide13.xml" Id="R7081bc43a53a4ab0" /><Relationship Type="http://schemas.openxmlformats.org/officeDocument/2006/relationships/slide" Target="/ppt/slides/slide14.xml" Id="R1c8983f95be148a8" /><Relationship Type="http://schemas.openxmlformats.org/officeDocument/2006/relationships/slide" Target="/ppt/slides/slide15.xml" Id="R03e8075161134021" /><Relationship Type="http://schemas.openxmlformats.org/officeDocument/2006/relationships/slide" Target="/ppt/slides/slide16.xml" Id="R924c87a9e0f84a63" /><Relationship Type="http://schemas.openxmlformats.org/officeDocument/2006/relationships/slide" Target="/ppt/slides/slide17.xml" Id="R59ca76392d8b4d9e" /><Relationship Type="http://schemas.openxmlformats.org/officeDocument/2006/relationships/slide" Target="/ppt/slides/slide18.xml" Id="R490954e7dbe8489a" /><Relationship Type="http://schemas.openxmlformats.org/officeDocument/2006/relationships/slide" Target="/ppt/slides/slide19.xml" Id="R165a69c378194f9c" /><Relationship Type="http://schemas.openxmlformats.org/officeDocument/2006/relationships/slide" Target="/ppt/slides/slide20.xml" Id="Rd0f38a14c6624fe5" /><Relationship Type="http://schemas.openxmlformats.org/officeDocument/2006/relationships/slide" Target="/ppt/slides/slide21.xml" Id="R5967b4a92aa44f5d" /><Relationship Type="http://schemas.openxmlformats.org/officeDocument/2006/relationships/slide" Target="/ppt/slides/slide22.xml" Id="Rf74de4c310f5443c" /><Relationship Type="http://schemas.openxmlformats.org/officeDocument/2006/relationships/slide" Target="/ppt/slides/slide23.xml" Id="R252c296ecd664a02" /><Relationship Type="http://schemas.openxmlformats.org/officeDocument/2006/relationships/slide" Target="/ppt/slides/slide24.xml" Id="R55ed917a605a4e82" /><Relationship Type="http://schemas.openxmlformats.org/officeDocument/2006/relationships/slide" Target="/ppt/slides/slide25.xml" Id="R4d80e9551b614bae" /><Relationship Type="http://schemas.openxmlformats.org/officeDocument/2006/relationships/slide" Target="/ppt/slides/slide26.xml" Id="Rd865244d751744ee" /><Relationship Type="http://schemas.openxmlformats.org/officeDocument/2006/relationships/slide" Target="/ppt/slides/slide27.xml" Id="R88487c395a374b4b" /><Relationship Type="http://schemas.openxmlformats.org/officeDocument/2006/relationships/slide" Target="/ppt/slides/slide28.xml" Id="Rf0ad535861084cb0" /></Relationships>
</file>

<file path=ppt/notesMasters/_rels/notesMaster1.xml.rels>&#65279;<?xml version="1.0" encoding="utf-8"?><Relationships xmlns="http://schemas.openxmlformats.org/package/2006/relationships"><Relationship Type="http://schemas.openxmlformats.org/officeDocument/2006/relationships/theme" Target="/ppt/notesMasters/theme/theme3.xml" Id="Rb2fbfc1d26f44b64" /></Relationships>
</file>

<file path=ppt/notesMasters/notesMaster1.xml><?xml version="1.0" encoding="utf-8"?>
<p:notesMaster xmlns:p="http://schemas.openxmlformats.org/presentationml/2006/main">
  <p:cSld>
    <p:bg>
      <p:bgRef idx="1001">
        <a:schemeClr xmlns:a="http://schemas.openxmlformats.org/drawingml/2006/main" val="bg1"/>
      </p:bgRef>
    </p:bg>
    <p:spTree>
      <p:nvGrpSpPr>
        <p:cNvPr id="1" name=""/>
        <p:cNvGrpSpPr/>
        <p:nvPr/>
      </p:nvGrpSpPr>
      <p:grpSpPr>
        <a:xfrm xmlns:a="http://schemas.openxmlformats.org/drawingml/2006/main"/>
      </p:grpSpPr>
      <p:sp>
        <p:nvSpPr>
          <p:cNvPr id="2" name="Header Placeholder"/>
          <p:cNvSpPr/>
          <p:nvPr>
            <p:ph type="hdr" sz="quarter"/>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3" name="Date Placeholder"/>
          <p:cNvSpPr/>
          <p:nvPr>
            <p:ph type="dt" sz="quarter" idx="1"/>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4" name="Slide Image Placeholder"/>
          <p:cNvSpPr/>
          <p:nvPr>
            <p:ph type="sldImg" idx="2"/>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5" name="Notes Placeholder"/>
          <p:cNvSpPr/>
          <p:nvPr>
            <p:ph type="body" sz="quarter" idx="3"/>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6" name="Footer Placeholder"/>
          <p:cNvSpPr/>
          <p:nvPr>
            <p:ph type="ftr" sz="quarter" idx="4"/>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
        <p:nvSpPr>
          <p:cNvPr id="7" name="Slide Number Placeholder"/>
          <p:cNvSpPr/>
          <p:nvPr>
            <p:ph type="sldNum" sz="quarter" idx="5"/>
          </p:nvPr>
        </p:nvSpPr>
        <p:spPr>
          <a:prstGeom xmlns:a="http://schemas.openxmlformats.org/drawingml/2006/main" prst="rect">
            <a:avLst/>
          </a:prstGeom>
        </p:spPr>
        <p:txBody>
          <a:bodyPr xmlns:a="http://schemas.openxmlformats.org/drawingml/2006/main"/>
          <a:lstStyle xmlns:a="http://schemas.openxmlformats.org/drawingml/2006/main"/>
          <a:p xmlns:a="http://schemas.openxmlformats.org/drawingml/2006/main"/>
        </p:txBody>
      </p:sp>
    </p:spTree>
  </p:cSld>
  <p:clrMap bg1="lt1" tx1="dk1" bg2="lt2" tx2="dk2" accent1="accent1" accent2="accent2" accent3="accent3" accent4="accent4" accent5="accent5" accent6="accent6" hlink="hlink" folHlink="folHlink"/>
  <p:notesStyle>
    <a:lvl1pPr xmlns:a="http://schemas.openxmlformats.org/drawingml/2006/main" marL="0" algn="l" defTabSz="914400" rtl="0" eaLnBrk="1" latinLnBrk="0" hangingPunct="1">
      <a:defRPr sz="1200" kern="1200"/>
    </a:lvl1pPr>
  </p:notesStyle>
</p:notesMaster>
</file>

<file path=ppt/notesMasters/theme/theme3.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notesSlides/_rels/notesSlide1.xml.rels>&#65279;<?xml version="1.0" encoding="utf-8"?><Relationships xmlns="http://schemas.openxmlformats.org/package/2006/relationships"><Relationship Type="http://schemas.openxmlformats.org/officeDocument/2006/relationships/slide" Target="/ppt/slides/slide1.xml" Id="Rb5573c8677ad428b" /><Relationship Type="http://schemas.openxmlformats.org/officeDocument/2006/relationships/notesMaster" Target="/ppt/notesMasters/notesMaster1.xml" Id="Re419d2924d7b456e" /></Relationships>
</file>

<file path=ppt/notesSlides/_rels/notesSlide10.xml.rels>&#65279;<?xml version="1.0" encoding="utf-8"?><Relationships xmlns="http://schemas.openxmlformats.org/package/2006/relationships"><Relationship Type="http://schemas.openxmlformats.org/officeDocument/2006/relationships/slide" Target="/ppt/slides/slide10.xml" Id="R3fa77bb214b74889" /><Relationship Type="http://schemas.openxmlformats.org/officeDocument/2006/relationships/notesMaster" Target="/ppt/notesMasters/notesMaster1.xml" Id="R8f86ce563e8046a2" /></Relationships>
</file>

<file path=ppt/notesSlides/_rels/notesSlide11.xml.rels>&#65279;<?xml version="1.0" encoding="utf-8"?><Relationships xmlns="http://schemas.openxmlformats.org/package/2006/relationships"><Relationship Type="http://schemas.openxmlformats.org/officeDocument/2006/relationships/slide" Target="/ppt/slides/slide11.xml" Id="Rf0436827c87545b6" /><Relationship Type="http://schemas.openxmlformats.org/officeDocument/2006/relationships/notesMaster" Target="/ppt/notesMasters/notesMaster1.xml" Id="R85e4ad66c2364f0c" /></Relationships>
</file>

<file path=ppt/notesSlides/_rels/notesSlide12.xml.rels>&#65279;<?xml version="1.0" encoding="utf-8"?><Relationships xmlns="http://schemas.openxmlformats.org/package/2006/relationships"><Relationship Type="http://schemas.openxmlformats.org/officeDocument/2006/relationships/slide" Target="/ppt/slides/slide12.xml" Id="R2f592af57b5441d6" /><Relationship Type="http://schemas.openxmlformats.org/officeDocument/2006/relationships/notesMaster" Target="/ppt/notesMasters/notesMaster1.xml" Id="R71123d18687f43e4" /></Relationships>
</file>

<file path=ppt/notesSlides/_rels/notesSlide13.xml.rels>&#65279;<?xml version="1.0" encoding="utf-8"?><Relationships xmlns="http://schemas.openxmlformats.org/package/2006/relationships"><Relationship Type="http://schemas.openxmlformats.org/officeDocument/2006/relationships/slide" Target="/ppt/slides/slide13.xml" Id="R55ab1ff5ebcc495d" /><Relationship Type="http://schemas.openxmlformats.org/officeDocument/2006/relationships/notesMaster" Target="/ppt/notesMasters/notesMaster1.xml" Id="R6af09eaa76484510" /></Relationships>
</file>

<file path=ppt/notesSlides/_rels/notesSlide14.xml.rels>&#65279;<?xml version="1.0" encoding="utf-8"?><Relationships xmlns="http://schemas.openxmlformats.org/package/2006/relationships"><Relationship Type="http://schemas.openxmlformats.org/officeDocument/2006/relationships/slide" Target="/ppt/slides/slide14.xml" Id="R1d203eadb079497a" /><Relationship Type="http://schemas.openxmlformats.org/officeDocument/2006/relationships/notesMaster" Target="/ppt/notesMasters/notesMaster1.xml" Id="Rf6c904cb09884d5f" /></Relationships>
</file>

<file path=ppt/notesSlides/_rels/notesSlide15.xml.rels>&#65279;<?xml version="1.0" encoding="utf-8"?><Relationships xmlns="http://schemas.openxmlformats.org/package/2006/relationships"><Relationship Type="http://schemas.openxmlformats.org/officeDocument/2006/relationships/slide" Target="/ppt/slides/slide15.xml" Id="R46562a97cfe84afa" /><Relationship Type="http://schemas.openxmlformats.org/officeDocument/2006/relationships/notesMaster" Target="/ppt/notesMasters/notesMaster1.xml" Id="Rc21aa1f4d687443a" /></Relationships>
</file>

<file path=ppt/notesSlides/_rels/notesSlide16.xml.rels>&#65279;<?xml version="1.0" encoding="utf-8"?><Relationships xmlns="http://schemas.openxmlformats.org/package/2006/relationships"><Relationship Type="http://schemas.openxmlformats.org/officeDocument/2006/relationships/slide" Target="/ppt/slides/slide16.xml" Id="Rd852e66a226c4a6e" /><Relationship Type="http://schemas.openxmlformats.org/officeDocument/2006/relationships/notesMaster" Target="/ppt/notesMasters/notesMaster1.xml" Id="R1674a0a22d744884" /></Relationships>
</file>

<file path=ppt/notesSlides/_rels/notesSlide17.xml.rels>&#65279;<?xml version="1.0" encoding="utf-8"?><Relationships xmlns="http://schemas.openxmlformats.org/package/2006/relationships"><Relationship Type="http://schemas.openxmlformats.org/officeDocument/2006/relationships/slide" Target="/ppt/slides/slide17.xml" Id="R018acf737586474f" /><Relationship Type="http://schemas.openxmlformats.org/officeDocument/2006/relationships/notesMaster" Target="/ppt/notesMasters/notesMaster1.xml" Id="Raf2647c6698645ae" /></Relationships>
</file>

<file path=ppt/notesSlides/_rels/notesSlide18.xml.rels>&#65279;<?xml version="1.0" encoding="utf-8"?><Relationships xmlns="http://schemas.openxmlformats.org/package/2006/relationships"><Relationship Type="http://schemas.openxmlformats.org/officeDocument/2006/relationships/slide" Target="/ppt/slides/slide18.xml" Id="R9239c207f3c748c5" /><Relationship Type="http://schemas.openxmlformats.org/officeDocument/2006/relationships/notesMaster" Target="/ppt/notesMasters/notesMaster1.xml" Id="R5eae453b8cb04bb0" /></Relationships>
</file>

<file path=ppt/notesSlides/_rels/notesSlide19.xml.rels>&#65279;<?xml version="1.0" encoding="utf-8"?><Relationships xmlns="http://schemas.openxmlformats.org/package/2006/relationships"><Relationship Type="http://schemas.openxmlformats.org/officeDocument/2006/relationships/slide" Target="/ppt/slides/slide19.xml" Id="R84fe428eb6ef4877" /><Relationship Type="http://schemas.openxmlformats.org/officeDocument/2006/relationships/notesMaster" Target="/ppt/notesMasters/notesMaster1.xml" Id="Rb756c693edb44fbd" /></Relationships>
</file>

<file path=ppt/notesSlides/_rels/notesSlide2.xml.rels>&#65279;<?xml version="1.0" encoding="utf-8"?><Relationships xmlns="http://schemas.openxmlformats.org/package/2006/relationships"><Relationship Type="http://schemas.openxmlformats.org/officeDocument/2006/relationships/slide" Target="/ppt/slides/slide2.xml" Id="R708114fea079474b" /><Relationship Type="http://schemas.openxmlformats.org/officeDocument/2006/relationships/notesMaster" Target="/ppt/notesMasters/notesMaster1.xml" Id="Ra4a2d296fc1849e7" /></Relationships>
</file>

<file path=ppt/notesSlides/_rels/notesSlide20.xml.rels>&#65279;<?xml version="1.0" encoding="utf-8"?><Relationships xmlns="http://schemas.openxmlformats.org/package/2006/relationships"><Relationship Type="http://schemas.openxmlformats.org/officeDocument/2006/relationships/slide" Target="/ppt/slides/slide20.xml" Id="R2330907322524b4f" /><Relationship Type="http://schemas.openxmlformats.org/officeDocument/2006/relationships/notesMaster" Target="/ppt/notesMasters/notesMaster1.xml" Id="R6dd9a94295194600" /></Relationships>
</file>

<file path=ppt/notesSlides/_rels/notesSlide21.xml.rels>&#65279;<?xml version="1.0" encoding="utf-8"?><Relationships xmlns="http://schemas.openxmlformats.org/package/2006/relationships"><Relationship Type="http://schemas.openxmlformats.org/officeDocument/2006/relationships/slide" Target="/ppt/slides/slide21.xml" Id="Rf47452eaed9f4dfa" /><Relationship Type="http://schemas.openxmlformats.org/officeDocument/2006/relationships/notesMaster" Target="/ppt/notesMasters/notesMaster1.xml" Id="R9d9be8a0993947d0" /></Relationships>
</file>

<file path=ppt/notesSlides/_rels/notesSlide22.xml.rels>&#65279;<?xml version="1.0" encoding="utf-8"?><Relationships xmlns="http://schemas.openxmlformats.org/package/2006/relationships"><Relationship Type="http://schemas.openxmlformats.org/officeDocument/2006/relationships/slide" Target="/ppt/slides/slide22.xml" Id="R4f9cfb5480a34bbf" /><Relationship Type="http://schemas.openxmlformats.org/officeDocument/2006/relationships/notesMaster" Target="/ppt/notesMasters/notesMaster1.xml" Id="R86574d3a2b224ab3" /></Relationships>
</file>

<file path=ppt/notesSlides/_rels/notesSlide23.xml.rels>&#65279;<?xml version="1.0" encoding="utf-8"?><Relationships xmlns="http://schemas.openxmlformats.org/package/2006/relationships"><Relationship Type="http://schemas.openxmlformats.org/officeDocument/2006/relationships/slide" Target="/ppt/slides/slide23.xml" Id="R31a8fa758ca84b25" /><Relationship Type="http://schemas.openxmlformats.org/officeDocument/2006/relationships/notesMaster" Target="/ppt/notesMasters/notesMaster1.xml" Id="R4ca49d06975c45ea" /></Relationships>
</file>

<file path=ppt/notesSlides/_rels/notesSlide24.xml.rels>&#65279;<?xml version="1.0" encoding="utf-8"?><Relationships xmlns="http://schemas.openxmlformats.org/package/2006/relationships"><Relationship Type="http://schemas.openxmlformats.org/officeDocument/2006/relationships/slide" Target="/ppt/slides/slide24.xml" Id="R66b27e2434514df1" /><Relationship Type="http://schemas.openxmlformats.org/officeDocument/2006/relationships/notesMaster" Target="/ppt/notesMasters/notesMaster1.xml" Id="Rf70664df3f94477d" /></Relationships>
</file>

<file path=ppt/notesSlides/_rels/notesSlide25.xml.rels>&#65279;<?xml version="1.0" encoding="utf-8"?><Relationships xmlns="http://schemas.openxmlformats.org/package/2006/relationships"><Relationship Type="http://schemas.openxmlformats.org/officeDocument/2006/relationships/slide" Target="/ppt/slides/slide25.xml" Id="Rbeafb91cccbf4240" /><Relationship Type="http://schemas.openxmlformats.org/officeDocument/2006/relationships/notesMaster" Target="/ppt/notesMasters/notesMaster1.xml" Id="R629ee4f159144e10" /></Relationships>
</file>

<file path=ppt/notesSlides/_rels/notesSlide26.xml.rels>&#65279;<?xml version="1.0" encoding="utf-8"?><Relationships xmlns="http://schemas.openxmlformats.org/package/2006/relationships"><Relationship Type="http://schemas.openxmlformats.org/officeDocument/2006/relationships/slide" Target="/ppt/slides/slide26.xml" Id="R115ef621a7d446d5" /><Relationship Type="http://schemas.openxmlformats.org/officeDocument/2006/relationships/notesMaster" Target="/ppt/notesMasters/notesMaster1.xml" Id="R88df8183fb014831" /></Relationships>
</file>

<file path=ppt/notesSlides/_rels/notesSlide27.xml.rels>&#65279;<?xml version="1.0" encoding="utf-8"?><Relationships xmlns="http://schemas.openxmlformats.org/package/2006/relationships"><Relationship Type="http://schemas.openxmlformats.org/officeDocument/2006/relationships/slide" Target="/ppt/slides/slide27.xml" Id="R2885673d6d384b2d" /><Relationship Type="http://schemas.openxmlformats.org/officeDocument/2006/relationships/notesMaster" Target="/ppt/notesMasters/notesMaster1.xml" Id="Rd79e1e0832dc4385" /></Relationships>
</file>

<file path=ppt/notesSlides/_rels/notesSlide28.xml.rels>&#65279;<?xml version="1.0" encoding="utf-8"?><Relationships xmlns="http://schemas.openxmlformats.org/package/2006/relationships"><Relationship Type="http://schemas.openxmlformats.org/officeDocument/2006/relationships/slide" Target="/ppt/slides/slide28.xml" Id="Rf667d00fcc194c2f" /><Relationship Type="http://schemas.openxmlformats.org/officeDocument/2006/relationships/notesMaster" Target="/ppt/notesMasters/notesMaster1.xml" Id="Rdde33809ce814ca7" /></Relationships>
</file>

<file path=ppt/notesSlides/_rels/notesSlide3.xml.rels>&#65279;<?xml version="1.0" encoding="utf-8"?><Relationships xmlns="http://schemas.openxmlformats.org/package/2006/relationships"><Relationship Type="http://schemas.openxmlformats.org/officeDocument/2006/relationships/slide" Target="/ppt/slides/slide3.xml" Id="Ra9c7f8f9aa574624" /><Relationship Type="http://schemas.openxmlformats.org/officeDocument/2006/relationships/notesMaster" Target="/ppt/notesMasters/notesMaster1.xml" Id="R75aef91ff266401e" /></Relationships>
</file>

<file path=ppt/notesSlides/_rels/notesSlide4.xml.rels>&#65279;<?xml version="1.0" encoding="utf-8"?><Relationships xmlns="http://schemas.openxmlformats.org/package/2006/relationships"><Relationship Type="http://schemas.openxmlformats.org/officeDocument/2006/relationships/slide" Target="/ppt/slides/slide4.xml" Id="Re23290f63af4435a" /><Relationship Type="http://schemas.openxmlformats.org/officeDocument/2006/relationships/notesMaster" Target="/ppt/notesMasters/notesMaster1.xml" Id="R1630592d23254e2f" /></Relationships>
</file>

<file path=ppt/notesSlides/_rels/notesSlide5.xml.rels>&#65279;<?xml version="1.0" encoding="utf-8"?><Relationships xmlns="http://schemas.openxmlformats.org/package/2006/relationships"><Relationship Type="http://schemas.openxmlformats.org/officeDocument/2006/relationships/slide" Target="/ppt/slides/slide5.xml" Id="Rcbe9f069282b4a6c" /><Relationship Type="http://schemas.openxmlformats.org/officeDocument/2006/relationships/notesMaster" Target="/ppt/notesMasters/notesMaster1.xml" Id="Rb6c5c6f426034eba" /></Relationships>
</file>

<file path=ppt/notesSlides/_rels/notesSlide6.xml.rels>&#65279;<?xml version="1.0" encoding="utf-8"?><Relationships xmlns="http://schemas.openxmlformats.org/package/2006/relationships"><Relationship Type="http://schemas.openxmlformats.org/officeDocument/2006/relationships/slide" Target="/ppt/slides/slide6.xml" Id="R6aab4a7a0a7441a2" /><Relationship Type="http://schemas.openxmlformats.org/officeDocument/2006/relationships/notesMaster" Target="/ppt/notesMasters/notesMaster1.xml" Id="Rd9b4bd9fc08b461b" /></Relationships>
</file>

<file path=ppt/notesSlides/_rels/notesSlide7.xml.rels>&#65279;<?xml version="1.0" encoding="utf-8"?><Relationships xmlns="http://schemas.openxmlformats.org/package/2006/relationships"><Relationship Type="http://schemas.openxmlformats.org/officeDocument/2006/relationships/slide" Target="/ppt/slides/slide7.xml" Id="R2c0f11ef7a57457a" /><Relationship Type="http://schemas.openxmlformats.org/officeDocument/2006/relationships/notesMaster" Target="/ppt/notesMasters/notesMaster1.xml" Id="Re10d17a0f4764a09" /></Relationships>
</file>

<file path=ppt/notesSlides/_rels/notesSlide8.xml.rels>&#65279;<?xml version="1.0" encoding="utf-8"?><Relationships xmlns="http://schemas.openxmlformats.org/package/2006/relationships"><Relationship Type="http://schemas.openxmlformats.org/officeDocument/2006/relationships/slide" Target="/ppt/slides/slide8.xml" Id="R0e3860040c6e43a7" /><Relationship Type="http://schemas.openxmlformats.org/officeDocument/2006/relationships/notesMaster" Target="/ppt/notesMasters/notesMaster1.xml" Id="Re1a94ee335f94dd9" /></Relationships>
</file>

<file path=ppt/notesSlides/_rels/notesSlide9.xml.rels>&#65279;<?xml version="1.0" encoding="utf-8"?><Relationships xmlns="http://schemas.openxmlformats.org/package/2006/relationships"><Relationship Type="http://schemas.openxmlformats.org/officeDocument/2006/relationships/slide" Target="/ppt/slides/slide9.xml" Id="Rf6fb9e8d432846ef" /><Relationship Type="http://schemas.openxmlformats.org/officeDocument/2006/relationships/notesMaster" Target="/ppt/notesMasters/notesMaster1.xml" Id="R4f8c1ab5bce045bc" /></Relationships>
</file>

<file path=ppt/notesSlides/notesSlide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Open by establishing that port security protects people, trade, vessels and critical infrastructure. Invite learners to name one security concern they associate with a modern port.</a:t>
            </a:r>
          </a:p>
          <a:p xmlns:a="http://schemas.openxmlformats.org/drawingml/2006/main">
            <a:r>
              <a:t/>
            </a:r>
          </a:p>
          <a:p xmlns:a="http://schemas.openxmlformats.org/drawingml/2006/main">
            <a:r>
              <a:t>[Sources]</a:t>
            </a:r>
          </a:p>
          <a:p xmlns:a="http://schemas.openxmlformats.org/drawingml/2006/main">
            <a:r>
              <a:t>- London Gateway College, Port Security Management course source, Lecture 1.</a:t>
            </a:r>
          </a:p>
          <a:p xmlns:a="http://schemas.openxmlformats.org/drawingml/2006/main">
            <a:r>
              <a:t>- Cover image: AI-generated for this deck; no external asset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Give learners two minutes to discuss. Expected themes: challenge safely, prevent tailgating, verify identity, notify the correct control point, record the event and address process or training gaps.</a:t>
            </a:r>
          </a:p>
          <a:p xmlns:a="http://schemas.openxmlformats.org/drawingml/2006/main">
            <a:r>
              <a:t/>
            </a:r>
          </a:p>
          <a:p xmlns:a="http://schemas.openxmlformats.org/drawingml/2006/main">
            <a:r>
              <a:t>[Sources]</a:t>
            </a:r>
          </a:p>
          <a:p xmlns:a="http://schemas.openxmlformats.org/drawingml/2006/main">
            <a:r>
              <a:t>- Scenario developed from London Gateway College course source, sections 1.3 and 1.6.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image to practise observation. Ask learners to identify three interfaces and distinguish a threat from a vulnerability. Avoid discussing sensitive local details.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1.4.</a:t>
            </a:r>
          </a:p>
          <a:p xmlns:a="http://schemas.openxmlformats.org/drawingml/2006/main">
            <a:r>
              <a:t>- Image: AI-generated for this deck; no external asset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Treat these figures as historical evidence from the supplied lecture, not a current threat picture. Discuss how naval coordination, onboard measures, reporting and enforcement can change observed trends.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1.4 (citing ICC International Maritime Bureau, 2013 and Oceans Beyond Piracy, 2012).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Keep discussion at a strategic level. The point is to identify vulnerable interfaces and operating states, not to reproduce attack methods.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1.4.</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causal chain to distinguish terms. Ask learners where access control, CCTV, patrols, training and incident plans interrupt the pathway.</a:t>
            </a:r>
          </a:p>
          <a:p xmlns:a="http://schemas.openxmlformats.org/drawingml/2006/main">
            <a:r>
              <a:t/>
            </a:r>
          </a:p>
          <a:p xmlns:a="http://schemas.openxmlformats.org/drawingml/2006/main">
            <a:r>
              <a:t>[Sources]</a:t>
            </a:r>
          </a:p>
          <a:p xmlns:a="http://schemas.openxmlformats.org/drawingml/2006/main">
            <a:r>
              <a:t>- Concept synthesised from London Gateway College course source, sections 1.2, 1.4 and 1.8.</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the 90% figure is retained from the source lecture. The instructional point is dependency: maritime disruption propagates into manufacturing, retail, energy and communities.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sections 1.4 and 1.5.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this as a resilience discussion rather than a labour-relations case. Ask learners to identify direct, indirect and reputational consequences.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Discuss externalities: businesses may not bear all the harm caused by a security failure. Regulation creates consistent minimum expectations while requiring proportionate implementation.</a:t>
            </a:r>
          </a:p>
          <a:p xmlns:a="http://schemas.openxmlformats.org/drawingml/2006/main">
            <a:r>
              <a:t/>
            </a:r>
          </a:p>
          <a:p xmlns:a="http://schemas.openxmlformats.org/drawingml/2006/main">
            <a:r>
              <a:t>[Sources]</a:t>
            </a:r>
          </a:p>
          <a:p xmlns:a="http://schemas.openxmlformats.org/drawingml/2006/main">
            <a:r>
              <a:t>- London Gateway College, Port Security Management course source, Public Policy Directives section.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Florida example in the source: overlapping gate responsibilities created operational challenges. The lesson is to clarify interfaces and avoid duplicated controls.</a:t>
            </a:r>
          </a:p>
          <a:p xmlns:a="http://schemas.openxmlformats.org/drawingml/2006/main">
            <a:r>
              <a:t/>
            </a:r>
          </a:p>
          <a:p xmlns:a="http://schemas.openxmlformats.org/drawingml/2006/main">
            <a:r>
              <a:t>[Sources]</a:t>
            </a:r>
          </a:p>
          <a:p xmlns:a="http://schemas.openxmlformats.org/drawingml/2006/main">
            <a:r>
              <a:t>- London Gateway College, Port Security Management course source, Public Policy Directives section.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1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Make clear that this slide is an overview, not legal advice. The UK Port Security Regulations 2009 define roles including the Port Security Authority and port security officer, and require port security assessment and planning.</a:t>
            </a:r>
          </a:p>
          <a:p xmlns:a="http://schemas.openxmlformats.org/drawingml/2006/main">
            <a:r>
              <a:t/>
            </a:r>
          </a:p>
          <a:p xmlns:a="http://schemas.openxmlformats.org/drawingml/2006/main">
            <a:r>
              <a:t>[Sources]</a:t>
            </a:r>
          </a:p>
          <a:p xmlns:a="http://schemas.openxmlformats.org/drawingml/2006/main">
            <a:r>
              <a:t>- IMO, SOLAS XI-2 and the ISPS Code: https://www.imo.org/en/ourwork/security/pages/solas-xi-2%20isps%20code.aspx</a:t>
            </a:r>
          </a:p>
          <a:p xmlns:a="http://schemas.openxmlformats.org/drawingml/2006/main">
            <a:r>
              <a:t>- UK Government, Ship security guidance: https://www.gov.uk/guidance/maritime-security</a:t>
            </a:r>
          </a:p>
          <a:p xmlns:a="http://schemas.openxmlformats.org/drawingml/2006/main">
            <a:r>
              <a:t>- The Port Security Regulations 2009: https://www.legislation.gov.uk/uksi/2009/2048</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Relate the course aim to learners' roles. Emphasise that effective security is both protective and enabling: it supports safe, resilient trade.</a:t>
            </a:r>
          </a:p>
          <a:p xmlns:a="http://schemas.openxmlformats.org/drawingml/2006/main">
            <a:r>
              <a:t/>
            </a:r>
          </a:p>
          <a:p xmlns:a="http://schemas.openxmlformats.org/drawingml/2006/main">
            <a:r>
              <a:t>[Sources]</a:t>
            </a:r>
          </a:p>
          <a:p xmlns:a="http://schemas.openxmlformats.org/drawingml/2006/main">
            <a:r>
              <a:t>- London Gateway College, Port Security Management course source, Aim of the Course.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0.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Connect the cycle to the ISPS Code's standardised framework for evaluating risk and adapting security levels and measures. Ask how each stage is evidenced.</a:t>
            </a:r>
          </a:p>
          <a:p xmlns:a="http://schemas.openxmlformats.org/drawingml/2006/main">
            <a:r>
              <a:t/>
            </a:r>
          </a:p>
          <a:p xmlns:a="http://schemas.openxmlformats.org/drawingml/2006/main">
            <a:r>
              <a:t>[Sources]</a:t>
            </a:r>
          </a:p>
          <a:p xmlns:a="http://schemas.openxmlformats.org/drawingml/2006/main">
            <a:r>
              <a:t>- UK Government, Ship security guidance: https://www.gov.uk/guidance/maritime-security</a:t>
            </a:r>
          </a:p>
          <a:p xmlns:a="http://schemas.openxmlformats.org/drawingml/2006/main">
            <a:r>
              <a:t>- IMO, SOLAS XI-2 and the ISPS Code: https://www.imo.org/en/ourwork/security/pages/solas-xi-2%20isps%20code.aspx</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1.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photograph to identify layers: credential, trained officer, turnstile, CCTV, vehicle barrier and perimeter. Discuss how technology supports—but does not replace—procedure and judgement.</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1.6.</a:t>
            </a:r>
          </a:p>
          <a:p xmlns:a="http://schemas.openxmlformats.org/drawingml/2006/main">
            <a:r>
              <a:t>- Image: AI-generated for this deck; no external asset source.</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2.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Prevent a common misconception: TWIC is a US programme. Use it as a case study in layered identity assurance, then return learners to their applicable UK arrangements.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1.6.</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Relate partnerships to limited budgets, self-funded operations and shared consequences. The UK Port Security Regulations require adequate liaison and cooperation with UK control authorities.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1.7.</a:t>
            </a:r>
          </a:p>
          <a:p xmlns:a="http://schemas.openxmlformats.org/drawingml/2006/main">
            <a:r>
              <a:t>- The Port Security Regulations 2009, regulation 11: https://www.legislation.gov.uk/uksi/2009/2048</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layered model to show vertical alignment. Controls should trace upward to an assessed risk and strategic outcome; governance should ensure resources and accountability.</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1.8 and conclusion.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Facilitate a short tabletop discussion. Look for risk-based decisions, waterside and landside coordination, information handling, operational continuity, escalation and review. Do not invite disclosure of real vulnerabilities.</a:t>
            </a:r>
          </a:p>
          <a:p xmlns:a="http://schemas.openxmlformats.org/drawingml/2006/main">
            <a:r>
              <a:t/>
            </a:r>
          </a:p>
          <a:p xmlns:a="http://schemas.openxmlformats.org/drawingml/2006/main">
            <a:r>
              <a:t>[Sources]</a:t>
            </a:r>
          </a:p>
          <a:p xmlns:a="http://schemas.openxmlformats.org/drawingml/2006/main">
            <a:r>
              <a:t>- Scenario synthesised from London Gateway College course source, Lecture 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Correct answer: B. Ask learners to justify the answer before revealing it. A is too narrow; C ignores proportionality; D overstates technology and ignores human and organisational controls.</a:t>
            </a:r>
          </a:p>
          <a:p xmlns:a="http://schemas.openxmlformats.org/drawingml/2006/main">
            <a:r>
              <a:t/>
            </a:r>
          </a:p>
          <a:p xmlns:a="http://schemas.openxmlformats.org/drawingml/2006/main">
            <a:r>
              <a:t>[Sources]</a:t>
            </a:r>
          </a:p>
          <a:p xmlns:a="http://schemas.openxmlformats.org/drawingml/2006/main">
            <a:r>
              <a:t>- Assessment item based on London Gateway College course source, Lecture 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Close by asking each learner to state one practice they will observe differently after this lecture. Revisit the four lecture objectives and confirm coverage.</a:t>
            </a:r>
          </a:p>
          <a:p xmlns:a="http://schemas.openxmlformats.org/drawingml/2006/main">
            <a:r>
              <a:t/>
            </a:r>
          </a:p>
          <a:p xmlns:a="http://schemas.openxmlformats.org/drawingml/2006/main">
            <a:r>
              <a:t>[Sources]</a:t>
            </a:r>
          </a:p>
          <a:p xmlns:a="http://schemas.openxmlformats.org/drawingml/2006/main">
            <a:r>
              <a:t>- London Gateway College, Port Security Management course source, Lecture 1 conclusion.</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2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these sources for trainer preparation and periodic course review. Check for amendments before each formal course update.</a:t>
            </a:r>
          </a:p>
          <a:p xmlns:a="http://schemas.openxmlformats.org/drawingml/2006/main">
            <a:r>
              <a:t/>
            </a:r>
          </a:p>
          <a:p xmlns:a="http://schemas.openxmlformats.org/drawingml/2006/main">
            <a:r>
              <a:t>[Sources]</a:t>
            </a:r>
          </a:p>
          <a:p xmlns:a="http://schemas.openxmlformats.org/drawingml/2006/main">
            <a:r>
              <a:t>- https://www.imo.org/en/ourwork/security/pages/solas-xi-2%20isps%20code.aspx</a:t>
            </a:r>
          </a:p>
          <a:p xmlns:a="http://schemas.openxmlformats.org/drawingml/2006/main">
            <a:r>
              <a:t>- https://www.gov.uk/guidance/maritime-security</a:t>
            </a:r>
          </a:p>
          <a:p xmlns:a="http://schemas.openxmlformats.org/drawingml/2006/main">
            <a:r>
              <a:t>- https://www.legislation.gov.uk/uksi/2009/2048</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3.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the outcomes as a contract with learners: the deck introduces the first outcome and supports later outcomes through examples and activities.</a:t>
            </a:r>
          </a:p>
          <a:p xmlns:a="http://schemas.openxmlformats.org/drawingml/2006/main">
            <a:r>
              <a:t/>
            </a:r>
          </a:p>
          <a:p xmlns:a="http://schemas.openxmlformats.org/drawingml/2006/main">
            <a:r>
              <a:t>[Sources]</a:t>
            </a:r>
          </a:p>
          <a:p xmlns:a="http://schemas.openxmlformats.org/drawingml/2006/main">
            <a:r>
              <a:t>- London Gateway College, Port Security Management course source, Learning Outcomes 1–5.</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4.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Stress that competence is demonstrated through application and judgement, not memorisation alone. Point out the ethical and legal outcome as a cross-cutting requirement.</a:t>
            </a:r>
          </a:p>
          <a:p xmlns:a="http://schemas.openxmlformats.org/drawingml/2006/main">
            <a:r>
              <a:t/>
            </a:r>
          </a:p>
          <a:p xmlns:a="http://schemas.openxmlformats.org/drawingml/2006/main">
            <a:r>
              <a:t>[Sources]</a:t>
            </a:r>
          </a:p>
          <a:p xmlns:a="http://schemas.openxmlformats.org/drawingml/2006/main">
            <a:r>
              <a:t>- London Gateway College, Port Security Management course source, Learning Outcomes 6–10.</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5.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Preview the lecture and make the objectives measurable. Ask learners which objective is most relevant to their current role.</a:t>
            </a:r>
          </a:p>
          <a:p xmlns:a="http://schemas.openxmlformats.org/drawingml/2006/main">
            <a:r>
              <a:t/>
            </a:r>
          </a:p>
          <a:p xmlns:a="http://schemas.openxmlformats.org/drawingml/2006/main">
            <a:r>
              <a:t>[Sources]</a:t>
            </a:r>
          </a:p>
          <a:p xmlns:a="http://schemas.openxmlformats.org/drawingml/2006/main">
            <a:r>
              <a:t>- London Gateway College, Port Security Management course source, Lecture 1 headings and objectives.</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6.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Use a systems perspective. Invite examples of how one access-control failure could affect several of the four protected domains.</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1.1.</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7.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Clarify that 9/11 was a decisive catalyst, not the beginning of maritime crime. Link the regulatory response to SOLAS chapter XI-2 and the ISPS Code.</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sections 1.1 and 1.6.</a:t>
            </a:r>
          </a:p>
          <a:p xmlns:a="http://schemas.openxmlformats.org/drawingml/2006/main">
            <a:r>
              <a:t>- IMO, SOLAS XI-2 and the ISPS Code: https://www.imo.org/en/ourwork/security/pages/solas-xi-2%20isps%20code.aspx</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8.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Explain that none of the pillars works alone. A technically strong control can still fail if responsibilities are unclear or risks are misunderstood.</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1.2.</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notesSlides/notesSlide9.xml><?xml version="1.0" encoding="utf-8"?>
<p:notes xmlns:p="http://schemas.openxmlformats.org/presentationml/2006/main">
  <p:cSld>
    <p:spTree>
      <p:nvGrpSpPr>
        <p:cNvPr id="1" name=""/>
        <p:cNvGrpSpPr/>
        <p:nvPr/>
      </p:nvGrpSpPr>
      <p:grpSpPr>
        <a:xfrm xmlns:a="http://schemas.openxmlformats.org/drawingml/2006/main"/>
      </p:grpSpPr>
      <p:sp>
        <p:nvSpPr>
          <p:cNvPr id="2" name="Slide Image Placeholder 1"/>
          <p:cNvSpPr>
            <a:spLocks xmlns:a="http://schemas.openxmlformats.org/drawingml/2006/main" noGrp="1"/>
          </p:cNvSpPr>
          <p:nvPr>
            <p:ph type="sldImg" idx="0"/>
          </p:nvPr>
        </p:nvSpPr>
        <p:spPr/>
      </p:sp>
      <p:sp>
        <p:nvSpPr>
          <p:cNvPr id="3" name="Notes Placeholder 2"/>
          <p:cNvSpPr>
            <a:spLocks xmlns:a="http://schemas.openxmlformats.org/drawingml/2006/main" noGrp="1"/>
          </p:cNvSpPr>
          <p:nvPr>
            <p:ph type="body" idx="1"/>
          </p:nvPr>
        </p:nvSpPr>
        <p:spPr/>
        <p:txBody>
          <a:bodyPr xmlns:a="http://schemas.openxmlformats.org/drawingml/2006/main"/>
          <a:lstStyle xmlns:a="http://schemas.openxmlformats.org/drawingml/2006/main"/>
          <a:p xmlns:a="http://schemas.openxmlformats.org/drawingml/2006/main">
            <a:r>
              <a:t>Ask for one observable behaviour that demonstrates security culture. Reinforce that reporting systems must support learning, accountability and fair treatment.</a:t>
            </a:r>
          </a:p>
          <a:p xmlns:a="http://schemas.openxmlformats.org/drawingml/2006/main">
            <a:r>
              <a:t/>
            </a:r>
          </a:p>
          <a:p xmlns:a="http://schemas.openxmlformats.org/drawingml/2006/main">
            <a:r>
              <a:t>[Sources]</a:t>
            </a:r>
          </a:p>
          <a:p xmlns:a="http://schemas.openxmlformats.org/drawingml/2006/main">
            <a:r>
              <a:t>- London Gateway College, Port Security Management course source, section 1.3.</a:t>
            </a:r>
          </a:p>
          <a:p xmlns:a="http://schemas.openxmlformats.org/drawingml/2006/main">
            <a:r>
              <a:t>[/Sources]</a:t>
            </a:r>
          </a:p>
        </p:txBody>
      </p:sp>
      <p:sp>
        <p:nvSpPr>
          <p:cNvPr id="4" name="Slide Number Placeholder 3"/>
          <p:cNvSpPr>
            <a:spLocks xmlns:a="http://schemas.openxmlformats.org/drawingml/2006/main" noGrp="1"/>
          </p:cNvSpPr>
          <p:nvPr>
            <p:ph type="sldNum" idx="5"/>
          </p:nvPr>
        </p:nvSpPr>
        <p:spPr/>
        <p:txBody>
          <a:bodyPr xmlns:a="http://schemas.openxmlformats.org/drawingml/2006/main"/>
          <a:lstStyle xmlns:a="http://schemas.openxmlformats.org/drawingml/2006/main"/>
          <a:p xmlns:a="http://schemas.openxmlformats.org/drawingml/2006/main"/>
        </p:txBody>
      </p:sp>
    </p:spTree>
  </p:cSld>
  <p:clrMapOvr>
    <a:masterClrMapping xmlns:a="http://schemas.openxmlformats.org/drawingml/2006/main"/>
  </p:clrMapOvr>
</p:notes>
</file>

<file path=ppt/slideLayouts/_rels/slideLayout1.xml.rels>&#65279;<?xml version="1.0" encoding="utf-8"?><Relationships xmlns="http://schemas.openxmlformats.org/package/2006/relationships"><Relationship Type="http://schemas.openxmlformats.org/officeDocument/2006/relationships/slideMaster" Target="/ppt/slideMasters/slideMaster1.xml" Id="Re244d4a6828c4796" /></Relationships>
</file>

<file path=ppt/slideLayouts/slideLayout1.xml><?xml version="1.0" encoding="utf-8"?>
<p:sldLayout xmlns:p="http://schemas.openxmlformats.org/presentationml/2006/main" type="title">
  <p:cSld name="Title Slide">
    <p:spTree>
      <p:nvGrpSpPr>
        <p:cNvPr id="1" name=""/>
        <p:cNvGrpSpPr/>
        <p:nvPr/>
      </p:nvGrpSpPr>
      <p:grpSpPr>
        <a:xfrm xmlns:a="http://schemas.openxmlformats.org/drawingml/2006/main"/>
      </p:grpSpPr>
    </p:spTree>
  </p:cSld>
</p:sldLayout>
</file>

<file path=ppt/slideMasters/_rels/slideMaster1.xml.rels>&#65279;<?xml version="1.0" encoding="utf-8"?><Relationships xmlns="http://schemas.openxmlformats.org/package/2006/relationships"><Relationship Type="http://schemas.openxmlformats.org/officeDocument/2006/relationships/theme" Target="/ppt/slideMasters/theme/theme2.xml" Id="R0072a23663194368" /><Relationship Type="http://schemas.openxmlformats.org/officeDocument/2006/relationships/slideLayout" Target="/ppt/slideLayouts/slideLayout1.xml" Id="Rb2095b5f53c243bb" /></Relationships>
</file>

<file path=ppt/slideMasters/slideMaster1.xml><?xml version="1.0" encoding="utf-8"?>
<p:sldMaster xmlns:p="http://schemas.openxmlformats.org/presentationml/2006/main">
  <p:cSld name="Master">
    <p:bg>
      <p:bgRef idx="1001">
        <a:schemeClr xmlns:a="http://schemas.openxmlformats.org/drawingml/2006/main" val="bg1"/>
      </p:bgRef>
    </p:bg>
    <p:spTree>
      <p:nvGrpSpPr>
        <p:cNvPr id="1" name=""/>
        <p:cNvGrpSpPr/>
        <p:nvPr/>
      </p:nvGrpSpPr>
      <p:grpSpPr>
        <a:xfrm xmlns:a="http://schemas.openxmlformats.org/drawingml/2006/main"/>
      </p:grpSpPr>
    </p:spTree>
  </p:cSld>
  <p:clrMap bg1="lt1" tx1="dk1" bg2="lt2" tx2="dk2" accent1="accent1" accent2="accent2" accent3="accent3" accent4="accent4" accent5="accent5" accent6="accent6" hlink="hlink" folHlink="folHlink"/>
  <p:sldLayoutIdLst>
    <p:sldLayoutId xmlns:r="http://schemas.openxmlformats.org/officeDocument/2006/relationships" id="2147483649" r:id="Rb2095b5f53c243bb"/>
  </p:sldLayoutIdLst>
  <p:txStyles>
    <p:titleStyle>
      <a:lvl1pPr xmlns:a="http://schemas.openxmlformats.org/drawingml/2006/main" algn="l">
        <a:lnSpc>
          <a:spcPct val="90000"/>
        </a:lnSpc>
        <a:spcBef>
          <a:spcPts val="0"/>
        </a:spcBef>
        <a:buNone/>
        <a:defRPr sz="4400">
          <a:solidFill>
            <a:schemeClr val="tx1"/>
          </a:solidFill>
          <a:latin typeface="+mj-lt"/>
          <a:ea typeface="+mj-lt"/>
          <a:cs typeface="+mj-lt"/>
        </a:defRPr>
      </a:lvl1pPr>
    </p:titleStyle>
    <p:bodyStyle>
      <a:lvl1pPr xmlns:a="http://schemas.openxmlformats.org/drawingml/2006/main" marL="228600" indent="-228600" algn="l">
        <a:lnSpc>
          <a:spcPct val="90000"/>
        </a:lnSpc>
        <a:spcBef>
          <a:spcPts val="1000"/>
        </a:spcBef>
        <a:buChar char="•"/>
        <a:defRPr sz="2800">
          <a:solidFill>
            <a:schemeClr val="tx1"/>
          </a:solidFill>
          <a:latin typeface="+mn-lt"/>
          <a:ea typeface="+mn-lt"/>
          <a:cs typeface="+mn-lt"/>
        </a:defRPr>
      </a:lvl1pPr>
      <a:lvl2pPr xmlns:a="http://schemas.openxmlformats.org/drawingml/2006/main" marL="685800" indent="-228600" algn="l">
        <a:lnSpc>
          <a:spcPct val="90000"/>
        </a:lnSpc>
        <a:spcBef>
          <a:spcPts val="500"/>
        </a:spcBef>
        <a:buChar char="•"/>
        <a:defRPr sz="2400">
          <a:solidFill>
            <a:schemeClr val="tx1"/>
          </a:solidFill>
          <a:latin typeface="+mn-lt"/>
          <a:ea typeface="+mn-lt"/>
          <a:cs typeface="+mn-lt"/>
        </a:defRPr>
      </a:lvl2pPr>
      <a:lvl3pPr xmlns:a="http://schemas.openxmlformats.org/drawingml/2006/main" marL="1143000" indent="-228600" algn="l">
        <a:lnSpc>
          <a:spcPct val="90000"/>
        </a:lnSpc>
        <a:spcBef>
          <a:spcPts val="500"/>
        </a:spcBef>
        <a:buChar char="•"/>
        <a:defRPr sz="2000">
          <a:solidFill>
            <a:schemeClr val="tx1"/>
          </a:solidFill>
          <a:latin typeface="+mn-lt"/>
          <a:ea typeface="+mn-lt"/>
          <a:cs typeface="+mn-lt"/>
        </a:defRPr>
      </a:lvl3pPr>
      <a:lvl4pPr xmlns:a="http://schemas.openxmlformats.org/drawingml/2006/main" marL="1600200" indent="-228600" algn="l">
        <a:lnSpc>
          <a:spcPct val="90000"/>
        </a:lnSpc>
        <a:spcBef>
          <a:spcPts val="500"/>
        </a:spcBef>
        <a:buChar char="•"/>
        <a:defRPr sz="1800">
          <a:solidFill>
            <a:schemeClr val="tx1"/>
          </a:solidFill>
          <a:latin typeface="+mn-lt"/>
          <a:ea typeface="+mn-lt"/>
          <a:cs typeface="+mn-lt"/>
        </a:defRPr>
      </a:lvl4pPr>
      <a:lvl5pPr xmlns:a="http://schemas.openxmlformats.org/drawingml/2006/main" marL="2057400" indent="-228600" algn="l">
        <a:lnSpc>
          <a:spcPct val="90000"/>
        </a:lnSpc>
        <a:spcBef>
          <a:spcPts val="500"/>
        </a:spcBef>
        <a:buChar char="•"/>
        <a:defRPr sz="1800">
          <a:solidFill>
            <a:schemeClr val="tx1"/>
          </a:solidFill>
          <a:latin typeface="+mn-lt"/>
          <a:ea typeface="+mn-lt"/>
          <a:cs typeface="+mn-lt"/>
        </a:defRPr>
      </a:lvl5pPr>
      <a:lvl6pPr xmlns:a="http://schemas.openxmlformats.org/drawingml/2006/main" marL="2514600" indent="-228600" algn="l">
        <a:lnSpc>
          <a:spcPct val="90000"/>
        </a:lnSpc>
        <a:spcBef>
          <a:spcPts val="500"/>
        </a:spcBef>
        <a:buChar char="•"/>
        <a:defRPr sz="1800">
          <a:solidFill>
            <a:schemeClr val="tx1"/>
          </a:solidFill>
          <a:latin typeface="+mn-lt"/>
          <a:ea typeface="+mn-lt"/>
          <a:cs typeface="+mn-lt"/>
        </a:defRPr>
      </a:lvl6pPr>
      <a:lvl7pPr xmlns:a="http://schemas.openxmlformats.org/drawingml/2006/main" marL="2971800" indent="-228600" algn="l">
        <a:lnSpc>
          <a:spcPct val="90000"/>
        </a:lnSpc>
        <a:spcBef>
          <a:spcPts val="500"/>
        </a:spcBef>
        <a:buChar char="•"/>
        <a:defRPr sz="1800">
          <a:solidFill>
            <a:schemeClr val="tx1"/>
          </a:solidFill>
          <a:latin typeface="+mn-lt"/>
          <a:ea typeface="+mn-lt"/>
          <a:cs typeface="+mn-lt"/>
        </a:defRPr>
      </a:lvl7pPr>
      <a:lvl8pPr xmlns:a="http://schemas.openxmlformats.org/drawingml/2006/main" marL="3429000" indent="-228600" algn="l">
        <a:lnSpc>
          <a:spcPct val="90000"/>
        </a:lnSpc>
        <a:spcBef>
          <a:spcPts val="500"/>
        </a:spcBef>
        <a:buChar char="•"/>
        <a:defRPr sz="1800">
          <a:solidFill>
            <a:schemeClr val="tx1"/>
          </a:solidFill>
          <a:latin typeface="+mn-lt"/>
          <a:ea typeface="+mn-lt"/>
          <a:cs typeface="+mn-lt"/>
        </a:defRPr>
      </a:lvl8pPr>
      <a:lvl9pPr xmlns:a="http://schemas.openxmlformats.org/drawingml/2006/main" marL="3886200" indent="-228600" algn="l">
        <a:lnSpc>
          <a:spcPct val="90000"/>
        </a:lnSpc>
        <a:spcBef>
          <a:spcPts val="500"/>
        </a:spcBef>
        <a:buChar char="•"/>
        <a:defRPr sz="1800">
          <a:solidFill>
            <a:schemeClr val="tx1"/>
          </a:solidFill>
          <a:latin typeface="+mn-lt"/>
          <a:ea typeface="+mn-lt"/>
          <a:cs typeface="+mn-lt"/>
        </a:defRPr>
      </a:lvl9pPr>
    </p:bodyStyle>
    <p:otherStyle>
      <a:lvl1pPr xmlns:a="http://schemas.openxmlformats.org/drawingml/2006/main" marL="0" algn="l">
        <a:buNone/>
        <a:defRPr sz="1800">
          <a:solidFill>
            <a:schemeClr val="tx1"/>
          </a:solidFill>
          <a:latin typeface="+mn-lt"/>
          <a:ea typeface="+mn-lt"/>
          <a:cs typeface="+mn-lt"/>
        </a:defRPr>
      </a:lvl1pPr>
      <a:lvl2pPr xmlns:a="http://schemas.openxmlformats.org/drawingml/2006/main" marL="457200" algn="l">
        <a:buNone/>
        <a:defRPr sz="1800">
          <a:solidFill>
            <a:schemeClr val="tx1"/>
          </a:solidFill>
          <a:latin typeface="+mn-lt"/>
          <a:ea typeface="+mn-lt"/>
          <a:cs typeface="+mn-lt"/>
        </a:defRPr>
      </a:lvl2pPr>
      <a:lvl3pPr xmlns:a="http://schemas.openxmlformats.org/drawingml/2006/main" marL="914400" algn="l">
        <a:buNone/>
        <a:defRPr sz="1800">
          <a:solidFill>
            <a:schemeClr val="tx1"/>
          </a:solidFill>
          <a:latin typeface="+mn-lt"/>
          <a:ea typeface="+mn-lt"/>
          <a:cs typeface="+mn-lt"/>
        </a:defRPr>
      </a:lvl3pPr>
      <a:lvl4pPr xmlns:a="http://schemas.openxmlformats.org/drawingml/2006/main" marL="1371600" algn="l">
        <a:buNone/>
        <a:defRPr sz="1800">
          <a:solidFill>
            <a:schemeClr val="tx1"/>
          </a:solidFill>
          <a:latin typeface="+mn-lt"/>
          <a:ea typeface="+mn-lt"/>
          <a:cs typeface="+mn-lt"/>
        </a:defRPr>
      </a:lvl4pPr>
      <a:lvl5pPr xmlns:a="http://schemas.openxmlformats.org/drawingml/2006/main" marL="1828800" algn="l">
        <a:buNone/>
        <a:defRPr sz="1800">
          <a:solidFill>
            <a:schemeClr val="tx1"/>
          </a:solidFill>
          <a:latin typeface="+mn-lt"/>
          <a:ea typeface="+mn-lt"/>
          <a:cs typeface="+mn-lt"/>
        </a:defRPr>
      </a:lvl5pPr>
      <a:lvl6pPr xmlns:a="http://schemas.openxmlformats.org/drawingml/2006/main" marL="2286000" algn="l">
        <a:buNone/>
        <a:defRPr sz="1800">
          <a:solidFill>
            <a:schemeClr val="tx1"/>
          </a:solidFill>
          <a:latin typeface="+mn-lt"/>
          <a:ea typeface="+mn-lt"/>
          <a:cs typeface="+mn-lt"/>
        </a:defRPr>
      </a:lvl6pPr>
      <a:lvl7pPr xmlns:a="http://schemas.openxmlformats.org/drawingml/2006/main" marL="2743200" algn="l">
        <a:buNone/>
        <a:defRPr sz="1800">
          <a:solidFill>
            <a:schemeClr val="tx1"/>
          </a:solidFill>
          <a:latin typeface="+mn-lt"/>
          <a:ea typeface="+mn-lt"/>
          <a:cs typeface="+mn-lt"/>
        </a:defRPr>
      </a:lvl7pPr>
      <a:lvl8pPr xmlns:a="http://schemas.openxmlformats.org/drawingml/2006/main" marL="3200400" algn="l">
        <a:buNone/>
        <a:defRPr sz="1800">
          <a:solidFill>
            <a:schemeClr val="tx1"/>
          </a:solidFill>
          <a:latin typeface="+mn-lt"/>
          <a:ea typeface="+mn-lt"/>
          <a:cs typeface="+mn-lt"/>
        </a:defRPr>
      </a:lvl8pPr>
      <a:lvl9pPr xmlns:a="http://schemas.openxmlformats.org/drawingml/2006/main" marL="3657600" algn="l">
        <a:buNone/>
        <a:defRPr sz="1800">
          <a:solidFill>
            <a:schemeClr val="tx1"/>
          </a:solidFill>
          <a:latin typeface="+mn-lt"/>
          <a:ea typeface="+mn-lt"/>
          <a:cs typeface="+mn-lt"/>
        </a:defRPr>
      </a:lvl9pPr>
    </p:otherStyle>
  </p:txStyles>
</p:sldMaster>
</file>

<file path=ppt/slideMasters/theme/theme2.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ppt/slides/_rels/slide1.xml.rels>&#65279;<?xml version="1.0" encoding="utf-8"?><Relationships xmlns="http://schemas.openxmlformats.org/package/2006/relationships"><Relationship Type="http://schemas.openxmlformats.org/officeDocument/2006/relationships/slideLayout" Target="/ppt/slideLayouts/slideLayout1.xml" Id="R13f76468375d4a87" /><Relationship Type="http://schemas.openxmlformats.org/officeDocument/2006/relationships/image" Target="/ppt/media/image.png" Id="Rdbef401c23bc4d81" /><Relationship Type="http://schemas.openxmlformats.org/officeDocument/2006/relationships/image" Target="/ppt/media/image.jpeg" Id="Ra137b9fac47e45e8" /><Relationship Type="http://schemas.openxmlformats.org/officeDocument/2006/relationships/notesSlide" Target="/ppt/notesSlides/notesSlide1.xml" Id="R2340abc01ea14c36" /></Relationships>
</file>

<file path=ppt/slides/_rels/slide10.xml.rels>&#65279;<?xml version="1.0" encoding="utf-8"?><Relationships xmlns="http://schemas.openxmlformats.org/package/2006/relationships"><Relationship Type="http://schemas.openxmlformats.org/officeDocument/2006/relationships/slideLayout" Target="/ppt/slideLayouts/slideLayout1.xml" Id="R89377440db964fa0" /><Relationship Type="http://schemas.openxmlformats.org/officeDocument/2006/relationships/image" Target="/ppt/media/image10.jpeg" Id="Rbea6ad1024534139" /><Relationship Type="http://schemas.openxmlformats.org/officeDocument/2006/relationships/notesSlide" Target="/ppt/notesSlides/notesSlide10.xml" Id="R53d6afd25b964238" /></Relationships>
</file>

<file path=ppt/slides/_rels/slide11.xml.rels>&#65279;<?xml version="1.0" encoding="utf-8"?><Relationships xmlns="http://schemas.openxmlformats.org/package/2006/relationships"><Relationship Type="http://schemas.openxmlformats.org/officeDocument/2006/relationships/slideLayout" Target="/ppt/slideLayouts/slideLayout1.xml" Id="R6a4d1583a7754ba0" /><Relationship Type="http://schemas.openxmlformats.org/officeDocument/2006/relationships/image" Target="/ppt/media/image2.png" Id="Ra50852bcc3a44d57" /><Relationship Type="http://schemas.openxmlformats.org/officeDocument/2006/relationships/image" Target="/ppt/media/image11.jpeg" Id="R486d1951c5164122" /><Relationship Type="http://schemas.openxmlformats.org/officeDocument/2006/relationships/notesSlide" Target="/ppt/notesSlides/notesSlide11.xml" Id="Racc371a8682946d9" /></Relationships>
</file>

<file path=ppt/slides/_rels/slide12.xml.rels>&#65279;<?xml version="1.0" encoding="utf-8"?><Relationships xmlns="http://schemas.openxmlformats.org/package/2006/relationships"><Relationship Type="http://schemas.openxmlformats.org/officeDocument/2006/relationships/slideLayout" Target="/ppt/slideLayouts/slideLayout1.xml" Id="Rdf5cb43f7eb549a7" /><Relationship Type="http://schemas.openxmlformats.org/officeDocument/2006/relationships/image" Target="/ppt/media/image12.jpeg" Id="R47031cdd70e1445e" /><Relationship Type="http://schemas.openxmlformats.org/officeDocument/2006/relationships/notesSlide" Target="/ppt/notesSlides/notesSlide12.xml" Id="R8fee018f94e14f9d" /></Relationships>
</file>

<file path=ppt/slides/_rels/slide13.xml.rels>&#65279;<?xml version="1.0" encoding="utf-8"?><Relationships xmlns="http://schemas.openxmlformats.org/package/2006/relationships"><Relationship Type="http://schemas.openxmlformats.org/officeDocument/2006/relationships/slideLayout" Target="/ppt/slideLayouts/slideLayout1.xml" Id="Rd54d12068be147f6" /><Relationship Type="http://schemas.openxmlformats.org/officeDocument/2006/relationships/image" Target="/ppt/media/image13.jpeg" Id="R513f797d11bf41cc" /><Relationship Type="http://schemas.openxmlformats.org/officeDocument/2006/relationships/notesSlide" Target="/ppt/notesSlides/notesSlide13.xml" Id="R46eb266cc3c44d18" /></Relationships>
</file>

<file path=ppt/slides/_rels/slide14.xml.rels>&#65279;<?xml version="1.0" encoding="utf-8"?><Relationships xmlns="http://schemas.openxmlformats.org/package/2006/relationships"><Relationship Type="http://schemas.openxmlformats.org/officeDocument/2006/relationships/slideLayout" Target="/ppt/slideLayouts/slideLayout1.xml" Id="Ra74c36187c19471e" /><Relationship Type="http://schemas.openxmlformats.org/officeDocument/2006/relationships/image" Target="/ppt/media/image14.jpeg" Id="Re90460f174c5420c" /><Relationship Type="http://schemas.openxmlformats.org/officeDocument/2006/relationships/notesSlide" Target="/ppt/notesSlides/notesSlide14.xml" Id="R124aa81c690c4088" /></Relationships>
</file>

<file path=ppt/slides/_rels/slide15.xml.rels>&#65279;<?xml version="1.0" encoding="utf-8"?><Relationships xmlns="http://schemas.openxmlformats.org/package/2006/relationships"><Relationship Type="http://schemas.openxmlformats.org/officeDocument/2006/relationships/slideLayout" Target="/ppt/slideLayouts/slideLayout1.xml" Id="R9086b5247be449e2" /><Relationship Type="http://schemas.openxmlformats.org/officeDocument/2006/relationships/image" Target="/ppt/media/image15.jpeg" Id="R0c644ab7e04b4e1c" /><Relationship Type="http://schemas.openxmlformats.org/officeDocument/2006/relationships/notesSlide" Target="/ppt/notesSlides/notesSlide15.xml" Id="Reb9932723b4e4f2b" /></Relationships>
</file>

<file path=ppt/slides/_rels/slide16.xml.rels>&#65279;<?xml version="1.0" encoding="utf-8"?><Relationships xmlns="http://schemas.openxmlformats.org/package/2006/relationships"><Relationship Type="http://schemas.openxmlformats.org/officeDocument/2006/relationships/slideLayout" Target="/ppt/slideLayouts/slideLayout1.xml" Id="Rc48323be14044003" /><Relationship Type="http://schemas.openxmlformats.org/officeDocument/2006/relationships/image" Target="/ppt/media/image16.jpeg" Id="R06073aedbcfe461f" /><Relationship Type="http://schemas.openxmlformats.org/officeDocument/2006/relationships/notesSlide" Target="/ppt/notesSlides/notesSlide16.xml" Id="R14f8747327104fa2" /></Relationships>
</file>

<file path=ppt/slides/_rels/slide17.xml.rels>&#65279;<?xml version="1.0" encoding="utf-8"?><Relationships xmlns="http://schemas.openxmlformats.org/package/2006/relationships"><Relationship Type="http://schemas.openxmlformats.org/officeDocument/2006/relationships/slideLayout" Target="/ppt/slideLayouts/slideLayout1.xml" Id="Rb73a8eca131445cb" /><Relationship Type="http://schemas.openxmlformats.org/officeDocument/2006/relationships/image" Target="/ppt/media/image17.jpeg" Id="Rf5c14ec2828a4d79" /><Relationship Type="http://schemas.openxmlformats.org/officeDocument/2006/relationships/notesSlide" Target="/ppt/notesSlides/notesSlide17.xml" Id="R739c61235e9d4396" /></Relationships>
</file>

<file path=ppt/slides/_rels/slide18.xml.rels>&#65279;<?xml version="1.0" encoding="utf-8"?><Relationships xmlns="http://schemas.openxmlformats.org/package/2006/relationships"><Relationship Type="http://schemas.openxmlformats.org/officeDocument/2006/relationships/slideLayout" Target="/ppt/slideLayouts/slideLayout1.xml" Id="R79ce141c6efc4039" /><Relationship Type="http://schemas.openxmlformats.org/officeDocument/2006/relationships/image" Target="/ppt/media/image18.jpeg" Id="R2835083c65bb48cf" /><Relationship Type="http://schemas.openxmlformats.org/officeDocument/2006/relationships/notesSlide" Target="/ppt/notesSlides/notesSlide18.xml" Id="R76a8694f44164d81" /></Relationships>
</file>

<file path=ppt/slides/_rels/slide19.xml.rels>&#65279;<?xml version="1.0" encoding="utf-8"?><Relationships xmlns="http://schemas.openxmlformats.org/package/2006/relationships"><Relationship Type="http://schemas.openxmlformats.org/officeDocument/2006/relationships/slideLayout" Target="/ppt/slideLayouts/slideLayout1.xml" Id="R68c24923bbca4573" /><Relationship Type="http://schemas.openxmlformats.org/officeDocument/2006/relationships/image" Target="/ppt/media/image19.jpeg" Id="R11639377cdb341cd" /><Relationship Type="http://schemas.openxmlformats.org/officeDocument/2006/relationships/notesSlide" Target="/ppt/notesSlides/notesSlide19.xml" Id="R2089e2d0f4ba4821" /></Relationships>
</file>

<file path=ppt/slides/_rels/slide2.xml.rels>&#65279;<?xml version="1.0" encoding="utf-8"?><Relationships xmlns="http://schemas.openxmlformats.org/package/2006/relationships"><Relationship Type="http://schemas.openxmlformats.org/officeDocument/2006/relationships/slideLayout" Target="/ppt/slideLayouts/slideLayout1.xml" Id="R464e40e30e474e2a" /><Relationship Type="http://schemas.openxmlformats.org/officeDocument/2006/relationships/image" Target="/ppt/media/image2.jpeg" Id="R208961daa48c44b0" /><Relationship Type="http://schemas.openxmlformats.org/officeDocument/2006/relationships/notesSlide" Target="/ppt/notesSlides/notesSlide2.xml" Id="R609349b6f67341e4" /></Relationships>
</file>

<file path=ppt/slides/_rels/slide20.xml.rels>&#65279;<?xml version="1.0" encoding="utf-8"?><Relationships xmlns="http://schemas.openxmlformats.org/package/2006/relationships"><Relationship Type="http://schemas.openxmlformats.org/officeDocument/2006/relationships/slideLayout" Target="/ppt/slideLayouts/slideLayout1.xml" Id="R98d8aa10b04e476c" /><Relationship Type="http://schemas.openxmlformats.org/officeDocument/2006/relationships/image" Target="/ppt/media/image20.jpeg" Id="R029703a39ca547c6" /><Relationship Type="http://schemas.openxmlformats.org/officeDocument/2006/relationships/notesSlide" Target="/ppt/notesSlides/notesSlide20.xml" Id="R996abbc364254b0d" /></Relationships>
</file>

<file path=ppt/slides/_rels/slide21.xml.rels>&#65279;<?xml version="1.0" encoding="utf-8"?><Relationships xmlns="http://schemas.openxmlformats.org/package/2006/relationships"><Relationship Type="http://schemas.openxmlformats.org/officeDocument/2006/relationships/slideLayout" Target="/ppt/slideLayouts/slideLayout1.xml" Id="R1eaa5c1599f74fea" /><Relationship Type="http://schemas.openxmlformats.org/officeDocument/2006/relationships/image" Target="/ppt/media/image3.png" Id="Rd91180f2ac3a4b1e" /><Relationship Type="http://schemas.openxmlformats.org/officeDocument/2006/relationships/image" Target="/ppt/media/image21.jpeg" Id="R153b540760fb4bf4" /><Relationship Type="http://schemas.openxmlformats.org/officeDocument/2006/relationships/notesSlide" Target="/ppt/notesSlides/notesSlide21.xml" Id="R5081266a05084c36" /></Relationships>
</file>

<file path=ppt/slides/_rels/slide22.xml.rels>&#65279;<?xml version="1.0" encoding="utf-8"?><Relationships xmlns="http://schemas.openxmlformats.org/package/2006/relationships"><Relationship Type="http://schemas.openxmlformats.org/officeDocument/2006/relationships/slideLayout" Target="/ppt/slideLayouts/slideLayout1.xml" Id="R3390880901ec43aa" /><Relationship Type="http://schemas.openxmlformats.org/officeDocument/2006/relationships/image" Target="/ppt/media/image22.jpeg" Id="Rf82c0ccc27784c29" /><Relationship Type="http://schemas.openxmlformats.org/officeDocument/2006/relationships/notesSlide" Target="/ppt/notesSlides/notesSlide22.xml" Id="Rd892f83b37044c5b" /></Relationships>
</file>

<file path=ppt/slides/_rels/slide23.xml.rels>&#65279;<?xml version="1.0" encoding="utf-8"?><Relationships xmlns="http://schemas.openxmlformats.org/package/2006/relationships"><Relationship Type="http://schemas.openxmlformats.org/officeDocument/2006/relationships/slideLayout" Target="/ppt/slideLayouts/slideLayout1.xml" Id="R76d91c482a0846ca" /><Relationship Type="http://schemas.openxmlformats.org/officeDocument/2006/relationships/image" Target="/ppt/media/image23.jpeg" Id="Rd936e3c8808c4cc0" /><Relationship Type="http://schemas.openxmlformats.org/officeDocument/2006/relationships/notesSlide" Target="/ppt/notesSlides/notesSlide23.xml" Id="R3deaec795b8f451b" /></Relationships>
</file>

<file path=ppt/slides/_rels/slide24.xml.rels>&#65279;<?xml version="1.0" encoding="utf-8"?><Relationships xmlns="http://schemas.openxmlformats.org/package/2006/relationships"><Relationship Type="http://schemas.openxmlformats.org/officeDocument/2006/relationships/slideLayout" Target="/ppt/slideLayouts/slideLayout1.xml" Id="R94692b8a64384b8b" /><Relationship Type="http://schemas.openxmlformats.org/officeDocument/2006/relationships/image" Target="/ppt/media/image24.jpeg" Id="R3d29033890794cd0" /><Relationship Type="http://schemas.openxmlformats.org/officeDocument/2006/relationships/notesSlide" Target="/ppt/notesSlides/notesSlide24.xml" Id="Rbaea57da254645dd" /></Relationships>
</file>

<file path=ppt/slides/_rels/slide25.xml.rels>&#65279;<?xml version="1.0" encoding="utf-8"?><Relationships xmlns="http://schemas.openxmlformats.org/package/2006/relationships"><Relationship Type="http://schemas.openxmlformats.org/officeDocument/2006/relationships/slideLayout" Target="/ppt/slideLayouts/slideLayout1.xml" Id="R24f5fcc30cab48a5" /><Relationship Type="http://schemas.openxmlformats.org/officeDocument/2006/relationships/image" Target="/ppt/media/image25.jpeg" Id="Ra3d80a6433794081" /><Relationship Type="http://schemas.openxmlformats.org/officeDocument/2006/relationships/notesSlide" Target="/ppt/notesSlides/notesSlide25.xml" Id="R5032415ef9da4aec" /></Relationships>
</file>

<file path=ppt/slides/_rels/slide26.xml.rels>&#65279;<?xml version="1.0" encoding="utf-8"?><Relationships xmlns="http://schemas.openxmlformats.org/package/2006/relationships"><Relationship Type="http://schemas.openxmlformats.org/officeDocument/2006/relationships/slideLayout" Target="/ppt/slideLayouts/slideLayout1.xml" Id="Rd1c185f6f8cb4b18" /><Relationship Type="http://schemas.openxmlformats.org/officeDocument/2006/relationships/image" Target="/ppt/media/image26.jpeg" Id="R9428480972b643ef" /><Relationship Type="http://schemas.openxmlformats.org/officeDocument/2006/relationships/notesSlide" Target="/ppt/notesSlides/notesSlide26.xml" Id="Rb27fe9e88552483d" /></Relationships>
</file>

<file path=ppt/slides/_rels/slide27.xml.rels>&#65279;<?xml version="1.0" encoding="utf-8"?><Relationships xmlns="http://schemas.openxmlformats.org/package/2006/relationships"><Relationship Type="http://schemas.openxmlformats.org/officeDocument/2006/relationships/slideLayout" Target="/ppt/slideLayouts/slideLayout1.xml" Id="Rc3f3f18cfbcc4743" /><Relationship Type="http://schemas.openxmlformats.org/officeDocument/2006/relationships/image" Target="/ppt/media/image27.jpeg" Id="R9361e8e0cb9a4cde" /><Relationship Type="http://schemas.openxmlformats.org/officeDocument/2006/relationships/notesSlide" Target="/ppt/notesSlides/notesSlide27.xml" Id="R0f097a9afeef415e" /></Relationships>
</file>

<file path=ppt/slides/_rels/slide28.xml.rels>&#65279;<?xml version="1.0" encoding="utf-8"?><Relationships xmlns="http://schemas.openxmlformats.org/package/2006/relationships"><Relationship Type="http://schemas.openxmlformats.org/officeDocument/2006/relationships/slideLayout" Target="/ppt/slideLayouts/slideLayout1.xml" Id="R5bb38d2e49334ce1" /><Relationship Type="http://schemas.openxmlformats.org/officeDocument/2006/relationships/image" Target="/ppt/media/image28.jpeg" Id="R01636d0857a14725" /><Relationship Type="http://schemas.openxmlformats.org/officeDocument/2006/relationships/notesSlide" Target="/ppt/notesSlides/notesSlide28.xml" Id="R08617e5c3aec4866" /></Relationships>
</file>

<file path=ppt/slides/_rels/slide3.xml.rels>&#65279;<?xml version="1.0" encoding="utf-8"?><Relationships xmlns="http://schemas.openxmlformats.org/package/2006/relationships"><Relationship Type="http://schemas.openxmlformats.org/officeDocument/2006/relationships/slideLayout" Target="/ppt/slideLayouts/slideLayout1.xml" Id="R65feedbbf8604dd2" /><Relationship Type="http://schemas.openxmlformats.org/officeDocument/2006/relationships/image" Target="/ppt/media/image3.jpeg" Id="Rc04d4724aa71427c" /><Relationship Type="http://schemas.openxmlformats.org/officeDocument/2006/relationships/notesSlide" Target="/ppt/notesSlides/notesSlide3.xml" Id="R7756c5ac4aa6465c" /></Relationships>
</file>

<file path=ppt/slides/_rels/slide4.xml.rels>&#65279;<?xml version="1.0" encoding="utf-8"?><Relationships xmlns="http://schemas.openxmlformats.org/package/2006/relationships"><Relationship Type="http://schemas.openxmlformats.org/officeDocument/2006/relationships/slideLayout" Target="/ppt/slideLayouts/slideLayout1.xml" Id="R4b5aea4d2ada43cf" /><Relationship Type="http://schemas.openxmlformats.org/officeDocument/2006/relationships/image" Target="/ppt/media/image4.jpeg" Id="R017e82a7e77242d4" /><Relationship Type="http://schemas.openxmlformats.org/officeDocument/2006/relationships/notesSlide" Target="/ppt/notesSlides/notesSlide4.xml" Id="R6db3c7ddf9194aa4" /></Relationships>
</file>

<file path=ppt/slides/_rels/slide5.xml.rels>&#65279;<?xml version="1.0" encoding="utf-8"?><Relationships xmlns="http://schemas.openxmlformats.org/package/2006/relationships"><Relationship Type="http://schemas.openxmlformats.org/officeDocument/2006/relationships/slideLayout" Target="/ppt/slideLayouts/slideLayout1.xml" Id="R781217f8367141f8" /><Relationship Type="http://schemas.openxmlformats.org/officeDocument/2006/relationships/image" Target="/ppt/media/image5.jpeg" Id="Re2dd4ed2d078431f" /><Relationship Type="http://schemas.openxmlformats.org/officeDocument/2006/relationships/notesSlide" Target="/ppt/notesSlides/notesSlide5.xml" Id="Raece50f5c9224953" /></Relationships>
</file>

<file path=ppt/slides/_rels/slide6.xml.rels>&#65279;<?xml version="1.0" encoding="utf-8"?><Relationships xmlns="http://schemas.openxmlformats.org/package/2006/relationships"><Relationship Type="http://schemas.openxmlformats.org/officeDocument/2006/relationships/slideLayout" Target="/ppt/slideLayouts/slideLayout1.xml" Id="Ra9bfeda5529d4579" /><Relationship Type="http://schemas.openxmlformats.org/officeDocument/2006/relationships/image" Target="/ppt/media/image6.jpeg" Id="R60ec93cc10e64479" /><Relationship Type="http://schemas.openxmlformats.org/officeDocument/2006/relationships/notesSlide" Target="/ppt/notesSlides/notesSlide6.xml" Id="R54bb62e303f44293" /></Relationships>
</file>

<file path=ppt/slides/_rels/slide7.xml.rels>&#65279;<?xml version="1.0" encoding="utf-8"?><Relationships xmlns="http://schemas.openxmlformats.org/package/2006/relationships"><Relationship Type="http://schemas.openxmlformats.org/officeDocument/2006/relationships/slideLayout" Target="/ppt/slideLayouts/slideLayout1.xml" Id="R42ba93aac6c14e82" /><Relationship Type="http://schemas.openxmlformats.org/officeDocument/2006/relationships/image" Target="/ppt/media/image7.jpeg" Id="R5d359d63391c4b5f" /><Relationship Type="http://schemas.openxmlformats.org/officeDocument/2006/relationships/notesSlide" Target="/ppt/notesSlides/notesSlide7.xml" Id="Rbadce6586d73456b" /></Relationships>
</file>

<file path=ppt/slides/_rels/slide8.xml.rels>&#65279;<?xml version="1.0" encoding="utf-8"?><Relationships xmlns="http://schemas.openxmlformats.org/package/2006/relationships"><Relationship Type="http://schemas.openxmlformats.org/officeDocument/2006/relationships/slideLayout" Target="/ppt/slideLayouts/slideLayout1.xml" Id="R2d942d1f5d844c60" /><Relationship Type="http://schemas.openxmlformats.org/officeDocument/2006/relationships/image" Target="/ppt/media/image8.jpeg" Id="R412b52d85ed8453c" /><Relationship Type="http://schemas.openxmlformats.org/officeDocument/2006/relationships/notesSlide" Target="/ppt/notesSlides/notesSlide8.xml" Id="Rd24699f3f33649d0" /></Relationships>
</file>

<file path=ppt/slides/_rels/slide9.xml.rels>&#65279;<?xml version="1.0" encoding="utf-8"?><Relationships xmlns="http://schemas.openxmlformats.org/package/2006/relationships"><Relationship Type="http://schemas.openxmlformats.org/officeDocument/2006/relationships/slideLayout" Target="/ppt/slideLayouts/slideLayout1.xml" Id="R32a41b886b0b46c5" /><Relationship Type="http://schemas.openxmlformats.org/officeDocument/2006/relationships/image" Target="/ppt/media/image9.jpeg" Id="R016904209b6045b6" /><Relationship Type="http://schemas.openxmlformats.org/officeDocument/2006/relationships/notesSlide" Target="/ppt/notesSlides/notesSlide9.xml" Id="R6285598da46044cf" /></Relationships>
</file>

<file path=ppt/slides/slide1.xml><?xml version="1.0" encoding="utf-8"?>
<p:sld xmlns:p="http://schemas.openxmlformats.org/presentationml/2006/main">
  <p:cSld>
    <p:spTree>
      <p:nvGrpSpPr>
        <p:cNvPr id="1" name=""/>
        <p:cNvGrpSpPr/>
        <p:nvPr/>
      </p:nvGrpSpPr>
      <p:grpSpPr>
        <a:xfrm xmlns:a="http://schemas.openxmlformats.org/drawingml/2006/main"/>
      </p:grpSpPr>
      <p:pic>
        <p:nvPicPr>
          <p:cNvPr id="14" name=""/>
          <p:cNvPicPr>
            <a:picLocks xmlns:a="http://schemas.openxmlformats.org/drawingml/2006/main" noChangeAspect="1"/>
          </p:cNvPicPr>
          <p:nvPr/>
        </p:nvPicPr>
        <p:blipFill>
          <a:blip xmlns:r="http://schemas.openxmlformats.org/officeDocument/2006/relationships" xmlns:a="http://schemas.openxmlformats.org/drawingml/2006/main" r:embed="Rdbef401c23bc4d81"/>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C459108-EF6F-4445-A496-4129957FFFCC}"/>
              </a:ext>
            </a:extLst>
          </p:cNvPr>
          <p:cNvSpPr>
            <a:spLocks xmlns:a="http://schemas.openxmlformats.org/drawingml/2006/main" noGrp="1"/>
          </p:cNvSpPr>
          <p:nvPr/>
        </p:nvSpPr>
        <p:spPr>
          <a:xfrm xmlns:a="http://schemas.openxmlformats.org/drawingml/2006/main">
            <a:off x="0" y="0"/>
            <a:ext cx="6191250" cy="6858000"/>
          </a:xfrm>
          <a:prstGeom xmlns:a="http://schemas.openxmlformats.org/drawingml/2006/main" prst="rect">
            <a:avLst/>
          </a:prstGeom>
          <a:gradFill xmlns:a="http://schemas.openxmlformats.org/drawingml/2006/main">
            <a:gsLst>
              <a:gs pos="0">
                <a:srgbClr val="21102D">
                  <a:alpha val="92157"/>
                </a:srgbClr>
              </a:gs>
              <a:gs pos="100000">
                <a:srgbClr val="21102D">
                  <a:alpha val="60000"/>
                </a:srgbClr>
              </a:gs>
            </a:gsLst>
            <a:lin ang="0"/>
          </a:gra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C626739B-AD8F-41AD-972B-F24B450B21D3}"/>
              </a:ext>
            </a:extLst>
          </p:cNvPr>
          <p:cNvSpPr>
            <a:spLocks xmlns:a="http://schemas.openxmlformats.org/drawingml/2006/main" noGrp="1"/>
          </p:cNvSpPr>
          <p:nvPr/>
        </p:nvSpPr>
        <p:spPr>
          <a:xfrm xmlns:a="http://schemas.openxmlformats.org/drawingml/2006/main">
            <a:off x="609600" y="552450"/>
            <a:ext cx="990600" cy="990600"/>
          </a:xfrm>
          <a:prstGeom xmlns:a="http://schemas.openxmlformats.org/drawingml/2006/main" prst="roundRect">
            <a:avLst>
              <a:gd name="adj" fmla="val 13462"/>
            </a:avLst>
          </a:prstGeom>
          <a:solidFill xmlns:a="http://schemas.openxmlformats.org/drawingml/2006/main">
            <a:srgbClr val="FFFFFF"/>
          </a:solidFill>
          <a:ln xmlns:a="http://schemas.openxmlformats.org/drawingml/2006/main" w="0">
            <a:noFill/>
            <a:prstDash val="solid"/>
          </a:ln>
        </p:spPr>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a137b9fac47e45e8"/>
          <a:stretch xmlns:a="http://schemas.openxmlformats.org/drawingml/2006/main"/>
        </p:blipFill>
        <p:spPr>
          <a:xfrm xmlns:a="http://schemas.openxmlformats.org/drawingml/2006/main">
            <a:off x="695325" y="638175"/>
            <a:ext cx="819150" cy="819150"/>
          </a:xfrm>
          <a:prstGeom xmlns:a="http://schemas.openxmlformats.org/drawingml/2006/main" prst="rect">
            <a:avLst/>
          </a:prstGeom>
        </p:spPr>
      </p:pic>
      <p:sp>
        <p:nvSpPr>
          <p:cNvPr id="5" name="">
            <a:extLst xmlns:a="http://schemas.openxmlformats.org/drawingml/2006/main">
              <a:ext uri="{FF2B5EF4-FFF2-40B4-BE49-F238E27FC236}">
                <a16:creationId xmlns:a16="http://schemas.microsoft.com/office/drawing/2014/main" id="{4E1F87D0-4D07-44B4-BE06-FBFA2AF430FE}"/>
              </a:ext>
            </a:extLst>
          </p:cNvPr>
          <p:cNvSpPr>
            <a:spLocks xmlns:a="http://schemas.openxmlformats.org/drawingml/2006/main" noGrp="1"/>
          </p:cNvSpPr>
          <p:nvPr/>
        </p:nvSpPr>
        <p:spPr>
          <a:xfrm xmlns:a="http://schemas.openxmlformats.org/drawingml/2006/main">
            <a:off x="1752600" y="704850"/>
            <a:ext cx="37147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FFFFFF"/>
                </a:solidFill>
                <a:latin typeface="Aptos"/>
                <a:ea typeface="Aptos"/>
                <a:cs typeface="Aptos"/>
              </a:defRPr>
            </a:pPr>
            <a:r>
              <a:rPr sz="1500" b="1">
                <a:solidFill>
                  <a:srgbClr val="FFFFFF"/>
                </a:solidFill>
                <a:latin typeface="Aptos"/>
                <a:ea typeface="Aptos"/>
                <a:cs typeface="Aptos"/>
              </a:rPr>
              <a:t>LONDON GATEWAY COLLEGE</a:t>
            </a:r>
          </a:p>
        </p:txBody>
      </p:sp>
      <p:sp>
        <p:nvSpPr>
          <p:cNvPr id="6" name="">
            <a:extLst xmlns:a="http://schemas.openxmlformats.org/drawingml/2006/main">
              <a:ext uri="{FF2B5EF4-FFF2-40B4-BE49-F238E27FC236}">
                <a16:creationId xmlns:a16="http://schemas.microsoft.com/office/drawing/2014/main" id="{16E05DB7-53FA-4ED4-A004-7AE0E89B1FBA}"/>
              </a:ext>
            </a:extLst>
          </p:cNvPr>
          <p:cNvSpPr>
            <a:spLocks xmlns:a="http://schemas.openxmlformats.org/drawingml/2006/main" noGrp="1"/>
          </p:cNvSpPr>
          <p:nvPr/>
        </p:nvSpPr>
        <p:spPr>
          <a:xfrm xmlns:a="http://schemas.openxmlformats.org/drawingml/2006/main">
            <a:off x="609600" y="2076450"/>
            <a:ext cx="5143500" cy="1504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8259"/>
          </a:bodyPr>
          <a:lstStyle xmlns:a="http://schemas.openxmlformats.org/drawingml/2006/main"/>
          <a:p xmlns:a="http://schemas.openxmlformats.org/drawingml/2006/main">
            <a:pPr algn="l">
              <a:buNone/>
              <a:defRPr sz="5025" b="1">
                <a:solidFill>
                  <a:srgbClr val="FFFFFF"/>
                </a:solidFill>
                <a:latin typeface="Aptos"/>
                <a:ea typeface="Aptos"/>
                <a:cs typeface="Aptos"/>
              </a:defRPr>
            </a:pPr>
            <a:r>
              <a:rPr sz="5025" b="1">
                <a:solidFill>
                  <a:srgbClr val="FFFFFF"/>
                </a:solidFill>
                <a:latin typeface="Aptos"/>
                <a:ea typeface="Aptos"/>
                <a:cs typeface="Aptos"/>
              </a:rPr>
              <a:t>PORT SECURITY</a:t>
            </a:r>
          </a:p>
          <a:p xmlns:a="http://schemas.openxmlformats.org/drawingml/2006/main">
            <a:pPr algn="l">
              <a:buNone/>
              <a:defRPr sz="5025" b="1">
                <a:solidFill>
                  <a:srgbClr val="FFFFFF"/>
                </a:solidFill>
                <a:latin typeface="Aptos"/>
                <a:ea typeface="Aptos"/>
                <a:cs typeface="Aptos"/>
              </a:defRPr>
            </a:pPr>
            <a:r>
              <a:rPr sz="5025" b="1">
                <a:solidFill>
                  <a:srgbClr val="FFFFFF"/>
                </a:solidFill>
                <a:latin typeface="Aptos"/>
                <a:ea typeface="Aptos"/>
                <a:cs typeface="Aptos"/>
              </a:rPr>
              <a:t>MANAGEMENT</a:t>
            </a:r>
          </a:p>
        </p:txBody>
      </p:sp>
      <p:sp>
        <p:nvSpPr>
          <p:cNvPr id="7" name="">
            <a:extLst xmlns:a="http://schemas.openxmlformats.org/drawingml/2006/main">
              <a:ext uri="{FF2B5EF4-FFF2-40B4-BE49-F238E27FC236}">
                <a16:creationId xmlns:a16="http://schemas.microsoft.com/office/drawing/2014/main" id="{848C8AE4-0557-4B7D-82E0-57A2C711C6EC}"/>
              </a:ext>
            </a:extLst>
          </p:cNvPr>
          <p:cNvSpPr>
            <a:spLocks xmlns:a="http://schemas.openxmlformats.org/drawingml/2006/main" noGrp="1"/>
          </p:cNvSpPr>
          <p:nvPr/>
        </p:nvSpPr>
        <p:spPr>
          <a:xfrm xmlns:a="http://schemas.openxmlformats.org/drawingml/2006/main">
            <a:off x="628650" y="3771900"/>
            <a:ext cx="3619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E8DCEC"/>
                </a:solidFill>
                <a:latin typeface="Aptos"/>
                <a:ea typeface="Aptos"/>
                <a:cs typeface="Aptos"/>
              </a:defRPr>
            </a:pPr>
            <a:r>
              <a:rPr sz="1875" b="1">
                <a:solidFill>
                  <a:srgbClr val="E8DCEC"/>
                </a:solidFill>
                <a:latin typeface="Aptos"/>
                <a:ea typeface="Aptos"/>
                <a:cs typeface="Aptos"/>
              </a:rPr>
              <a:t>Course code: PSM-28</a:t>
            </a:r>
          </a:p>
        </p:txBody>
      </p:sp>
      <p:sp>
        <p:nvSpPr>
          <p:cNvPr id="8" name="">
            <a:extLst xmlns:a="http://schemas.openxmlformats.org/drawingml/2006/main">
              <a:ext uri="{FF2B5EF4-FFF2-40B4-BE49-F238E27FC236}">
                <a16:creationId xmlns:a16="http://schemas.microsoft.com/office/drawing/2014/main" id="{EA8B5224-3CD6-4071-9FB6-C5EAE96E8CF8}"/>
              </a:ext>
            </a:extLst>
          </p:cNvPr>
          <p:cNvSpPr>
            <a:spLocks xmlns:a="http://schemas.openxmlformats.org/drawingml/2006/main" noGrp="1"/>
          </p:cNvSpPr>
          <p:nvPr/>
        </p:nvSpPr>
        <p:spPr>
          <a:xfrm xmlns:a="http://schemas.openxmlformats.org/drawingml/2006/main">
            <a:off x="628650" y="4305300"/>
            <a:ext cx="1476375" cy="5715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F62DA91-DDAF-4C46-9F2E-6F55585B3292}"/>
              </a:ext>
            </a:extLst>
          </p:cNvPr>
          <p:cNvSpPr>
            <a:spLocks xmlns:a="http://schemas.openxmlformats.org/drawingml/2006/main" noGrp="1"/>
          </p:cNvSpPr>
          <p:nvPr/>
        </p:nvSpPr>
        <p:spPr>
          <a:xfrm xmlns:a="http://schemas.openxmlformats.org/drawingml/2006/main">
            <a:off x="628650" y="4572000"/>
            <a:ext cx="2381250" cy="3143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FFFFFF"/>
                </a:solidFill>
                <a:latin typeface="Aptos"/>
                <a:ea typeface="Aptos"/>
                <a:cs typeface="Aptos"/>
              </a:defRPr>
            </a:pPr>
            <a:r>
              <a:rPr sz="1875" b="1">
                <a:solidFill>
                  <a:srgbClr val="FFFFFF"/>
                </a:solidFill>
                <a:latin typeface="Aptos"/>
                <a:ea typeface="Aptos"/>
                <a:cs typeface="Aptos"/>
              </a:rPr>
              <a:t>LECTURE 1</a:t>
            </a:r>
          </a:p>
        </p:txBody>
      </p:sp>
      <p:sp>
        <p:nvSpPr>
          <p:cNvPr id="10" name="">
            <a:extLst xmlns:a="http://schemas.openxmlformats.org/drawingml/2006/main">
              <a:ext uri="{FF2B5EF4-FFF2-40B4-BE49-F238E27FC236}">
                <a16:creationId xmlns:a16="http://schemas.microsoft.com/office/drawing/2014/main" id="{1CD4BF44-828D-4F46-B9BB-A22521714956}"/>
              </a:ext>
            </a:extLst>
          </p:cNvPr>
          <p:cNvSpPr>
            <a:spLocks xmlns:a="http://schemas.openxmlformats.org/drawingml/2006/main" noGrp="1"/>
          </p:cNvSpPr>
          <p:nvPr/>
        </p:nvSpPr>
        <p:spPr>
          <a:xfrm xmlns:a="http://schemas.openxmlformats.org/drawingml/2006/main">
            <a:off x="628650" y="4953000"/>
            <a:ext cx="4762500" cy="781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FFFFFF"/>
                </a:solidFill>
                <a:latin typeface="Aptos"/>
                <a:ea typeface="Aptos"/>
                <a:cs typeface="Aptos"/>
              </a:defRPr>
            </a:pPr>
            <a:r>
              <a:rPr sz="2550" b="1">
                <a:solidFill>
                  <a:srgbClr val="FFFFFF"/>
                </a:solidFill>
                <a:latin typeface="Aptos"/>
                <a:ea typeface="Aptos"/>
                <a:cs typeface="Aptos"/>
              </a:rPr>
              <a:t>Introduction to Port Security Management</a:t>
            </a:r>
          </a:p>
        </p:txBody>
      </p:sp>
      <p:sp>
        <p:nvSpPr>
          <p:cNvPr id="11" name="">
            <a:extLst xmlns:a="http://schemas.openxmlformats.org/drawingml/2006/main">
              <a:ext uri="{FF2B5EF4-FFF2-40B4-BE49-F238E27FC236}">
                <a16:creationId xmlns:a16="http://schemas.microsoft.com/office/drawing/2014/main" id="{10A21FF3-0258-4064-AF34-CCD4EC29E463}"/>
              </a:ext>
            </a:extLst>
          </p:cNvPr>
          <p:cNvSpPr>
            <a:spLocks xmlns:a="http://schemas.openxmlformats.org/drawingml/2006/main" noGrp="1"/>
          </p:cNvSpPr>
          <p:nvPr/>
        </p:nvSpPr>
        <p:spPr>
          <a:xfrm xmlns:a="http://schemas.openxmlformats.org/drawingml/2006/main">
            <a:off x="628650" y="6038850"/>
            <a:ext cx="476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425" b="0">
                <a:solidFill>
                  <a:srgbClr val="E8DCEC"/>
                </a:solidFill>
                <a:latin typeface="Aptos"/>
                <a:ea typeface="Aptos"/>
                <a:cs typeface="Aptos"/>
              </a:defRPr>
            </a:pPr>
            <a:r>
              <a:rPr sz="1425" b="0">
                <a:solidFill>
                  <a:srgbClr val="E8DCEC"/>
                </a:solidFill>
                <a:latin typeface="Aptos"/>
                <a:ea typeface="Aptos"/>
                <a:cs typeface="Aptos"/>
              </a:rPr>
              <a:t>Comprehensive learning aid • CPD training deck</a:t>
            </a:r>
          </a:p>
        </p:txBody>
      </p:sp>
    </p:spTree>
    <p:extLst>
      <p:ext uri="{BB962C8B-B14F-4D97-AF65-F5344CB8AC3E}">
        <p14:creationId xmlns:p14="http://schemas.microsoft.com/office/powerpoint/2010/main" val="820746235"/>
      </p:ext>
    </p:extLst>
  </p:cSld>
</p:sld>
</file>

<file path=ppt/slides/slide1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52686A9B-543E-4E35-87D7-1CF099217C5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bea6ad102453413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30AAE707-8011-45F5-B8EF-48DF9B7BAE76}"/>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Learner activity: see it, say it, support it</a:t>
            </a:r>
          </a:p>
        </p:txBody>
      </p:sp>
      <p:sp>
        <p:nvSpPr>
          <p:cNvPr id="4" name="">
            <a:extLst xmlns:a="http://schemas.openxmlformats.org/drawingml/2006/main">
              <a:ext uri="{FF2B5EF4-FFF2-40B4-BE49-F238E27FC236}">
                <a16:creationId xmlns:a16="http://schemas.microsoft.com/office/drawing/2014/main" id="{07AD5558-6D1B-4EDB-8051-C6E0EAE34F4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0E0A02F-90F9-4389-8444-1BD05E4980AC}"/>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10</a:t>
            </a:r>
          </a:p>
        </p:txBody>
      </p:sp>
      <p:sp>
        <p:nvSpPr>
          <p:cNvPr id="6" name="">
            <a:extLst xmlns:a="http://schemas.openxmlformats.org/drawingml/2006/main">
              <a:ext uri="{FF2B5EF4-FFF2-40B4-BE49-F238E27FC236}">
                <a16:creationId xmlns:a16="http://schemas.microsoft.com/office/drawing/2014/main" id="{4496877C-C92C-4060-A9E0-8FE313EE3606}"/>
              </a:ext>
            </a:extLst>
          </p:cNvPr>
          <p:cNvSpPr>
            <a:spLocks xmlns:a="http://schemas.openxmlformats.org/drawingml/2006/main" noGrp="1"/>
          </p:cNvSpPr>
          <p:nvPr/>
        </p:nvSpPr>
        <p:spPr>
          <a:xfrm xmlns:a="http://schemas.openxmlformats.org/drawingml/2006/main">
            <a:off x="666750" y="1809750"/>
            <a:ext cx="10858500" cy="1104900"/>
          </a:xfrm>
          <a:prstGeom xmlns:a="http://schemas.openxmlformats.org/drawingml/2006/main" prst="roundRect">
            <a:avLst>
              <a:gd name="adj" fmla="val 15517"/>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EF289922-2BFF-4E4E-969D-1EE23D4BACB6}"/>
              </a:ext>
            </a:extLst>
          </p:cNvPr>
          <p:cNvSpPr>
            <a:spLocks xmlns:a="http://schemas.openxmlformats.org/drawingml/2006/main" noGrp="1"/>
          </p:cNvSpPr>
          <p:nvPr/>
        </p:nvSpPr>
        <p:spPr>
          <a:xfrm xmlns:a="http://schemas.openxmlformats.org/drawingml/2006/main">
            <a:off x="1000125" y="2076450"/>
            <a:ext cx="10191750" cy="628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28"/>
          </a:bodyPr>
          <a:lstStyle xmlns:a="http://schemas.openxmlformats.org/drawingml/2006/main"/>
          <a:p xmlns:a="http://schemas.openxmlformats.org/drawingml/2006/main">
            <a:pPr algn="ctr">
              <a:buNone/>
              <a:defRPr sz="2175" b="1">
                <a:solidFill>
                  <a:srgbClr val="FFFFFF"/>
                </a:solidFill>
                <a:latin typeface="Aptos"/>
                <a:ea typeface="Aptos"/>
                <a:cs typeface="Aptos"/>
              </a:defRPr>
            </a:pPr>
            <a:r>
              <a:rPr sz="2175" b="1">
                <a:solidFill>
                  <a:srgbClr val="FFFFFF"/>
                </a:solidFill>
                <a:latin typeface="Aptos"/>
                <a:ea typeface="Aptos"/>
                <a:cs typeface="Aptos"/>
              </a:rPr>
              <a:t>A familiar contractor holds a secure door open for an unbadged colleague who says their credential is in the vehicle.</a:t>
            </a:r>
          </a:p>
        </p:txBody>
      </p:sp>
      <p:sp>
        <p:nvSpPr>
          <p:cNvPr id="8" name="">
            <a:extLst xmlns:a="http://schemas.openxmlformats.org/drawingml/2006/main">
              <a:ext uri="{FF2B5EF4-FFF2-40B4-BE49-F238E27FC236}">
                <a16:creationId xmlns:a16="http://schemas.microsoft.com/office/drawing/2014/main" id="{3B17F4A7-E3E9-4FCC-B50E-DFD8539E7ED8}"/>
              </a:ext>
            </a:extLst>
          </p:cNvPr>
          <p:cNvSpPr>
            <a:spLocks xmlns:a="http://schemas.openxmlformats.org/drawingml/2006/main" noGrp="1"/>
          </p:cNvSpPr>
          <p:nvPr/>
        </p:nvSpPr>
        <p:spPr>
          <a:xfrm xmlns:a="http://schemas.openxmlformats.org/drawingml/2006/main">
            <a:off x="7620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1</a:t>
            </a:r>
          </a:p>
        </p:txBody>
      </p:sp>
      <p:sp>
        <p:nvSpPr>
          <p:cNvPr id="9" name="">
            <a:extLst xmlns:a="http://schemas.openxmlformats.org/drawingml/2006/main">
              <a:ext uri="{FF2B5EF4-FFF2-40B4-BE49-F238E27FC236}">
                <a16:creationId xmlns:a16="http://schemas.microsoft.com/office/drawing/2014/main" id="{FCAE0FDB-DA5F-46D5-BDDD-5D01C440E554}"/>
              </a:ext>
            </a:extLst>
          </p:cNvPr>
          <p:cNvSpPr>
            <a:spLocks xmlns:a="http://schemas.openxmlformats.org/drawingml/2006/main" noGrp="1"/>
          </p:cNvSpPr>
          <p:nvPr/>
        </p:nvSpPr>
        <p:spPr>
          <a:xfrm xmlns:a="http://schemas.openxmlformats.org/drawingml/2006/main">
            <a:off x="7620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What is the immediate risk?</a:t>
            </a:r>
          </a:p>
        </p:txBody>
      </p:sp>
      <p:sp>
        <p:nvSpPr>
          <p:cNvPr id="10" name="">
            <a:extLst xmlns:a="http://schemas.openxmlformats.org/drawingml/2006/main">
              <a:ext uri="{FF2B5EF4-FFF2-40B4-BE49-F238E27FC236}">
                <a16:creationId xmlns:a16="http://schemas.microsoft.com/office/drawing/2014/main" id="{752B9D2B-8D7D-4A5F-B228-CA2561C8C02B}"/>
              </a:ext>
            </a:extLst>
          </p:cNvPr>
          <p:cNvSpPr>
            <a:spLocks xmlns:a="http://schemas.openxmlformats.org/drawingml/2006/main" noGrp="1"/>
          </p:cNvSpPr>
          <p:nvPr/>
        </p:nvSpPr>
        <p:spPr>
          <a:xfrm xmlns:a="http://schemas.openxmlformats.org/drawingml/2006/main">
            <a:off x="35242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D39124"/>
                </a:solidFill>
                <a:latin typeface="Aptos"/>
                <a:ea typeface="Aptos"/>
                <a:cs typeface="Aptos"/>
              </a:defRPr>
            </a:pPr>
            <a:r>
              <a:rPr sz="3300" b="1">
                <a:solidFill>
                  <a:srgbClr val="D39124"/>
                </a:solidFill>
                <a:latin typeface="Aptos"/>
                <a:ea typeface="Aptos"/>
                <a:cs typeface="Aptos"/>
              </a:rPr>
              <a:t>2</a:t>
            </a:r>
          </a:p>
        </p:txBody>
      </p:sp>
      <p:sp>
        <p:nvSpPr>
          <p:cNvPr id="11" name="">
            <a:extLst xmlns:a="http://schemas.openxmlformats.org/drawingml/2006/main">
              <a:ext uri="{FF2B5EF4-FFF2-40B4-BE49-F238E27FC236}">
                <a16:creationId xmlns:a16="http://schemas.microsoft.com/office/drawing/2014/main" id="{AD69D72A-2104-43D1-8570-743A262F9312}"/>
              </a:ext>
            </a:extLst>
          </p:cNvPr>
          <p:cNvSpPr>
            <a:spLocks xmlns:a="http://schemas.openxmlformats.org/drawingml/2006/main" noGrp="1"/>
          </p:cNvSpPr>
          <p:nvPr/>
        </p:nvSpPr>
        <p:spPr>
          <a:xfrm xmlns:a="http://schemas.openxmlformats.org/drawingml/2006/main">
            <a:off x="35242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What action should you take?</a:t>
            </a:r>
          </a:p>
        </p:txBody>
      </p:sp>
      <p:sp>
        <p:nvSpPr>
          <p:cNvPr id="12" name="">
            <a:extLst xmlns:a="http://schemas.openxmlformats.org/drawingml/2006/main">
              <a:ext uri="{FF2B5EF4-FFF2-40B4-BE49-F238E27FC236}">
                <a16:creationId xmlns:a16="http://schemas.microsoft.com/office/drawing/2014/main" id="{1137E1DE-E40B-411A-8968-9EA6390B0A82}"/>
              </a:ext>
            </a:extLst>
          </p:cNvPr>
          <p:cNvSpPr>
            <a:spLocks xmlns:a="http://schemas.openxmlformats.org/drawingml/2006/main" noGrp="1"/>
          </p:cNvSpPr>
          <p:nvPr/>
        </p:nvSpPr>
        <p:spPr>
          <a:xfrm xmlns:a="http://schemas.openxmlformats.org/drawingml/2006/main">
            <a:off x="628650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3</a:t>
            </a:r>
          </a:p>
        </p:txBody>
      </p:sp>
      <p:sp>
        <p:nvSpPr>
          <p:cNvPr id="13" name="">
            <a:extLst xmlns:a="http://schemas.openxmlformats.org/drawingml/2006/main">
              <a:ext uri="{FF2B5EF4-FFF2-40B4-BE49-F238E27FC236}">
                <a16:creationId xmlns:a16="http://schemas.microsoft.com/office/drawing/2014/main" id="{0C19075D-611D-4CB4-894A-1CA9457D0E07}"/>
              </a:ext>
            </a:extLst>
          </p:cNvPr>
          <p:cNvSpPr>
            <a:spLocks xmlns:a="http://schemas.openxmlformats.org/drawingml/2006/main" noGrp="1"/>
          </p:cNvSpPr>
          <p:nvPr/>
        </p:nvSpPr>
        <p:spPr>
          <a:xfrm xmlns:a="http://schemas.openxmlformats.org/drawingml/2006/main">
            <a:off x="628650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How should the event be reported?</a:t>
            </a:r>
          </a:p>
        </p:txBody>
      </p:sp>
      <p:sp>
        <p:nvSpPr>
          <p:cNvPr id="14" name="">
            <a:extLst xmlns:a="http://schemas.openxmlformats.org/drawingml/2006/main">
              <a:ext uri="{FF2B5EF4-FFF2-40B4-BE49-F238E27FC236}">
                <a16:creationId xmlns:a16="http://schemas.microsoft.com/office/drawing/2014/main" id="{5CF7F5ED-2CC9-4448-AE03-A95D4F5EAF0D}"/>
              </a:ext>
            </a:extLst>
          </p:cNvPr>
          <p:cNvSpPr>
            <a:spLocks xmlns:a="http://schemas.openxmlformats.org/drawingml/2006/main" noGrp="1"/>
          </p:cNvSpPr>
          <p:nvPr/>
        </p:nvSpPr>
        <p:spPr>
          <a:xfrm xmlns:a="http://schemas.openxmlformats.org/drawingml/2006/main">
            <a:off x="9048750" y="3476625"/>
            <a:ext cx="5334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3300" b="1">
                <a:solidFill>
                  <a:srgbClr val="167386"/>
                </a:solidFill>
                <a:latin typeface="Aptos"/>
                <a:ea typeface="Aptos"/>
                <a:cs typeface="Aptos"/>
              </a:defRPr>
            </a:pPr>
            <a:r>
              <a:rPr sz="3300" b="1">
                <a:solidFill>
                  <a:srgbClr val="167386"/>
                </a:solidFill>
                <a:latin typeface="Aptos"/>
                <a:ea typeface="Aptos"/>
                <a:cs typeface="Aptos"/>
              </a:rPr>
              <a:t>4</a:t>
            </a:r>
          </a:p>
        </p:txBody>
      </p:sp>
      <p:sp>
        <p:nvSpPr>
          <p:cNvPr id="15" name="">
            <a:extLst xmlns:a="http://schemas.openxmlformats.org/drawingml/2006/main">
              <a:ext uri="{FF2B5EF4-FFF2-40B4-BE49-F238E27FC236}">
                <a16:creationId xmlns:a16="http://schemas.microsoft.com/office/drawing/2014/main" id="{44364BAB-97D4-406B-A97E-0FE0C3C29CAC}"/>
              </a:ext>
            </a:extLst>
          </p:cNvPr>
          <p:cNvSpPr>
            <a:spLocks xmlns:a="http://schemas.openxmlformats.org/drawingml/2006/main" noGrp="1"/>
          </p:cNvSpPr>
          <p:nvPr/>
        </p:nvSpPr>
        <p:spPr>
          <a:xfrm xmlns:a="http://schemas.openxmlformats.org/drawingml/2006/main">
            <a:off x="9048750" y="4191000"/>
            <a:ext cx="2333625"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What could prevent recurrence?</a:t>
            </a:r>
          </a:p>
        </p:txBody>
      </p:sp>
      <p:sp>
        <p:nvSpPr>
          <p:cNvPr id="16" name="">
            <a:extLst xmlns:a="http://schemas.openxmlformats.org/drawingml/2006/main">
              <a:ext uri="{FF2B5EF4-FFF2-40B4-BE49-F238E27FC236}">
                <a16:creationId xmlns:a16="http://schemas.microsoft.com/office/drawing/2014/main" id="{E18A69AF-DB15-4B99-BCAE-6808D26C919C}"/>
              </a:ext>
            </a:extLst>
          </p:cNvPr>
          <p:cNvSpPr>
            <a:spLocks xmlns:a="http://schemas.openxmlformats.org/drawingml/2006/main" noGrp="1"/>
          </p:cNvSpPr>
          <p:nvPr/>
        </p:nvSpPr>
        <p:spPr>
          <a:xfrm xmlns:a="http://schemas.openxmlformats.org/drawingml/2006/main">
            <a:off x="1047750" y="5667375"/>
            <a:ext cx="1009650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00" b="1">
                <a:solidFill>
                  <a:srgbClr val="A8424A"/>
                </a:solidFill>
                <a:latin typeface="Aptos"/>
                <a:ea typeface="Aptos"/>
                <a:cs typeface="Aptos"/>
              </a:defRPr>
            </a:pPr>
            <a:r>
              <a:rPr sz="1800" b="1">
                <a:solidFill>
                  <a:srgbClr val="A8424A"/>
                </a:solidFill>
                <a:latin typeface="Aptos"/>
                <a:ea typeface="Aptos"/>
                <a:cs typeface="Aptos"/>
              </a:rPr>
              <a:t>Apply local procedures. Do not trade access control for convenience or familiarity.</a:t>
            </a:r>
          </a:p>
        </p:txBody>
      </p:sp>
    </p:spTree>
    <p:extLst>
      <p:ext uri="{BB962C8B-B14F-4D97-AF65-F5344CB8AC3E}">
        <p14:creationId xmlns:p14="http://schemas.microsoft.com/office/powerpoint/2010/main" val="590270018"/>
      </p:ext>
    </p:extLst>
  </p:cSld>
</p:sld>
</file>

<file path=ppt/slides/slide11.xml><?xml version="1.0" encoding="utf-8"?>
<p:sld xmlns:p="http://schemas.openxmlformats.org/presentationml/2006/main">
  <p:cSld>
    <p:spTree>
      <p:nvGrpSpPr>
        <p:cNvPr id="1" name=""/>
        <p:cNvGrpSpPr/>
        <p:nvPr/>
      </p:nvGrpSpPr>
      <p:grpSpPr>
        <a:xfrm xmlns:a="http://schemas.openxmlformats.org/drawingml/2006/main"/>
      </p:grpSpPr>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a50852bcc3a44d57"/>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49CE7AD8-DD67-44F5-A58D-EFB0BEC99751}"/>
              </a:ext>
            </a:extLst>
          </p:cNvPr>
          <p:cNvSpPr>
            <a:spLocks xmlns:a="http://schemas.openxmlformats.org/drawingml/2006/main" noGrp="1"/>
          </p:cNvSpPr>
          <p:nvPr/>
        </p:nvSpPr>
        <p:spPr>
          <a:xfrm xmlns:a="http://schemas.openxmlformats.org/drawingml/2006/main">
            <a:off x="0" y="0"/>
            <a:ext cx="12192000" cy="1428750"/>
          </a:xfrm>
          <a:prstGeom xmlns:a="http://schemas.openxmlformats.org/drawingml/2006/main" prst="rect">
            <a:avLst/>
          </a:prstGeom>
          <a:solidFill xmlns:a="http://schemas.openxmlformats.org/drawingml/2006/main">
            <a:srgbClr val="1C1123">
              <a:alpha val="85098"/>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F081B8AA-EBE6-43BE-9CC7-F4A8AC05454B}"/>
              </a:ext>
            </a:extLst>
          </p:cNvPr>
          <p:cNvSpPr>
            <a:spLocks xmlns:a="http://schemas.openxmlformats.org/drawingml/2006/main" noGrp="1"/>
          </p:cNvSpPr>
          <p:nvPr/>
        </p:nvSpPr>
        <p:spPr>
          <a:xfrm xmlns:a="http://schemas.openxmlformats.org/drawingml/2006/main">
            <a:off x="609600" y="381000"/>
            <a:ext cx="6953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6667"/>
          </a:bodyPr>
          <a:lstStyle xmlns:a="http://schemas.openxmlformats.org/drawingml/2006/main"/>
          <a:p xmlns:a="http://schemas.openxmlformats.org/drawingml/2006/main">
            <a:pPr algn="l">
              <a:buNone/>
              <a:defRPr sz="3750" b="1">
                <a:solidFill>
                  <a:srgbClr val="FFFFFF"/>
                </a:solidFill>
                <a:latin typeface="Aptos"/>
                <a:ea typeface="Aptos"/>
                <a:cs typeface="Aptos"/>
              </a:defRPr>
            </a:pPr>
            <a:r>
              <a:rPr sz="3750" b="1">
                <a:solidFill>
                  <a:srgbClr val="FFFFFF"/>
                </a:solidFill>
                <a:latin typeface="Aptos"/>
                <a:ea typeface="Aptos"/>
                <a:cs typeface="Aptos"/>
              </a:rPr>
              <a:t>Threats exploit interfaces</a:t>
            </a:r>
          </a:p>
        </p:txBody>
      </p:sp>
      <p:sp>
        <p:nvSpPr>
          <p:cNvPr id="4" name="">
            <a:extLst xmlns:a="http://schemas.openxmlformats.org/drawingml/2006/main">
              <a:ext uri="{FF2B5EF4-FFF2-40B4-BE49-F238E27FC236}">
                <a16:creationId xmlns:a16="http://schemas.microsoft.com/office/drawing/2014/main" id="{CF288906-0979-44EE-A56E-C41B53FC20C7}"/>
              </a:ext>
            </a:extLst>
          </p:cNvPr>
          <p:cNvSpPr>
            <a:spLocks xmlns:a="http://schemas.openxmlformats.org/drawingml/2006/main" noGrp="1"/>
          </p:cNvSpPr>
          <p:nvPr/>
        </p:nvSpPr>
        <p:spPr>
          <a:xfrm xmlns:a="http://schemas.openxmlformats.org/drawingml/2006/main">
            <a:off x="628650" y="1000125"/>
            <a:ext cx="80962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75" b="1">
                <a:solidFill>
                  <a:srgbClr val="E8DCEC"/>
                </a:solidFill>
                <a:latin typeface="Aptos"/>
                <a:ea typeface="Aptos"/>
                <a:cs typeface="Aptos"/>
              </a:defRPr>
            </a:pPr>
            <a:r>
              <a:rPr sz="1575" b="1">
                <a:solidFill>
                  <a:srgbClr val="E8DCEC"/>
                </a:solidFill>
                <a:latin typeface="Aptos"/>
                <a:ea typeface="Aptos"/>
                <a:cs typeface="Aptos"/>
              </a:rPr>
              <a:t>Waterside  •  Landside  •  Cargo  •  People  •  Information</a:t>
            </a:r>
          </a:p>
        </p:txBody>
      </p:sp>
      <p:sp>
        <p:nvSpPr>
          <p:cNvPr id="5" name="">
            <a:extLst xmlns:a="http://schemas.openxmlformats.org/drawingml/2006/main">
              <a:ext uri="{FF2B5EF4-FFF2-40B4-BE49-F238E27FC236}">
                <a16:creationId xmlns:a16="http://schemas.microsoft.com/office/drawing/2014/main" id="{5D4A6523-B72D-4A25-9FFA-A0B1270FDA97}"/>
              </a:ext>
            </a:extLst>
          </p:cNvPr>
          <p:cNvSpPr>
            <a:spLocks xmlns:a="http://schemas.openxmlformats.org/drawingml/2006/main" noGrp="1"/>
          </p:cNvSpPr>
          <p:nvPr/>
        </p:nvSpPr>
        <p:spPr>
          <a:xfrm xmlns:a="http://schemas.openxmlformats.org/drawingml/2006/main">
            <a:off x="666750" y="4953000"/>
            <a:ext cx="10858500" cy="1257300"/>
          </a:xfrm>
          <a:prstGeom xmlns:a="http://schemas.openxmlformats.org/drawingml/2006/main" prst="roundRect">
            <a:avLst>
              <a:gd name="adj" fmla="val 12121"/>
            </a:avLst>
          </a:prstGeom>
          <a:solidFill xmlns:a="http://schemas.openxmlformats.org/drawingml/2006/main">
            <a:srgbClr val="FFFFFF">
              <a:alpha val="90980"/>
            </a:srgbClr>
          </a:solidFill>
          <a:ln xmlns:a="http://schemas.openxmlformats.org/drawingml/2006/main" w="0">
            <a:noFill/>
            <a:prstDash val="solid"/>
          </a:ln>
        </p:spPr>
      </p:sp>
      <p:sp>
        <p:nvSpPr>
          <p:cNvPr id="6" name="">
            <a:extLst xmlns:a="http://schemas.openxmlformats.org/drawingml/2006/main">
              <a:ext uri="{FF2B5EF4-FFF2-40B4-BE49-F238E27FC236}">
                <a16:creationId xmlns:a16="http://schemas.microsoft.com/office/drawing/2014/main" id="{B53639DD-ADE1-4F92-A523-88D1E8455AC8}"/>
              </a:ext>
            </a:extLst>
          </p:cNvPr>
          <p:cNvSpPr>
            <a:spLocks xmlns:a="http://schemas.openxmlformats.org/drawingml/2006/main" noGrp="1"/>
          </p:cNvSpPr>
          <p:nvPr/>
        </p:nvSpPr>
        <p:spPr>
          <a:xfrm xmlns:a="http://schemas.openxmlformats.org/drawingml/2006/main">
            <a:off x="87630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Piracy &amp; armed robbery</a:t>
            </a:r>
          </a:p>
        </p:txBody>
      </p:sp>
      <p:sp>
        <p:nvSpPr>
          <p:cNvPr id="7" name="">
            <a:extLst xmlns:a="http://schemas.openxmlformats.org/drawingml/2006/main">
              <a:ext uri="{FF2B5EF4-FFF2-40B4-BE49-F238E27FC236}">
                <a16:creationId xmlns:a16="http://schemas.microsoft.com/office/drawing/2014/main" id="{EC03E86B-1076-4BAE-A3C4-CEA741A136A1}"/>
              </a:ext>
            </a:extLst>
          </p:cNvPr>
          <p:cNvSpPr>
            <a:spLocks xmlns:a="http://schemas.openxmlformats.org/drawingml/2006/main" noGrp="1"/>
          </p:cNvSpPr>
          <p:nvPr/>
        </p:nvSpPr>
        <p:spPr>
          <a:xfrm xmlns:a="http://schemas.openxmlformats.org/drawingml/2006/main">
            <a:off x="4352925"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 Terrorism</a:t>
            </a:r>
          </a:p>
        </p:txBody>
      </p:sp>
      <p:sp>
        <p:nvSpPr>
          <p:cNvPr id="8" name="">
            <a:extLst xmlns:a="http://schemas.openxmlformats.org/drawingml/2006/main">
              <a:ext uri="{FF2B5EF4-FFF2-40B4-BE49-F238E27FC236}">
                <a16:creationId xmlns:a16="http://schemas.microsoft.com/office/drawing/2014/main" id="{67FBD05C-2F2C-4506-B347-9CA7D4B3A340}"/>
              </a:ext>
            </a:extLst>
          </p:cNvPr>
          <p:cNvSpPr>
            <a:spLocks xmlns:a="http://schemas.openxmlformats.org/drawingml/2006/main" noGrp="1"/>
          </p:cNvSpPr>
          <p:nvPr/>
        </p:nvSpPr>
        <p:spPr>
          <a:xfrm xmlns:a="http://schemas.openxmlformats.org/drawingml/2006/main">
            <a:off x="7829550" y="5191125"/>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Smuggling &amp; theft</a:t>
            </a:r>
          </a:p>
        </p:txBody>
      </p:sp>
      <p:sp>
        <p:nvSpPr>
          <p:cNvPr id="9" name="">
            <a:extLst xmlns:a="http://schemas.openxmlformats.org/drawingml/2006/main">
              <a:ext uri="{FF2B5EF4-FFF2-40B4-BE49-F238E27FC236}">
                <a16:creationId xmlns:a16="http://schemas.microsoft.com/office/drawing/2014/main" id="{9168404F-1E17-476E-A226-B11E51A625F5}"/>
              </a:ext>
            </a:extLst>
          </p:cNvPr>
          <p:cNvSpPr>
            <a:spLocks xmlns:a="http://schemas.openxmlformats.org/drawingml/2006/main" noGrp="1"/>
          </p:cNvSpPr>
          <p:nvPr/>
        </p:nvSpPr>
        <p:spPr>
          <a:xfrm xmlns:a="http://schemas.openxmlformats.org/drawingml/2006/main">
            <a:off x="876300"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Insider activity</a:t>
            </a:r>
          </a:p>
        </p:txBody>
      </p:sp>
      <p:sp>
        <p:nvSpPr>
          <p:cNvPr id="10" name="">
            <a:extLst xmlns:a="http://schemas.openxmlformats.org/drawingml/2006/main">
              <a:ext uri="{FF2B5EF4-FFF2-40B4-BE49-F238E27FC236}">
                <a16:creationId xmlns:a16="http://schemas.microsoft.com/office/drawing/2014/main" id="{4670D4D9-F8E0-4297-9DE9-B64BC629C5CF}"/>
              </a:ext>
            </a:extLst>
          </p:cNvPr>
          <p:cNvSpPr>
            <a:spLocks xmlns:a="http://schemas.openxmlformats.org/drawingml/2006/main" noGrp="1"/>
          </p:cNvSpPr>
          <p:nvPr/>
        </p:nvSpPr>
        <p:spPr>
          <a:xfrm xmlns:a="http://schemas.openxmlformats.org/drawingml/2006/main">
            <a:off x="4352925" y="5657850"/>
            <a:ext cx="3238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 Fraud &amp; cyber compromise</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486d1951c5164122"/>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2108458880"/>
      </p:ext>
    </p:extLst>
  </p:cSld>
</p:sld>
</file>

<file path=ppt/slides/slide1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E543C722-F62C-489E-8C97-A9C874774426}"/>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47031cdd70e1445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1B376F2-E4D4-4AC7-88CA-CD5F89574C1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Piracy: read historical data with care</a:t>
            </a:r>
          </a:p>
        </p:txBody>
      </p:sp>
      <p:sp>
        <p:nvSpPr>
          <p:cNvPr id="4" name="">
            <a:extLst xmlns:a="http://schemas.openxmlformats.org/drawingml/2006/main">
              <a:ext uri="{FF2B5EF4-FFF2-40B4-BE49-F238E27FC236}">
                <a16:creationId xmlns:a16="http://schemas.microsoft.com/office/drawing/2014/main" id="{411CE50F-7A35-40D8-BA86-06C5466D805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711B0EA-CD7F-4EEB-ADC9-2A94B3E590C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12</a:t>
            </a:r>
          </a:p>
        </p:txBody>
      </p:sp>
      <p:sp>
        <p:nvSpPr>
          <p:cNvPr id="6" name="">
            <a:extLst xmlns:a="http://schemas.openxmlformats.org/drawingml/2006/main">
              <a:ext uri="{FF2B5EF4-FFF2-40B4-BE49-F238E27FC236}">
                <a16:creationId xmlns:a16="http://schemas.microsoft.com/office/drawing/2014/main" id="{541DB33D-C993-4C52-816E-1D2C8CF2C164}"/>
              </a:ext>
            </a:extLst>
          </p:cNvPr>
          <p:cNvSpPr>
            <a:spLocks xmlns:a="http://schemas.openxmlformats.org/drawingml/2006/main" noGrp="1"/>
          </p:cNvSpPr>
          <p:nvPr/>
        </p:nvSpPr>
        <p:spPr>
          <a:xfrm xmlns:a="http://schemas.openxmlformats.org/drawingml/2006/main">
            <a:off x="666750" y="1695450"/>
            <a:ext cx="990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4048"/>
          </a:bodyPr>
          <a:lstStyle xmlns:a="http://schemas.openxmlformats.org/drawingml/2006/main"/>
          <a:p xmlns:a="http://schemas.openxmlformats.org/drawingml/2006/main">
            <a:pPr algn="l">
              <a:buNone/>
              <a:defRPr sz="1950" b="1">
                <a:solidFill>
                  <a:srgbClr val="17202A"/>
                </a:solidFill>
                <a:latin typeface="Aptos"/>
                <a:ea typeface="Aptos"/>
                <a:cs typeface="Aptos"/>
              </a:defRPr>
            </a:pPr>
            <a:r>
              <a:rPr sz="1950" b="1">
                <a:solidFill>
                  <a:srgbClr val="17202A"/>
                </a:solidFill>
                <a:latin typeface="Aptos"/>
                <a:ea typeface="Aptos"/>
                <a:cs typeface="Aptos"/>
              </a:rPr>
              <a:t>The source lecture records a sharp fall in reported global attacks between 2011 and 2012.</a:t>
            </a:r>
          </a:p>
        </p:txBody>
      </p:sp>
      <p:sp>
        <p:nvSpPr>
          <p:cNvPr id="7" name="">
            <a:extLst xmlns:a="http://schemas.openxmlformats.org/drawingml/2006/main">
              <a:ext uri="{FF2B5EF4-FFF2-40B4-BE49-F238E27FC236}">
                <a16:creationId xmlns:a16="http://schemas.microsoft.com/office/drawing/2014/main" id="{C88FE480-A4FF-4D51-BC04-5C20A40238C5}"/>
              </a:ext>
            </a:extLst>
          </p:cNvPr>
          <p:cNvSpPr>
            <a:spLocks xmlns:a="http://schemas.openxmlformats.org/drawingml/2006/main" noGrp="1"/>
          </p:cNvSpPr>
          <p:nvPr/>
        </p:nvSpPr>
        <p:spPr>
          <a:xfrm xmlns:a="http://schemas.openxmlformats.org/drawingml/2006/main">
            <a:off x="95250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6750" b="1">
                <a:solidFill>
                  <a:srgbClr val="A8424A"/>
                </a:solidFill>
                <a:latin typeface="Aptos"/>
                <a:ea typeface="Aptos"/>
                <a:cs typeface="Aptos"/>
              </a:defRPr>
            </a:pPr>
            <a:r>
              <a:rPr sz="6750" b="1">
                <a:solidFill>
                  <a:srgbClr val="A8424A"/>
                </a:solidFill>
                <a:latin typeface="Aptos"/>
                <a:ea typeface="Aptos"/>
                <a:cs typeface="Aptos"/>
              </a:rPr>
              <a:t>439</a:t>
            </a:r>
          </a:p>
        </p:txBody>
      </p:sp>
      <p:sp>
        <p:nvSpPr>
          <p:cNvPr id="8" name="">
            <a:extLst xmlns:a="http://schemas.openxmlformats.org/drawingml/2006/main">
              <a:ext uri="{FF2B5EF4-FFF2-40B4-BE49-F238E27FC236}">
                <a16:creationId xmlns:a16="http://schemas.microsoft.com/office/drawing/2014/main" id="{37493442-4CCF-4D2B-A136-CABE78E13FCF}"/>
              </a:ext>
            </a:extLst>
          </p:cNvPr>
          <p:cNvSpPr>
            <a:spLocks xmlns:a="http://schemas.openxmlformats.org/drawingml/2006/main" noGrp="1"/>
          </p:cNvSpPr>
          <p:nvPr/>
        </p:nvSpPr>
        <p:spPr>
          <a:xfrm xmlns:a="http://schemas.openxmlformats.org/drawingml/2006/main">
            <a:off x="123825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reported attacks</a:t>
            </a:r>
          </a:p>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2011</a:t>
            </a:r>
          </a:p>
        </p:txBody>
      </p:sp>
      <p:sp>
        <p:nvSpPr>
          <p:cNvPr id="9" name="">
            <a:extLst xmlns:a="http://schemas.openxmlformats.org/drawingml/2006/main">
              <a:ext uri="{FF2B5EF4-FFF2-40B4-BE49-F238E27FC236}">
                <a16:creationId xmlns:a16="http://schemas.microsoft.com/office/drawing/2014/main" id="{C9A22CC2-F240-4DAB-89A9-E44FC608E315}"/>
              </a:ext>
            </a:extLst>
          </p:cNvPr>
          <p:cNvSpPr>
            <a:spLocks xmlns:a="http://schemas.openxmlformats.org/drawingml/2006/main" noGrp="1"/>
          </p:cNvSpPr>
          <p:nvPr/>
        </p:nvSpPr>
        <p:spPr>
          <a:xfrm xmlns:a="http://schemas.openxmlformats.org/drawingml/2006/main">
            <a:off x="4333875" y="3048000"/>
            <a:ext cx="9525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2593"/>
          </a:bodyPr>
          <a:lstStyle xmlns:a="http://schemas.openxmlformats.org/drawingml/2006/main"/>
          <a:p xmlns:a="http://schemas.openxmlformats.org/drawingml/2006/main">
            <a:pPr algn="ctr">
              <a:buNone/>
              <a:defRPr sz="4050" b="1">
                <a:solidFill>
                  <a:srgbClr val="D39124"/>
                </a:solidFill>
                <a:latin typeface="Aptos"/>
                <a:ea typeface="Aptos"/>
                <a:cs typeface="Aptos"/>
              </a:defRPr>
            </a:pPr>
            <a:r>
              <a:rPr sz="4050" b="1">
                <a:solidFill>
                  <a:srgbClr val="D39124"/>
                </a:solidFill>
                <a:latin typeface="Aptos"/>
                <a:ea typeface="Aptos"/>
                <a:cs typeface="Aptos"/>
              </a:rPr>
              <a:t>→</a:t>
            </a:r>
          </a:p>
        </p:txBody>
      </p:sp>
      <p:sp>
        <p:nvSpPr>
          <p:cNvPr id="10" name="">
            <a:extLst xmlns:a="http://schemas.openxmlformats.org/drawingml/2006/main">
              <a:ext uri="{FF2B5EF4-FFF2-40B4-BE49-F238E27FC236}">
                <a16:creationId xmlns:a16="http://schemas.microsoft.com/office/drawing/2014/main" id="{591A0D0B-EC8D-4456-9485-4AB72F6CD5BD}"/>
              </a:ext>
            </a:extLst>
          </p:cNvPr>
          <p:cNvSpPr>
            <a:spLocks xmlns:a="http://schemas.openxmlformats.org/drawingml/2006/main" noGrp="1"/>
          </p:cNvSpPr>
          <p:nvPr/>
        </p:nvSpPr>
        <p:spPr>
          <a:xfrm xmlns:a="http://schemas.openxmlformats.org/drawingml/2006/main">
            <a:off x="6000750" y="2667000"/>
            <a:ext cx="2667000"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6750" b="1">
                <a:solidFill>
                  <a:srgbClr val="167386"/>
                </a:solidFill>
                <a:latin typeface="Aptos"/>
                <a:ea typeface="Aptos"/>
                <a:cs typeface="Aptos"/>
              </a:defRPr>
            </a:pPr>
            <a:r>
              <a:rPr sz="6750" b="1">
                <a:solidFill>
                  <a:srgbClr val="167386"/>
                </a:solidFill>
                <a:latin typeface="Aptos"/>
                <a:ea typeface="Aptos"/>
                <a:cs typeface="Aptos"/>
              </a:rPr>
              <a:t>174</a:t>
            </a:r>
          </a:p>
        </p:txBody>
      </p:sp>
      <p:sp>
        <p:nvSpPr>
          <p:cNvPr id="11" name="">
            <a:extLst xmlns:a="http://schemas.openxmlformats.org/drawingml/2006/main">
              <a:ext uri="{FF2B5EF4-FFF2-40B4-BE49-F238E27FC236}">
                <a16:creationId xmlns:a16="http://schemas.microsoft.com/office/drawing/2014/main" id="{E5C338ED-0895-4E72-847B-2F00BAD95CB1}"/>
              </a:ext>
            </a:extLst>
          </p:cNvPr>
          <p:cNvSpPr>
            <a:spLocks xmlns:a="http://schemas.openxmlformats.org/drawingml/2006/main" noGrp="1"/>
          </p:cNvSpPr>
          <p:nvPr/>
        </p:nvSpPr>
        <p:spPr>
          <a:xfrm xmlns:a="http://schemas.openxmlformats.org/drawingml/2006/main">
            <a:off x="6286500" y="3810000"/>
            <a:ext cx="20955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reported attacks</a:t>
            </a:r>
          </a:p>
          <a:p xmlns:a="http://schemas.openxmlformats.org/drawingml/2006/main">
            <a:pPr algn="ctr">
              <a:buNone/>
              <a:defRPr sz="1725" b="1">
                <a:solidFill>
                  <a:srgbClr val="5F6874"/>
                </a:solidFill>
                <a:latin typeface="Aptos"/>
                <a:ea typeface="Aptos"/>
                <a:cs typeface="Aptos"/>
              </a:defRPr>
            </a:pPr>
            <a:r>
              <a:rPr sz="1725" b="1">
                <a:solidFill>
                  <a:srgbClr val="5F6874"/>
                </a:solidFill>
                <a:latin typeface="Aptos"/>
                <a:ea typeface="Aptos"/>
                <a:cs typeface="Aptos"/>
              </a:rPr>
              <a:t>2012</a:t>
            </a:r>
          </a:p>
        </p:txBody>
      </p:sp>
      <p:sp>
        <p:nvSpPr>
          <p:cNvPr id="12" name="">
            <a:extLst xmlns:a="http://schemas.openxmlformats.org/drawingml/2006/main">
              <a:ext uri="{FF2B5EF4-FFF2-40B4-BE49-F238E27FC236}">
                <a16:creationId xmlns:a16="http://schemas.microsoft.com/office/drawing/2014/main" id="{E2B2D2DE-0AB4-495A-AD13-BB17182AEB85}"/>
              </a:ext>
            </a:extLst>
          </p:cNvPr>
          <p:cNvSpPr>
            <a:spLocks xmlns:a="http://schemas.openxmlformats.org/drawingml/2006/main" noGrp="1"/>
          </p:cNvSpPr>
          <p:nvPr/>
        </p:nvSpPr>
        <p:spPr>
          <a:xfrm xmlns:a="http://schemas.openxmlformats.org/drawingml/2006/main">
            <a:off x="9001125" y="2428875"/>
            <a:ext cx="2333625" cy="2381250"/>
          </a:xfrm>
          <a:prstGeom xmlns:a="http://schemas.openxmlformats.org/drawingml/2006/main" prst="roundRect">
            <a:avLst>
              <a:gd name="adj" fmla="val 7347"/>
            </a:avLst>
          </a:prstGeom>
          <a:solidFill xmlns:a="http://schemas.openxmlformats.org/drawingml/2006/main">
            <a:srgbClr val="EDE4F1"/>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375993D9-A902-4D8A-AA59-64BF4A670AC3}"/>
              </a:ext>
            </a:extLst>
          </p:cNvPr>
          <p:cNvSpPr>
            <a:spLocks xmlns:a="http://schemas.openxmlformats.org/drawingml/2006/main" noGrp="1"/>
          </p:cNvSpPr>
          <p:nvPr/>
        </p:nvSpPr>
        <p:spPr>
          <a:xfrm xmlns:a="http://schemas.openxmlformats.org/drawingml/2006/main">
            <a:off x="9286875" y="2857500"/>
            <a:ext cx="1762125"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900" b="1">
                <a:solidFill>
                  <a:srgbClr val="3F1D52"/>
                </a:solidFill>
                <a:latin typeface="Aptos"/>
                <a:ea typeface="Aptos"/>
                <a:cs typeface="Aptos"/>
              </a:defRPr>
            </a:pPr>
            <a:r>
              <a:rPr sz="3900" b="1">
                <a:solidFill>
                  <a:srgbClr val="3F1D52"/>
                </a:solidFill>
                <a:latin typeface="Aptos"/>
                <a:ea typeface="Aptos"/>
                <a:cs typeface="Aptos"/>
              </a:rPr>
              <a:t>≈60%</a:t>
            </a:r>
          </a:p>
        </p:txBody>
      </p:sp>
      <p:sp>
        <p:nvSpPr>
          <p:cNvPr id="14" name="">
            <a:extLst xmlns:a="http://schemas.openxmlformats.org/drawingml/2006/main">
              <a:ext uri="{FF2B5EF4-FFF2-40B4-BE49-F238E27FC236}">
                <a16:creationId xmlns:a16="http://schemas.microsoft.com/office/drawing/2014/main" id="{292337CA-8021-4FE6-91D1-53DC202759CC}"/>
              </a:ext>
            </a:extLst>
          </p:cNvPr>
          <p:cNvSpPr>
            <a:spLocks xmlns:a="http://schemas.openxmlformats.org/drawingml/2006/main" noGrp="1"/>
          </p:cNvSpPr>
          <p:nvPr/>
        </p:nvSpPr>
        <p:spPr>
          <a:xfrm xmlns:a="http://schemas.openxmlformats.org/drawingml/2006/main">
            <a:off x="9286875" y="3667125"/>
            <a:ext cx="17621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3F1D52"/>
                </a:solidFill>
                <a:latin typeface="Aptos"/>
                <a:ea typeface="Aptos"/>
                <a:cs typeface="Aptos"/>
              </a:defRPr>
            </a:pPr>
            <a:r>
              <a:rPr sz="1725" b="1">
                <a:solidFill>
                  <a:srgbClr val="3F1D52"/>
                </a:solidFill>
                <a:latin typeface="Aptos"/>
                <a:ea typeface="Aptos"/>
                <a:cs typeface="Aptos"/>
              </a:rPr>
              <a:t>year-on-year reduction</a:t>
            </a:r>
          </a:p>
        </p:txBody>
      </p:sp>
      <p:sp>
        <p:nvSpPr>
          <p:cNvPr id="15" name="">
            <a:extLst xmlns:a="http://schemas.openxmlformats.org/drawingml/2006/main">
              <a:ext uri="{FF2B5EF4-FFF2-40B4-BE49-F238E27FC236}">
                <a16:creationId xmlns:a16="http://schemas.microsoft.com/office/drawing/2014/main" id="{4DBD7D1D-AB13-4DEC-8482-93A464F32FFB}"/>
              </a:ext>
            </a:extLst>
          </p:cNvPr>
          <p:cNvSpPr>
            <a:spLocks xmlns:a="http://schemas.openxmlformats.org/drawingml/2006/main" noGrp="1"/>
          </p:cNvSpPr>
          <p:nvPr/>
        </p:nvSpPr>
        <p:spPr>
          <a:xfrm xmlns:a="http://schemas.openxmlformats.org/drawingml/2006/main">
            <a:off x="666750" y="5238750"/>
            <a:ext cx="10668000" cy="762000"/>
          </a:xfrm>
          <a:prstGeom xmlns:a="http://schemas.openxmlformats.org/drawingml/2006/main" prst="roundRect">
            <a:avLst>
              <a:gd name="adj" fmla="val 17500"/>
            </a:avLst>
          </a:prstGeom>
          <a:solidFill xmlns:a="http://schemas.openxmlformats.org/drawingml/2006/main">
            <a:srgbClr val="F7E8C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FD5B9705-BDC7-4E83-8E83-0A2C42B9C6FC}"/>
              </a:ext>
            </a:extLst>
          </p:cNvPr>
          <p:cNvSpPr>
            <a:spLocks xmlns:a="http://schemas.openxmlformats.org/drawingml/2006/main" noGrp="1"/>
          </p:cNvSpPr>
          <p:nvPr/>
        </p:nvSpPr>
        <p:spPr>
          <a:xfrm xmlns:a="http://schemas.openxmlformats.org/drawingml/2006/main">
            <a:off x="933450" y="5410200"/>
            <a:ext cx="101346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9861"/>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Learning point: trends can change quickly. Use current intelligence and verified reporting when making operational decisions.</a:t>
            </a:r>
          </a:p>
        </p:txBody>
      </p:sp>
    </p:spTree>
    <p:extLst>
      <p:ext uri="{BB962C8B-B14F-4D97-AF65-F5344CB8AC3E}">
        <p14:creationId xmlns:p14="http://schemas.microsoft.com/office/powerpoint/2010/main" val="982168519"/>
      </p:ext>
    </p:extLst>
  </p:cSld>
</p:sld>
</file>

<file path=ppt/slides/slide1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F9F132BE-AC51-4183-A4DB-02B31026E22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513f797d11bf41c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CC10C6A0-3A90-49C7-B44E-5D80354A24B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Maritime terrorism: two operational lessons</a:t>
            </a:r>
          </a:p>
        </p:txBody>
      </p:sp>
      <p:sp>
        <p:nvSpPr>
          <p:cNvPr id="4" name="">
            <a:extLst xmlns:a="http://schemas.openxmlformats.org/drawingml/2006/main">
              <a:ext uri="{FF2B5EF4-FFF2-40B4-BE49-F238E27FC236}">
                <a16:creationId xmlns:a16="http://schemas.microsoft.com/office/drawing/2014/main" id="{7779C627-AC48-4A0C-8521-3D24ABD9F02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4A3D6F3-9E15-48ED-AFF4-4D332D14C32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13</a:t>
            </a:r>
          </a:p>
        </p:txBody>
      </p:sp>
      <p:sp>
        <p:nvSpPr>
          <p:cNvPr id="6" name="">
            <a:extLst xmlns:a="http://schemas.openxmlformats.org/drawingml/2006/main">
              <a:ext uri="{FF2B5EF4-FFF2-40B4-BE49-F238E27FC236}">
                <a16:creationId xmlns:a16="http://schemas.microsoft.com/office/drawing/2014/main" id="{9B094DEC-DF19-413F-B496-8F4BCE4A3043}"/>
              </a:ext>
            </a:extLst>
          </p:cNvPr>
          <p:cNvSpPr>
            <a:spLocks xmlns:a="http://schemas.openxmlformats.org/drawingml/2006/main" noGrp="1"/>
          </p:cNvSpPr>
          <p:nvPr/>
        </p:nvSpPr>
        <p:spPr>
          <a:xfrm xmlns:a="http://schemas.openxmlformats.org/drawingml/2006/main">
            <a:off x="666750" y="1866900"/>
            <a:ext cx="5000625" cy="3333750"/>
          </a:xfrm>
          <a:prstGeom xmlns:a="http://schemas.openxmlformats.org/drawingml/2006/main" prst="roundRect">
            <a:avLst>
              <a:gd name="adj" fmla="val 5143"/>
            </a:avLst>
          </a:prstGeom>
          <a:solidFill xmlns:a="http://schemas.openxmlformats.org/drawingml/2006/main">
            <a:srgbClr val="F5E0E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7C5944FF-24C3-4C70-9CC6-9CD2CE08546F}"/>
              </a:ext>
            </a:extLst>
          </p:cNvPr>
          <p:cNvSpPr>
            <a:spLocks xmlns:a="http://schemas.openxmlformats.org/drawingml/2006/main" noGrp="1"/>
          </p:cNvSpPr>
          <p:nvPr/>
        </p:nvSpPr>
        <p:spPr>
          <a:xfrm xmlns:a="http://schemas.openxmlformats.org/drawingml/2006/main">
            <a:off x="952500" y="2152650"/>
            <a:ext cx="1666875" cy="323850"/>
          </a:xfrm>
          <a:prstGeom xmlns:a="http://schemas.openxmlformats.org/drawingml/2006/main" prst="roundRect">
            <a:avLst>
              <a:gd name="adj" fmla="val 35294"/>
            </a:avLst>
          </a:prstGeom>
          <a:solidFill xmlns:a="http://schemas.openxmlformats.org/drawingml/2006/main">
            <a:srgbClr val="A8424A"/>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2B2D7765-B686-4DB7-871E-EB7353422A29}"/>
              </a:ext>
            </a:extLst>
          </p:cNvPr>
          <p:cNvSpPr>
            <a:spLocks xmlns:a="http://schemas.openxmlformats.org/drawingml/2006/main" noGrp="1"/>
          </p:cNvSpPr>
          <p:nvPr/>
        </p:nvSpPr>
        <p:spPr>
          <a:xfrm xmlns:a="http://schemas.openxmlformats.org/drawingml/2006/main">
            <a:off x="1047750" y="2209800"/>
            <a:ext cx="147637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ADEN • 2000</a:t>
            </a:r>
          </a:p>
        </p:txBody>
      </p:sp>
      <p:sp>
        <p:nvSpPr>
          <p:cNvPr id="9" name="">
            <a:extLst xmlns:a="http://schemas.openxmlformats.org/drawingml/2006/main">
              <a:ext uri="{FF2B5EF4-FFF2-40B4-BE49-F238E27FC236}">
                <a16:creationId xmlns:a16="http://schemas.microsoft.com/office/drawing/2014/main" id="{95486095-BF48-404B-B054-8551B21D027F}"/>
              </a:ext>
            </a:extLst>
          </p:cNvPr>
          <p:cNvSpPr>
            <a:spLocks xmlns:a="http://schemas.openxmlformats.org/drawingml/2006/main" noGrp="1"/>
          </p:cNvSpPr>
          <p:nvPr/>
        </p:nvSpPr>
        <p:spPr>
          <a:xfrm xmlns:a="http://schemas.openxmlformats.org/drawingml/2006/main">
            <a:off x="952500" y="2686050"/>
            <a:ext cx="3333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A8424A"/>
                </a:solidFill>
                <a:latin typeface="Aptos"/>
                <a:ea typeface="Aptos"/>
                <a:cs typeface="Aptos"/>
              </a:defRPr>
            </a:pPr>
            <a:r>
              <a:rPr sz="2550" b="1">
                <a:solidFill>
                  <a:srgbClr val="A8424A"/>
                </a:solidFill>
                <a:latin typeface="Aptos"/>
                <a:ea typeface="Aptos"/>
                <a:cs typeface="Aptos"/>
              </a:rPr>
              <a:t>USS Cole</a:t>
            </a:r>
          </a:p>
        </p:txBody>
      </p:sp>
      <p:sp>
        <p:nvSpPr>
          <p:cNvPr id="10" name="">
            <a:extLst xmlns:a="http://schemas.openxmlformats.org/drawingml/2006/main">
              <a:ext uri="{FF2B5EF4-FFF2-40B4-BE49-F238E27FC236}">
                <a16:creationId xmlns:a16="http://schemas.microsoft.com/office/drawing/2014/main" id="{646E7DBE-7C90-4B33-BE7A-24EF1898B61B}"/>
              </a:ext>
            </a:extLst>
          </p:cNvPr>
          <p:cNvSpPr>
            <a:spLocks xmlns:a="http://schemas.openxmlformats.org/drawingml/2006/main" noGrp="1"/>
          </p:cNvSpPr>
          <p:nvPr/>
        </p:nvSpPr>
        <p:spPr>
          <a:xfrm xmlns:a="http://schemas.openxmlformats.org/drawingml/2006/main">
            <a:off x="952500" y="3286125"/>
            <a:ext cx="4095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A small craft attacked a naval vessel during refuelling.</a:t>
            </a:r>
          </a:p>
        </p:txBody>
      </p:sp>
      <p:sp>
        <p:nvSpPr>
          <p:cNvPr id="11" name="">
            <a:extLst xmlns:a="http://schemas.openxmlformats.org/drawingml/2006/main">
              <a:ext uri="{FF2B5EF4-FFF2-40B4-BE49-F238E27FC236}">
                <a16:creationId xmlns:a16="http://schemas.microsoft.com/office/drawing/2014/main" id="{8B60DF69-2138-4061-8E74-1C9C43ADD65D}"/>
              </a:ext>
            </a:extLst>
          </p:cNvPr>
          <p:cNvSpPr>
            <a:spLocks xmlns:a="http://schemas.openxmlformats.org/drawingml/2006/main" noGrp="1"/>
          </p:cNvSpPr>
          <p:nvPr/>
        </p:nvSpPr>
        <p:spPr>
          <a:xfrm xmlns:a="http://schemas.openxmlformats.org/drawingml/2006/main">
            <a:off x="95250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Lesson</a:t>
            </a:r>
          </a:p>
        </p:txBody>
      </p:sp>
      <p:sp>
        <p:nvSpPr>
          <p:cNvPr id="12" name="">
            <a:extLst xmlns:a="http://schemas.openxmlformats.org/drawingml/2006/main">
              <a:ext uri="{FF2B5EF4-FFF2-40B4-BE49-F238E27FC236}">
                <a16:creationId xmlns:a16="http://schemas.microsoft.com/office/drawing/2014/main" id="{D63919D9-BA8F-40B6-8B36-B7A7093EABB2}"/>
              </a:ext>
            </a:extLst>
          </p:cNvPr>
          <p:cNvSpPr>
            <a:spLocks xmlns:a="http://schemas.openxmlformats.org/drawingml/2006/main" noGrp="1"/>
          </p:cNvSpPr>
          <p:nvPr/>
        </p:nvSpPr>
        <p:spPr>
          <a:xfrm xmlns:a="http://schemas.openxmlformats.org/drawingml/2006/main">
            <a:off x="952500" y="4610100"/>
            <a:ext cx="4095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7143"/>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Control waterside approach, protect vulnerable operating states and coordinate response.</a:t>
            </a:r>
          </a:p>
        </p:txBody>
      </p:sp>
      <p:sp>
        <p:nvSpPr>
          <p:cNvPr id="13" name="">
            <a:extLst xmlns:a="http://schemas.openxmlformats.org/drawingml/2006/main">
              <a:ext uri="{FF2B5EF4-FFF2-40B4-BE49-F238E27FC236}">
                <a16:creationId xmlns:a16="http://schemas.microsoft.com/office/drawing/2014/main" id="{9946BF55-4795-404D-98B7-2B3BA0B62253}"/>
              </a:ext>
            </a:extLst>
          </p:cNvPr>
          <p:cNvSpPr>
            <a:spLocks xmlns:a="http://schemas.openxmlformats.org/drawingml/2006/main" noGrp="1"/>
          </p:cNvSpPr>
          <p:nvPr/>
        </p:nvSpPr>
        <p:spPr>
          <a:xfrm xmlns:a="http://schemas.openxmlformats.org/drawingml/2006/main">
            <a:off x="6096000" y="1866900"/>
            <a:ext cx="5238750" cy="3333750"/>
          </a:xfrm>
          <a:prstGeom xmlns:a="http://schemas.openxmlformats.org/drawingml/2006/main" prst="roundRect">
            <a:avLst>
              <a:gd name="adj" fmla="val 5143"/>
            </a:avLst>
          </a:prstGeom>
          <a:solidFill xmlns:a="http://schemas.openxmlformats.org/drawingml/2006/main">
            <a:srgbClr val="EDE4F1"/>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CEEC7C5F-B6F3-43C1-9B6B-0D9DE9684BE7}"/>
              </a:ext>
            </a:extLst>
          </p:cNvPr>
          <p:cNvSpPr>
            <a:spLocks xmlns:a="http://schemas.openxmlformats.org/drawingml/2006/main" noGrp="1"/>
          </p:cNvSpPr>
          <p:nvPr/>
        </p:nvSpPr>
        <p:spPr>
          <a:xfrm xmlns:a="http://schemas.openxmlformats.org/drawingml/2006/main">
            <a:off x="6381750" y="2152650"/>
            <a:ext cx="1762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3941C9F3-0A34-403B-B993-A25656CE2A75}"/>
              </a:ext>
            </a:extLst>
          </p:cNvPr>
          <p:cNvSpPr>
            <a:spLocks xmlns:a="http://schemas.openxmlformats.org/drawingml/2006/main" noGrp="1"/>
          </p:cNvSpPr>
          <p:nvPr/>
        </p:nvSpPr>
        <p:spPr>
          <a:xfrm xmlns:a="http://schemas.openxmlformats.org/drawingml/2006/main">
            <a:off x="6477000" y="2209800"/>
            <a:ext cx="1571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GALLE • 2006</a:t>
            </a:r>
          </a:p>
        </p:txBody>
      </p:sp>
      <p:sp>
        <p:nvSpPr>
          <p:cNvPr id="16" name="">
            <a:extLst xmlns:a="http://schemas.openxmlformats.org/drawingml/2006/main">
              <a:ext uri="{FF2B5EF4-FFF2-40B4-BE49-F238E27FC236}">
                <a16:creationId xmlns:a16="http://schemas.microsoft.com/office/drawing/2014/main" id="{EE539BA8-E7BF-4310-AC3B-FCA712BF7154}"/>
              </a:ext>
            </a:extLst>
          </p:cNvPr>
          <p:cNvSpPr>
            <a:spLocks xmlns:a="http://schemas.openxmlformats.org/drawingml/2006/main" noGrp="1"/>
          </p:cNvSpPr>
          <p:nvPr/>
        </p:nvSpPr>
        <p:spPr>
          <a:xfrm xmlns:a="http://schemas.openxmlformats.org/drawingml/2006/main">
            <a:off x="6381750" y="2686050"/>
            <a:ext cx="4286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550" b="1">
                <a:solidFill>
                  <a:srgbClr val="3F1D52"/>
                </a:solidFill>
                <a:latin typeface="Aptos"/>
                <a:ea typeface="Aptos"/>
                <a:cs typeface="Aptos"/>
              </a:defRPr>
            </a:pPr>
            <a:r>
              <a:rPr sz="2550" b="1">
                <a:solidFill>
                  <a:srgbClr val="3F1D52"/>
                </a:solidFill>
                <a:latin typeface="Aptos"/>
                <a:ea typeface="Aptos"/>
                <a:cs typeface="Aptos"/>
              </a:rPr>
              <a:t>LTTE seaborne attack</a:t>
            </a:r>
          </a:p>
        </p:txBody>
      </p:sp>
      <p:sp>
        <p:nvSpPr>
          <p:cNvPr id="17" name="">
            <a:extLst xmlns:a="http://schemas.openxmlformats.org/drawingml/2006/main">
              <a:ext uri="{FF2B5EF4-FFF2-40B4-BE49-F238E27FC236}">
                <a16:creationId xmlns:a16="http://schemas.microsoft.com/office/drawing/2014/main" id="{9AFBA612-F4C1-4BDF-B3A6-09A4BEC33D06}"/>
              </a:ext>
            </a:extLst>
          </p:cNvPr>
          <p:cNvSpPr>
            <a:spLocks xmlns:a="http://schemas.openxmlformats.org/drawingml/2006/main" noGrp="1"/>
          </p:cNvSpPr>
          <p:nvPr/>
        </p:nvSpPr>
        <p:spPr>
          <a:xfrm xmlns:a="http://schemas.openxmlformats.org/drawingml/2006/main">
            <a:off x="6381750" y="3286125"/>
            <a:ext cx="42862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Small, fast explosive-laden craft targeted a naval base.</a:t>
            </a:r>
          </a:p>
        </p:txBody>
      </p:sp>
      <p:sp>
        <p:nvSpPr>
          <p:cNvPr id="18" name="">
            <a:extLst xmlns:a="http://schemas.openxmlformats.org/drawingml/2006/main">
              <a:ext uri="{FF2B5EF4-FFF2-40B4-BE49-F238E27FC236}">
                <a16:creationId xmlns:a16="http://schemas.microsoft.com/office/drawing/2014/main" id="{3623D319-6746-4125-AE60-6B7423AFE7E2}"/>
              </a:ext>
            </a:extLst>
          </p:cNvPr>
          <p:cNvSpPr>
            <a:spLocks xmlns:a="http://schemas.openxmlformats.org/drawingml/2006/main" noGrp="1"/>
          </p:cNvSpPr>
          <p:nvPr/>
        </p:nvSpPr>
        <p:spPr>
          <a:xfrm xmlns:a="http://schemas.openxmlformats.org/drawingml/2006/main">
            <a:off x="6381750" y="4248150"/>
            <a:ext cx="952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Lesson</a:t>
            </a:r>
          </a:p>
        </p:txBody>
      </p:sp>
      <p:sp>
        <p:nvSpPr>
          <p:cNvPr id="19" name="">
            <a:extLst xmlns:a="http://schemas.openxmlformats.org/drawingml/2006/main">
              <a:ext uri="{FF2B5EF4-FFF2-40B4-BE49-F238E27FC236}">
                <a16:creationId xmlns:a16="http://schemas.microsoft.com/office/drawing/2014/main" id="{43D8E9B7-D25C-4AE8-B18C-C315EC69528B}"/>
              </a:ext>
            </a:extLst>
          </p:cNvPr>
          <p:cNvSpPr>
            <a:spLocks xmlns:a="http://schemas.openxmlformats.org/drawingml/2006/main" noGrp="1"/>
          </p:cNvSpPr>
          <p:nvPr/>
        </p:nvSpPr>
        <p:spPr>
          <a:xfrm xmlns:a="http://schemas.openxmlformats.org/drawingml/2006/main">
            <a:off x="6381750" y="4610100"/>
            <a:ext cx="42862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1">
                <a:solidFill>
                  <a:srgbClr val="17202A"/>
                </a:solidFill>
                <a:latin typeface="Aptos"/>
                <a:ea typeface="Aptos"/>
                <a:cs typeface="Aptos"/>
              </a:defRPr>
            </a:pPr>
            <a:r>
              <a:rPr sz="1650" b="1">
                <a:solidFill>
                  <a:srgbClr val="17202A"/>
                </a:solidFill>
                <a:latin typeface="Aptos"/>
                <a:ea typeface="Aptos"/>
                <a:cs typeface="Aptos"/>
              </a:rPr>
              <a:t>Asymmetric tactics can exploit speed, proximity and routine patterns.</a:t>
            </a:r>
          </a:p>
        </p:txBody>
      </p:sp>
      <p:sp>
        <p:nvSpPr>
          <p:cNvPr id="20" name="">
            <a:extLst xmlns:a="http://schemas.openxmlformats.org/drawingml/2006/main">
              <a:ext uri="{FF2B5EF4-FFF2-40B4-BE49-F238E27FC236}">
                <a16:creationId xmlns:a16="http://schemas.microsoft.com/office/drawing/2014/main" id="{FE2818BB-4852-4693-A1B4-A27947B41D28}"/>
              </a:ext>
            </a:extLst>
          </p:cNvPr>
          <p:cNvSpPr>
            <a:spLocks xmlns:a="http://schemas.openxmlformats.org/drawingml/2006/main" noGrp="1"/>
          </p:cNvSpPr>
          <p:nvPr/>
        </p:nvSpPr>
        <p:spPr>
          <a:xfrm xmlns:a="http://schemas.openxmlformats.org/drawingml/2006/main">
            <a:off x="1047750" y="5667375"/>
            <a:ext cx="100965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167386"/>
                </a:solidFill>
                <a:latin typeface="Aptos"/>
                <a:ea typeface="Aptos"/>
                <a:cs typeface="Aptos"/>
              </a:defRPr>
            </a:pPr>
            <a:r>
              <a:rPr sz="1875" b="1">
                <a:solidFill>
                  <a:srgbClr val="167386"/>
                </a:solidFill>
                <a:latin typeface="Aptos"/>
                <a:ea typeface="Aptos"/>
                <a:cs typeface="Aptos"/>
              </a:rPr>
              <a:t>Do not copy the last incident. Understand the vulnerability it revealed.</a:t>
            </a:r>
          </a:p>
        </p:txBody>
      </p:sp>
    </p:spTree>
    <p:extLst>
      <p:ext uri="{BB962C8B-B14F-4D97-AF65-F5344CB8AC3E}">
        <p14:creationId xmlns:p14="http://schemas.microsoft.com/office/powerpoint/2010/main" val="932341984"/>
      </p:ext>
    </p:extLst>
  </p:cSld>
</p:sld>
</file>

<file path=ppt/slides/slide1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B5F735CB-889A-46E0-AE25-2EAB3E56B72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e90460f174c5420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9A062EA-046E-441D-A310-D2929778F8F6}"/>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From threat to consequence</a:t>
            </a:r>
          </a:p>
        </p:txBody>
      </p:sp>
      <p:sp>
        <p:nvSpPr>
          <p:cNvPr id="4" name="">
            <a:extLst xmlns:a="http://schemas.openxmlformats.org/drawingml/2006/main">
              <a:ext uri="{FF2B5EF4-FFF2-40B4-BE49-F238E27FC236}">
                <a16:creationId xmlns:a16="http://schemas.microsoft.com/office/drawing/2014/main" id="{76D49F1C-467D-4E96-B0C2-B690DEB8530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195B2C8-97BB-46A1-A2E5-8626285B214D}"/>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14</a:t>
            </a:r>
          </a:p>
        </p:txBody>
      </p:sp>
      <p:sp>
        <p:nvSpPr>
          <p:cNvPr id="6" name="">
            <a:extLst xmlns:a="http://schemas.openxmlformats.org/drawingml/2006/main">
              <a:ext uri="{FF2B5EF4-FFF2-40B4-BE49-F238E27FC236}">
                <a16:creationId xmlns:a16="http://schemas.microsoft.com/office/drawing/2014/main" id="{84F89FF6-FB29-486F-85B1-EE25C32F7B91}"/>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816"/>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A threat becomes an incident when capability meets vulnerability and opportunity.</a:t>
            </a:r>
          </a:p>
        </p:txBody>
      </p:sp>
      <p:sp>
        <p:nvSpPr>
          <p:cNvPr id="7" name="">
            <a:extLst xmlns:a="http://schemas.openxmlformats.org/drawingml/2006/main">
              <a:ext uri="{FF2B5EF4-FFF2-40B4-BE49-F238E27FC236}">
                <a16:creationId xmlns:a16="http://schemas.microsoft.com/office/drawing/2014/main" id="{F3B5E8F2-7FDD-457B-A3C2-02B95319F61A}"/>
              </a:ext>
            </a:extLst>
          </p:cNvPr>
          <p:cNvSpPr>
            <a:spLocks xmlns:a="http://schemas.openxmlformats.org/drawingml/2006/main" noGrp="1"/>
          </p:cNvSpPr>
          <p:nvPr/>
        </p:nvSpPr>
        <p:spPr>
          <a:xfrm xmlns:a="http://schemas.openxmlformats.org/drawingml/2006/main">
            <a:off x="6667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4D59066D-CF4C-4A40-8518-7D99DEFB49B6}"/>
              </a:ext>
            </a:extLst>
          </p:cNvPr>
          <p:cNvSpPr>
            <a:spLocks xmlns:a="http://schemas.openxmlformats.org/drawingml/2006/main" noGrp="1"/>
          </p:cNvSpPr>
          <p:nvPr/>
        </p:nvSpPr>
        <p:spPr>
          <a:xfrm xmlns:a="http://schemas.openxmlformats.org/drawingml/2006/main">
            <a:off x="8572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THREAT</a:t>
            </a:r>
          </a:p>
        </p:txBody>
      </p:sp>
      <p:sp>
        <p:nvSpPr>
          <p:cNvPr id="9" name="">
            <a:extLst xmlns:a="http://schemas.openxmlformats.org/drawingml/2006/main">
              <a:ext uri="{FF2B5EF4-FFF2-40B4-BE49-F238E27FC236}">
                <a16:creationId xmlns:a16="http://schemas.microsoft.com/office/drawing/2014/main" id="{0E141D4C-5C84-4A6D-8BC2-729C3CF87124}"/>
              </a:ext>
            </a:extLst>
          </p:cNvPr>
          <p:cNvSpPr>
            <a:spLocks xmlns:a="http://schemas.openxmlformats.org/drawingml/2006/main" noGrp="1"/>
          </p:cNvSpPr>
          <p:nvPr/>
        </p:nvSpPr>
        <p:spPr>
          <a:xfrm xmlns:a="http://schemas.openxmlformats.org/drawingml/2006/main">
            <a:off x="8763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Intent + capability</a:t>
            </a:r>
          </a:p>
        </p:txBody>
      </p:sp>
      <p:sp>
        <p:nvSpPr>
          <p:cNvPr id="10" name="">
            <a:extLst xmlns:a="http://schemas.openxmlformats.org/drawingml/2006/main">
              <a:ext uri="{FF2B5EF4-FFF2-40B4-BE49-F238E27FC236}">
                <a16:creationId xmlns:a16="http://schemas.microsoft.com/office/drawing/2014/main" id="{E4F0E458-9F50-4247-8C1D-7628177DE3F4}"/>
              </a:ext>
            </a:extLst>
          </p:cNvPr>
          <p:cNvSpPr>
            <a:spLocks xmlns:a="http://schemas.openxmlformats.org/drawingml/2006/main" noGrp="1"/>
          </p:cNvSpPr>
          <p:nvPr/>
        </p:nvSpPr>
        <p:spPr>
          <a:xfrm xmlns:a="http://schemas.openxmlformats.org/drawingml/2006/main">
            <a:off x="30480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t>
            </a:r>
          </a:p>
        </p:txBody>
      </p:sp>
      <p:sp>
        <p:nvSpPr>
          <p:cNvPr id="11" name="">
            <a:extLst xmlns:a="http://schemas.openxmlformats.org/drawingml/2006/main">
              <a:ext uri="{FF2B5EF4-FFF2-40B4-BE49-F238E27FC236}">
                <a16:creationId xmlns:a16="http://schemas.microsoft.com/office/drawing/2014/main" id="{8CFEB207-F63C-40D8-AE9C-ECE1C2175AFD}"/>
              </a:ext>
            </a:extLst>
          </p:cNvPr>
          <p:cNvSpPr>
            <a:spLocks xmlns:a="http://schemas.openxmlformats.org/drawingml/2006/main" noGrp="1"/>
          </p:cNvSpPr>
          <p:nvPr/>
        </p:nvSpPr>
        <p:spPr>
          <a:xfrm xmlns:a="http://schemas.openxmlformats.org/drawingml/2006/main">
            <a:off x="34480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D39124"/>
            </a:solidFill>
            <a:prstDash val="solid"/>
          </a:ln>
        </p:spPr>
      </p:sp>
      <p:sp>
        <p:nvSpPr>
          <p:cNvPr id="12" name="">
            <a:extLst xmlns:a="http://schemas.openxmlformats.org/drawingml/2006/main">
              <a:ext uri="{FF2B5EF4-FFF2-40B4-BE49-F238E27FC236}">
                <a16:creationId xmlns:a16="http://schemas.microsoft.com/office/drawing/2014/main" id="{96BFC085-04AD-411F-920A-6A9B25D86472}"/>
              </a:ext>
            </a:extLst>
          </p:cNvPr>
          <p:cNvSpPr>
            <a:spLocks xmlns:a="http://schemas.openxmlformats.org/drawingml/2006/main" noGrp="1"/>
          </p:cNvSpPr>
          <p:nvPr/>
        </p:nvSpPr>
        <p:spPr>
          <a:xfrm xmlns:a="http://schemas.openxmlformats.org/drawingml/2006/main">
            <a:off x="36385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VULNERABILITY</a:t>
            </a:r>
          </a:p>
        </p:txBody>
      </p:sp>
      <p:sp>
        <p:nvSpPr>
          <p:cNvPr id="13" name="">
            <a:extLst xmlns:a="http://schemas.openxmlformats.org/drawingml/2006/main">
              <a:ext uri="{FF2B5EF4-FFF2-40B4-BE49-F238E27FC236}">
                <a16:creationId xmlns:a16="http://schemas.microsoft.com/office/drawing/2014/main" id="{18CED321-9CE7-4A07-8F56-59C5BC656980}"/>
              </a:ext>
            </a:extLst>
          </p:cNvPr>
          <p:cNvSpPr>
            <a:spLocks xmlns:a="http://schemas.openxmlformats.org/drawingml/2006/main" noGrp="1"/>
          </p:cNvSpPr>
          <p:nvPr/>
        </p:nvSpPr>
        <p:spPr>
          <a:xfrm xmlns:a="http://schemas.openxmlformats.org/drawingml/2006/main">
            <a:off x="36576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6956"/>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Weakness in people, process or technology</a:t>
            </a:r>
          </a:p>
        </p:txBody>
      </p:sp>
      <p:sp>
        <p:nvSpPr>
          <p:cNvPr id="14" name="">
            <a:extLst xmlns:a="http://schemas.openxmlformats.org/drawingml/2006/main">
              <a:ext uri="{FF2B5EF4-FFF2-40B4-BE49-F238E27FC236}">
                <a16:creationId xmlns:a16="http://schemas.microsoft.com/office/drawing/2014/main" id="{76B2C627-1835-4B69-8AE7-D84D5786F64C}"/>
              </a:ext>
            </a:extLst>
          </p:cNvPr>
          <p:cNvSpPr>
            <a:spLocks xmlns:a="http://schemas.openxmlformats.org/drawingml/2006/main" noGrp="1"/>
          </p:cNvSpPr>
          <p:nvPr/>
        </p:nvSpPr>
        <p:spPr>
          <a:xfrm xmlns:a="http://schemas.openxmlformats.org/drawingml/2006/main">
            <a:off x="58293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1CCDC7D3-2A87-484C-9E74-2D2159E7EEDB}"/>
              </a:ext>
            </a:extLst>
          </p:cNvPr>
          <p:cNvSpPr>
            <a:spLocks xmlns:a="http://schemas.openxmlformats.org/drawingml/2006/main" noGrp="1"/>
          </p:cNvSpPr>
          <p:nvPr/>
        </p:nvSpPr>
        <p:spPr>
          <a:xfrm xmlns:a="http://schemas.openxmlformats.org/drawingml/2006/main">
            <a:off x="6229350" y="2667000"/>
            <a:ext cx="2333625" cy="1695450"/>
          </a:xfrm>
          <a:prstGeom xmlns:a="http://schemas.openxmlformats.org/drawingml/2006/main" prst="roundRect">
            <a:avLst>
              <a:gd name="adj" fmla="val 8989"/>
            </a:avLst>
          </a:prstGeom>
          <a:solidFill xmlns:a="http://schemas.openxmlformats.org/drawingml/2006/main">
            <a:srgbClr val="FAF8FB"/>
          </a:solidFill>
          <a:ln xmlns:a="http://schemas.openxmlformats.org/drawingml/2006/main" w="9525">
            <a:solidFill>
              <a:srgbClr val="3F1D52"/>
            </a:solidFill>
            <a:prstDash val="solid"/>
          </a:ln>
        </p:spPr>
      </p:sp>
      <p:sp>
        <p:nvSpPr>
          <p:cNvPr id="16" name="">
            <a:extLst xmlns:a="http://schemas.openxmlformats.org/drawingml/2006/main">
              <a:ext uri="{FF2B5EF4-FFF2-40B4-BE49-F238E27FC236}">
                <a16:creationId xmlns:a16="http://schemas.microsoft.com/office/drawing/2014/main" id="{9DEC9080-7C09-4311-BB19-2C02B1C2081D}"/>
              </a:ext>
            </a:extLst>
          </p:cNvPr>
          <p:cNvSpPr>
            <a:spLocks xmlns:a="http://schemas.openxmlformats.org/drawingml/2006/main" noGrp="1"/>
          </p:cNvSpPr>
          <p:nvPr/>
        </p:nvSpPr>
        <p:spPr>
          <a:xfrm xmlns:a="http://schemas.openxmlformats.org/drawingml/2006/main">
            <a:off x="64198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EVENT</a:t>
            </a:r>
          </a:p>
        </p:txBody>
      </p:sp>
      <p:sp>
        <p:nvSpPr>
          <p:cNvPr id="17" name="">
            <a:extLst xmlns:a="http://schemas.openxmlformats.org/drawingml/2006/main">
              <a:ext uri="{FF2B5EF4-FFF2-40B4-BE49-F238E27FC236}">
                <a16:creationId xmlns:a16="http://schemas.microsoft.com/office/drawing/2014/main" id="{BC77033B-7AD0-4FD4-BC81-15C83FD86B0D}"/>
              </a:ext>
            </a:extLst>
          </p:cNvPr>
          <p:cNvSpPr>
            <a:spLocks xmlns:a="http://schemas.openxmlformats.org/drawingml/2006/main" noGrp="1"/>
          </p:cNvSpPr>
          <p:nvPr/>
        </p:nvSpPr>
        <p:spPr>
          <a:xfrm xmlns:a="http://schemas.openxmlformats.org/drawingml/2006/main">
            <a:off x="64389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Unauthorised or harmful action</a:t>
            </a:r>
          </a:p>
        </p:txBody>
      </p:sp>
      <p:sp>
        <p:nvSpPr>
          <p:cNvPr id="18" name="">
            <a:extLst xmlns:a="http://schemas.openxmlformats.org/drawingml/2006/main">
              <a:ext uri="{FF2B5EF4-FFF2-40B4-BE49-F238E27FC236}">
                <a16:creationId xmlns:a16="http://schemas.microsoft.com/office/drawing/2014/main" id="{BE904731-D191-46E2-9561-9B66E3099D08}"/>
              </a:ext>
            </a:extLst>
          </p:cNvPr>
          <p:cNvSpPr>
            <a:spLocks xmlns:a="http://schemas.openxmlformats.org/drawingml/2006/main" noGrp="1"/>
          </p:cNvSpPr>
          <p:nvPr/>
        </p:nvSpPr>
        <p:spPr>
          <a:xfrm xmlns:a="http://schemas.openxmlformats.org/drawingml/2006/main">
            <a:off x="8610600" y="3238500"/>
            <a:ext cx="3810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5F6874"/>
                </a:solidFill>
                <a:latin typeface="Aptos"/>
                <a:ea typeface="Aptos"/>
                <a:cs typeface="Aptos"/>
              </a:defRPr>
            </a:pPr>
            <a:r>
              <a:rPr sz="2550" b="1">
                <a:solidFill>
                  <a:srgbClr val="5F6874"/>
                </a:solidFill>
                <a:latin typeface="Aptos"/>
                <a:ea typeface="Aptos"/>
                <a:cs typeface="Aptos"/>
              </a:rPr>
              <a:t>→</a:t>
            </a:r>
          </a:p>
        </p:txBody>
      </p:sp>
      <p:sp>
        <p:nvSpPr>
          <p:cNvPr id="19" name="">
            <a:extLst xmlns:a="http://schemas.openxmlformats.org/drawingml/2006/main">
              <a:ext uri="{FF2B5EF4-FFF2-40B4-BE49-F238E27FC236}">
                <a16:creationId xmlns:a16="http://schemas.microsoft.com/office/drawing/2014/main" id="{0E04A36C-5C31-4C35-B5B9-BAABAFD6E53A}"/>
              </a:ext>
            </a:extLst>
          </p:cNvPr>
          <p:cNvSpPr>
            <a:spLocks xmlns:a="http://schemas.openxmlformats.org/drawingml/2006/main" noGrp="1"/>
          </p:cNvSpPr>
          <p:nvPr/>
        </p:nvSpPr>
        <p:spPr>
          <a:xfrm xmlns:a="http://schemas.openxmlformats.org/drawingml/2006/main">
            <a:off x="9010650" y="2667000"/>
            <a:ext cx="2333625" cy="1695450"/>
          </a:xfrm>
          <a:prstGeom xmlns:a="http://schemas.openxmlformats.org/drawingml/2006/main" prst="roundRect">
            <a:avLst>
              <a:gd name="adj" fmla="val 8989"/>
            </a:avLst>
          </a:prstGeom>
          <a:solidFill xmlns:a="http://schemas.openxmlformats.org/drawingml/2006/main">
            <a:srgbClr val="FFFFFF"/>
          </a:solidFill>
          <a:ln xmlns:a="http://schemas.openxmlformats.org/drawingml/2006/main" w="9525">
            <a:solidFill>
              <a:srgbClr val="167386"/>
            </a:solidFill>
            <a:prstDash val="solid"/>
          </a:ln>
        </p:spPr>
      </p:sp>
      <p:sp>
        <p:nvSpPr>
          <p:cNvPr id="20" name="">
            <a:extLst xmlns:a="http://schemas.openxmlformats.org/drawingml/2006/main">
              <a:ext uri="{FF2B5EF4-FFF2-40B4-BE49-F238E27FC236}">
                <a16:creationId xmlns:a16="http://schemas.microsoft.com/office/drawing/2014/main" id="{DB0492A3-C69C-402A-934B-BE26EB150944}"/>
              </a:ext>
            </a:extLst>
          </p:cNvPr>
          <p:cNvSpPr>
            <a:spLocks xmlns:a="http://schemas.openxmlformats.org/drawingml/2006/main" noGrp="1"/>
          </p:cNvSpPr>
          <p:nvPr/>
        </p:nvSpPr>
        <p:spPr>
          <a:xfrm xmlns:a="http://schemas.openxmlformats.org/drawingml/2006/main">
            <a:off x="9201150" y="2914650"/>
            <a:ext cx="1952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CONSEQUENCE</a:t>
            </a:r>
          </a:p>
        </p:txBody>
      </p:sp>
      <p:sp>
        <p:nvSpPr>
          <p:cNvPr id="21" name="">
            <a:extLst xmlns:a="http://schemas.openxmlformats.org/drawingml/2006/main">
              <a:ext uri="{FF2B5EF4-FFF2-40B4-BE49-F238E27FC236}">
                <a16:creationId xmlns:a16="http://schemas.microsoft.com/office/drawing/2014/main" id="{3568E75E-F2B4-4F6F-A009-434080FBEB99}"/>
              </a:ext>
            </a:extLst>
          </p:cNvPr>
          <p:cNvSpPr>
            <a:spLocks xmlns:a="http://schemas.openxmlformats.org/drawingml/2006/main" noGrp="1"/>
          </p:cNvSpPr>
          <p:nvPr/>
        </p:nvSpPr>
        <p:spPr>
          <a:xfrm xmlns:a="http://schemas.openxmlformats.org/drawingml/2006/main">
            <a:off x="9220200" y="3390900"/>
            <a:ext cx="1914525" cy="685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6956"/>
          </a:bodyPr>
          <a:lstStyle xmlns:a="http://schemas.openxmlformats.org/drawingml/2006/main"/>
          <a:p xmlns:a="http://schemas.openxmlformats.org/drawingml/2006/main">
            <a:pPr algn="ctr">
              <a:buNone/>
              <a:defRPr sz="1725" b="1">
                <a:solidFill>
                  <a:srgbClr val="17202A"/>
                </a:solidFill>
                <a:latin typeface="Aptos"/>
                <a:ea typeface="Aptos"/>
                <a:cs typeface="Aptos"/>
              </a:defRPr>
            </a:pPr>
            <a:r>
              <a:rPr sz="1725" b="1">
                <a:solidFill>
                  <a:srgbClr val="17202A"/>
                </a:solidFill>
                <a:latin typeface="Aptos"/>
                <a:ea typeface="Aptos"/>
                <a:cs typeface="Aptos"/>
              </a:rPr>
              <a:t>Harm to people, operations, assets or trust</a:t>
            </a:r>
          </a:p>
        </p:txBody>
      </p:sp>
      <p:sp>
        <p:nvSpPr>
          <p:cNvPr id="22" name="">
            <a:extLst xmlns:a="http://schemas.openxmlformats.org/drawingml/2006/main">
              <a:ext uri="{FF2B5EF4-FFF2-40B4-BE49-F238E27FC236}">
                <a16:creationId xmlns:a16="http://schemas.microsoft.com/office/drawing/2014/main" id="{723588A8-A386-47BC-ACAB-1AC92281DB35}"/>
              </a:ext>
            </a:extLst>
          </p:cNvPr>
          <p:cNvSpPr>
            <a:spLocks xmlns:a="http://schemas.openxmlformats.org/drawingml/2006/main" noGrp="1"/>
          </p:cNvSpPr>
          <p:nvPr/>
        </p:nvSpPr>
        <p:spPr>
          <a:xfrm xmlns:a="http://schemas.openxmlformats.org/drawingml/2006/main">
            <a:off x="1333500" y="5048250"/>
            <a:ext cx="9525000" cy="800100"/>
          </a:xfrm>
          <a:prstGeom xmlns:a="http://schemas.openxmlformats.org/drawingml/2006/main" prst="roundRect">
            <a:avLst>
              <a:gd name="adj" fmla="val 19048"/>
            </a:avLst>
          </a:prstGeom>
          <a:solidFill xmlns:a="http://schemas.openxmlformats.org/drawingml/2006/main">
            <a:srgbClr val="DDEDE8"/>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9EE03071-5C0A-4C1D-B7C0-68EB92E8EDC0}"/>
              </a:ext>
            </a:extLst>
          </p:cNvPr>
          <p:cNvSpPr>
            <a:spLocks xmlns:a="http://schemas.openxmlformats.org/drawingml/2006/main" noGrp="1"/>
          </p:cNvSpPr>
          <p:nvPr/>
        </p:nvSpPr>
        <p:spPr>
          <a:xfrm xmlns:a="http://schemas.openxmlformats.org/drawingml/2006/main">
            <a:off x="1619250" y="5257800"/>
            <a:ext cx="89535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3217"/>
          </a:bodyPr>
          <a:lstStyle xmlns:a="http://schemas.openxmlformats.org/drawingml/2006/main"/>
          <a:p xmlns:a="http://schemas.openxmlformats.org/drawingml/2006/main">
            <a:pPr algn="ctr">
              <a:buNone/>
              <a:defRPr sz="2025" b="1">
                <a:solidFill>
                  <a:srgbClr val="2E7968"/>
                </a:solidFill>
                <a:latin typeface="Aptos"/>
                <a:ea typeface="Aptos"/>
                <a:cs typeface="Aptos"/>
              </a:defRPr>
            </a:pPr>
            <a:r>
              <a:rPr sz="2025" b="1">
                <a:solidFill>
                  <a:srgbClr val="2E7968"/>
                </a:solidFill>
                <a:latin typeface="Aptos"/>
                <a:ea typeface="Aptos"/>
                <a:cs typeface="Aptos"/>
              </a:rPr>
              <a:t>Security controls interrupt the pathway: deter, detect, delay, deny, respond and recover.</a:t>
            </a:r>
          </a:p>
        </p:txBody>
      </p:sp>
    </p:spTree>
    <p:extLst>
      <p:ext uri="{BB962C8B-B14F-4D97-AF65-F5344CB8AC3E}">
        <p14:creationId xmlns:p14="http://schemas.microsoft.com/office/powerpoint/2010/main" val="2032546023"/>
      </p:ext>
    </p:extLst>
  </p:cSld>
</p:sld>
</file>

<file path=ppt/slides/slide1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3" name="">
            <a:extLst xmlns:a="http://schemas.openxmlformats.org/drawingml/2006/main">
              <a:ext uri="{FF2B5EF4-FFF2-40B4-BE49-F238E27FC236}">
                <a16:creationId xmlns:a16="http://schemas.microsoft.com/office/drawing/2014/main" id="{48756D00-ECA1-475E-8079-956605938BE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6" name=""/>
          <p:cNvPicPr>
            <a:picLocks xmlns:a="http://schemas.openxmlformats.org/drawingml/2006/main" noChangeAspect="1"/>
          </p:cNvPicPr>
          <p:nvPr/>
        </p:nvPicPr>
        <p:blipFill>
          <a:blip xmlns:r="http://schemas.openxmlformats.org/officeDocument/2006/relationships" xmlns:a="http://schemas.openxmlformats.org/drawingml/2006/main" r:embed="R0c644ab7e04b4e1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E0BF78C-CC68-4248-A38A-15C61FCB967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Maritime transport dependency</a:t>
            </a:r>
          </a:p>
        </p:txBody>
      </p:sp>
      <p:sp>
        <p:nvSpPr>
          <p:cNvPr id="4" name="">
            <a:extLst xmlns:a="http://schemas.openxmlformats.org/drawingml/2006/main">
              <a:ext uri="{FF2B5EF4-FFF2-40B4-BE49-F238E27FC236}">
                <a16:creationId xmlns:a16="http://schemas.microsoft.com/office/drawing/2014/main" id="{C897F8D8-248E-4A2E-B5A3-8EC93C2116CF}"/>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69E07DF-A10A-4213-903E-EDAF79E1130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15</a:t>
            </a:r>
          </a:p>
        </p:txBody>
      </p:sp>
      <p:sp>
        <p:nvSpPr>
          <p:cNvPr id="6" name="">
            <a:extLst xmlns:a="http://schemas.openxmlformats.org/drawingml/2006/main">
              <a:ext uri="{FF2B5EF4-FFF2-40B4-BE49-F238E27FC236}">
                <a16:creationId xmlns:a16="http://schemas.microsoft.com/office/drawing/2014/main" id="{7DC3DAC4-BB27-4690-8846-28763D2CD511}"/>
              </a:ext>
            </a:extLst>
          </p:cNvPr>
          <p:cNvSpPr>
            <a:spLocks xmlns:a="http://schemas.openxmlformats.org/drawingml/2006/main" noGrp="1"/>
          </p:cNvSpPr>
          <p:nvPr/>
        </p:nvSpPr>
        <p:spPr>
          <a:xfrm xmlns:a="http://schemas.openxmlformats.org/drawingml/2006/main">
            <a:off x="666750" y="1981200"/>
            <a:ext cx="304800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8400" b="1">
                <a:solidFill>
                  <a:srgbClr val="3F1D52"/>
                </a:solidFill>
                <a:latin typeface="Aptos"/>
                <a:ea typeface="Aptos"/>
                <a:cs typeface="Aptos"/>
              </a:defRPr>
            </a:pPr>
            <a:r>
              <a:rPr sz="8400" b="1">
                <a:solidFill>
                  <a:srgbClr val="3F1D52"/>
                </a:solidFill>
                <a:latin typeface="Aptos"/>
                <a:ea typeface="Aptos"/>
                <a:cs typeface="Aptos"/>
              </a:rPr>
              <a:t>90%</a:t>
            </a:r>
          </a:p>
        </p:txBody>
      </p:sp>
      <p:sp>
        <p:nvSpPr>
          <p:cNvPr id="7" name="">
            <a:extLst xmlns:a="http://schemas.openxmlformats.org/drawingml/2006/main">
              <a:ext uri="{FF2B5EF4-FFF2-40B4-BE49-F238E27FC236}">
                <a16:creationId xmlns:a16="http://schemas.microsoft.com/office/drawing/2014/main" id="{226009EA-0C42-41DC-B96F-00A702E9EF62}"/>
              </a:ext>
            </a:extLst>
          </p:cNvPr>
          <p:cNvSpPr>
            <a:spLocks xmlns:a="http://schemas.openxmlformats.org/drawingml/2006/main" noGrp="1"/>
          </p:cNvSpPr>
          <p:nvPr/>
        </p:nvSpPr>
        <p:spPr>
          <a:xfrm xmlns:a="http://schemas.openxmlformats.org/drawingml/2006/main">
            <a:off x="876300" y="3571875"/>
            <a:ext cx="3238500"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775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of global trade is described in the source lecture as relying on maritime transport</a:t>
            </a:r>
          </a:p>
        </p:txBody>
      </p:sp>
      <p:sp>
        <p:nvSpPr>
          <p:cNvPr id="8" name="">
            <a:extLst xmlns:a="http://schemas.openxmlformats.org/drawingml/2006/main">
              <a:ext uri="{FF2B5EF4-FFF2-40B4-BE49-F238E27FC236}">
                <a16:creationId xmlns:a16="http://schemas.microsoft.com/office/drawing/2014/main" id="{6136B24A-3E34-4D18-80F4-5F93F05FA6D5}"/>
              </a:ext>
            </a:extLst>
          </p:cNvPr>
          <p:cNvSpPr>
            <a:spLocks xmlns:a="http://schemas.openxmlformats.org/drawingml/2006/main" noGrp="1"/>
          </p:cNvSpPr>
          <p:nvPr/>
        </p:nvSpPr>
        <p:spPr>
          <a:xfrm xmlns:a="http://schemas.openxmlformats.org/drawingml/2006/main">
            <a:off x="4667250" y="2095500"/>
            <a:ext cx="38100" cy="28575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D8CB1ACC-A46D-4FA7-B6EF-BE43530F3615}"/>
              </a:ext>
            </a:extLst>
          </p:cNvPr>
          <p:cNvSpPr>
            <a:spLocks xmlns:a="http://schemas.openxmlformats.org/drawingml/2006/main" noGrp="1"/>
          </p:cNvSpPr>
          <p:nvPr/>
        </p:nvSpPr>
        <p:spPr>
          <a:xfrm xmlns:a="http://schemas.openxmlformats.org/drawingml/2006/main">
            <a:off x="5191125" y="2000250"/>
            <a:ext cx="58102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400" b="1">
                <a:solidFill>
                  <a:srgbClr val="17202A"/>
                </a:solidFill>
                <a:latin typeface="Aptos"/>
                <a:ea typeface="Aptos"/>
                <a:cs typeface="Aptos"/>
              </a:defRPr>
            </a:pPr>
            <a:r>
              <a:rPr sz="2400" b="1">
                <a:solidFill>
                  <a:srgbClr val="17202A"/>
                </a:solidFill>
                <a:latin typeface="Aptos"/>
                <a:ea typeface="Aptos"/>
                <a:cs typeface="Aptos"/>
              </a:rPr>
              <a:t>Why security matters economically</a:t>
            </a:r>
          </a:p>
        </p:txBody>
      </p:sp>
      <p:sp>
        <p:nvSpPr>
          <p:cNvPr id="10" name="">
            <a:extLst xmlns:a="http://schemas.openxmlformats.org/drawingml/2006/main">
              <a:ext uri="{FF2B5EF4-FFF2-40B4-BE49-F238E27FC236}">
                <a16:creationId xmlns:a16="http://schemas.microsoft.com/office/drawing/2014/main" id="{40F4322B-FE3A-4B5B-B7F1-15EB58798599}"/>
              </a:ext>
            </a:extLst>
          </p:cNvPr>
          <p:cNvSpPr>
            <a:spLocks xmlns:a="http://schemas.openxmlformats.org/drawingml/2006/main" noGrp="1"/>
          </p:cNvSpPr>
          <p:nvPr/>
        </p:nvSpPr>
        <p:spPr>
          <a:xfrm xmlns:a="http://schemas.openxmlformats.org/drawingml/2006/main">
            <a:off x="5191125" y="2762250"/>
            <a:ext cx="5905500" cy="2333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Ports concentrate essential cargo, infrastructure and labour</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Closures produce delays, shortages, contractual losses and rerouting</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Passenger vessels introduce mass-casualty and confidence risks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Resilience depends on prevention, continuity and coordinated recovery</a:t>
            </a:r>
          </a:p>
        </p:txBody>
      </p:sp>
      <p:sp>
        <p:nvSpPr>
          <p:cNvPr id="11" name="">
            <a:extLst xmlns:a="http://schemas.openxmlformats.org/drawingml/2006/main">
              <a:ext uri="{FF2B5EF4-FFF2-40B4-BE49-F238E27FC236}">
                <a16:creationId xmlns:a16="http://schemas.microsoft.com/office/drawing/2014/main" id="{B2351E27-8D4E-4C77-A470-5DE291278887}"/>
              </a:ext>
            </a:extLst>
          </p:cNvPr>
          <p:cNvSpPr>
            <a:spLocks xmlns:a="http://schemas.openxmlformats.org/drawingml/2006/main" noGrp="1"/>
          </p:cNvSpPr>
          <p:nvPr/>
        </p:nvSpPr>
        <p:spPr>
          <a:xfrm xmlns:a="http://schemas.openxmlformats.org/drawingml/2006/main">
            <a:off x="5048250" y="5429250"/>
            <a:ext cx="6191250" cy="609600"/>
          </a:xfrm>
          <a:prstGeom xmlns:a="http://schemas.openxmlformats.org/drawingml/2006/main" prst="roundRect">
            <a:avLst>
              <a:gd name="adj" fmla="val 18750"/>
            </a:avLst>
          </a:prstGeom>
          <a:solidFill xmlns:a="http://schemas.openxmlformats.org/drawingml/2006/main">
            <a:srgbClr val="3F1D52"/>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78BFF9D2-1DD2-42DD-B7CE-804D15254311}"/>
              </a:ext>
            </a:extLst>
          </p:cNvPr>
          <p:cNvSpPr>
            <a:spLocks xmlns:a="http://schemas.openxmlformats.org/drawingml/2006/main" noGrp="1"/>
          </p:cNvSpPr>
          <p:nvPr/>
        </p:nvSpPr>
        <p:spPr>
          <a:xfrm xmlns:a="http://schemas.openxmlformats.org/drawingml/2006/main">
            <a:off x="5286375" y="5581650"/>
            <a:ext cx="571500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5314"/>
          </a:bodyPr>
          <a:lstStyle xmlns:a="http://schemas.openxmlformats.org/drawingml/2006/main"/>
          <a:p xmlns:a="http://schemas.openxmlformats.org/drawingml/2006/main">
            <a:pPr algn="ctr">
              <a:buNone/>
              <a:defRPr sz="1875" b="1">
                <a:solidFill>
                  <a:srgbClr val="FFFFFF"/>
                </a:solidFill>
                <a:latin typeface="Aptos"/>
                <a:ea typeface="Aptos"/>
                <a:cs typeface="Aptos"/>
              </a:defRPr>
            </a:pPr>
            <a:r>
              <a:rPr sz="1875" b="1">
                <a:solidFill>
                  <a:srgbClr val="FFFFFF"/>
                </a:solidFill>
                <a:latin typeface="Aptos"/>
                <a:ea typeface="Aptos"/>
                <a:cs typeface="Aptos"/>
              </a:rPr>
              <a:t>Security is a value-adding condition of reliable trade.</a:t>
            </a:r>
          </a:p>
        </p:txBody>
      </p:sp>
    </p:spTree>
    <p:extLst>
      <p:ext uri="{BB962C8B-B14F-4D97-AF65-F5344CB8AC3E}">
        <p14:creationId xmlns:p14="http://schemas.microsoft.com/office/powerpoint/2010/main" val="1885952124"/>
      </p:ext>
    </p:extLst>
  </p:cSld>
</p:sld>
</file>

<file path=ppt/slides/slide1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0F1ED9A4-5370-4192-AA75-5D83AE15428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06073aedbcfe461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FDD413A-330F-4D36-8BAE-982B3CE6E77E}"/>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6484"/>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Disruption case: the 2002 US West Coast closure</a:t>
            </a:r>
          </a:p>
        </p:txBody>
      </p:sp>
      <p:sp>
        <p:nvSpPr>
          <p:cNvPr id="4" name="">
            <a:extLst xmlns:a="http://schemas.openxmlformats.org/drawingml/2006/main">
              <a:ext uri="{FF2B5EF4-FFF2-40B4-BE49-F238E27FC236}">
                <a16:creationId xmlns:a16="http://schemas.microsoft.com/office/drawing/2014/main" id="{1CAD0C2D-F6C2-45A5-A6D9-5FD92495CCFD}"/>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42009141-EB7A-4AA9-AFB0-3CA29BCF76EA}"/>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16</a:t>
            </a:r>
          </a:p>
        </p:txBody>
      </p:sp>
      <p:sp>
        <p:nvSpPr>
          <p:cNvPr id="6" name="">
            <a:extLst xmlns:a="http://schemas.openxmlformats.org/drawingml/2006/main">
              <a:ext uri="{FF2B5EF4-FFF2-40B4-BE49-F238E27FC236}">
                <a16:creationId xmlns:a16="http://schemas.microsoft.com/office/drawing/2014/main" id="{07A4F3AA-5C55-454B-87BE-BA33991EC47F}"/>
              </a:ext>
            </a:extLst>
          </p:cNvPr>
          <p:cNvSpPr>
            <a:spLocks xmlns:a="http://schemas.openxmlformats.org/drawingml/2006/main" noGrp="1"/>
          </p:cNvSpPr>
          <p:nvPr/>
        </p:nvSpPr>
        <p:spPr>
          <a:xfrm xmlns:a="http://schemas.openxmlformats.org/drawingml/2006/main">
            <a:off x="6667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3F1D52"/>
                </a:solidFill>
                <a:latin typeface="Aptos"/>
                <a:ea typeface="Aptos"/>
                <a:cs typeface="Aptos"/>
              </a:defRPr>
            </a:pPr>
            <a:r>
              <a:rPr sz="2700" b="1">
                <a:solidFill>
                  <a:srgbClr val="3F1D52"/>
                </a:solidFill>
                <a:latin typeface="Aptos"/>
                <a:ea typeface="Aptos"/>
                <a:cs typeface="Aptos"/>
              </a:rPr>
              <a:t>29 PORTS</a:t>
            </a:r>
          </a:p>
        </p:txBody>
      </p:sp>
      <p:sp>
        <p:nvSpPr>
          <p:cNvPr id="7" name="">
            <a:extLst xmlns:a="http://schemas.openxmlformats.org/drawingml/2006/main">
              <a:ext uri="{FF2B5EF4-FFF2-40B4-BE49-F238E27FC236}">
                <a16:creationId xmlns:a16="http://schemas.microsoft.com/office/drawing/2014/main" id="{15E03B1E-FAD4-4464-8975-22C7F8AE954C}"/>
              </a:ext>
            </a:extLst>
          </p:cNvPr>
          <p:cNvSpPr>
            <a:spLocks xmlns:a="http://schemas.openxmlformats.org/drawingml/2006/main" noGrp="1"/>
          </p:cNvSpPr>
          <p:nvPr/>
        </p:nvSpPr>
        <p:spPr>
          <a:xfrm xmlns:a="http://schemas.openxmlformats.org/drawingml/2006/main">
            <a:off x="6667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affected</a:t>
            </a:r>
          </a:p>
        </p:txBody>
      </p:sp>
      <p:sp>
        <p:nvSpPr>
          <p:cNvPr id="8" name="">
            <a:extLst xmlns:a="http://schemas.openxmlformats.org/drawingml/2006/main">
              <a:ext uri="{FF2B5EF4-FFF2-40B4-BE49-F238E27FC236}">
                <a16:creationId xmlns:a16="http://schemas.microsoft.com/office/drawing/2014/main" id="{E1A3EDCC-D54D-43EE-B904-1AE39B7DDF6D}"/>
              </a:ext>
            </a:extLst>
          </p:cNvPr>
          <p:cNvSpPr>
            <a:spLocks xmlns:a="http://schemas.openxmlformats.org/drawingml/2006/main" noGrp="1"/>
          </p:cNvSpPr>
          <p:nvPr/>
        </p:nvSpPr>
        <p:spPr>
          <a:xfrm xmlns:a="http://schemas.openxmlformats.org/drawingml/2006/main">
            <a:off x="30003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9" name="">
            <a:extLst xmlns:a="http://schemas.openxmlformats.org/drawingml/2006/main">
              <a:ext uri="{FF2B5EF4-FFF2-40B4-BE49-F238E27FC236}">
                <a16:creationId xmlns:a16="http://schemas.microsoft.com/office/drawing/2014/main" id="{B186B08B-C5A3-475A-B3BE-0494F15FC264}"/>
              </a:ext>
            </a:extLst>
          </p:cNvPr>
          <p:cNvSpPr>
            <a:spLocks xmlns:a="http://schemas.openxmlformats.org/drawingml/2006/main" noGrp="1"/>
          </p:cNvSpPr>
          <p:nvPr/>
        </p:nvSpPr>
        <p:spPr>
          <a:xfrm xmlns:a="http://schemas.openxmlformats.org/drawingml/2006/main">
            <a:off x="34290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A8424A"/>
                </a:solidFill>
                <a:latin typeface="Aptos"/>
                <a:ea typeface="Aptos"/>
                <a:cs typeface="Aptos"/>
              </a:defRPr>
            </a:pPr>
            <a:r>
              <a:rPr sz="2700" b="1">
                <a:solidFill>
                  <a:srgbClr val="A8424A"/>
                </a:solidFill>
                <a:latin typeface="Aptos"/>
                <a:ea typeface="Aptos"/>
                <a:cs typeface="Aptos"/>
              </a:rPr>
              <a:t>10 DAYS</a:t>
            </a:r>
          </a:p>
        </p:txBody>
      </p:sp>
      <p:sp>
        <p:nvSpPr>
          <p:cNvPr id="10" name="">
            <a:extLst xmlns:a="http://schemas.openxmlformats.org/drawingml/2006/main">
              <a:ext uri="{FF2B5EF4-FFF2-40B4-BE49-F238E27FC236}">
                <a16:creationId xmlns:a16="http://schemas.microsoft.com/office/drawing/2014/main" id="{CB7944A1-68BD-4223-A651-33AE326F6040}"/>
              </a:ext>
            </a:extLst>
          </p:cNvPr>
          <p:cNvSpPr>
            <a:spLocks xmlns:a="http://schemas.openxmlformats.org/drawingml/2006/main" noGrp="1"/>
          </p:cNvSpPr>
          <p:nvPr/>
        </p:nvSpPr>
        <p:spPr>
          <a:xfrm xmlns:a="http://schemas.openxmlformats.org/drawingml/2006/main">
            <a:off x="34290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closure</a:t>
            </a:r>
          </a:p>
        </p:txBody>
      </p:sp>
      <p:sp>
        <p:nvSpPr>
          <p:cNvPr id="11" name="">
            <a:extLst xmlns:a="http://schemas.openxmlformats.org/drawingml/2006/main">
              <a:ext uri="{FF2B5EF4-FFF2-40B4-BE49-F238E27FC236}">
                <a16:creationId xmlns:a16="http://schemas.microsoft.com/office/drawing/2014/main" id="{3BC57B53-D212-4B17-8B9D-03374BC97167}"/>
              </a:ext>
            </a:extLst>
          </p:cNvPr>
          <p:cNvSpPr>
            <a:spLocks xmlns:a="http://schemas.openxmlformats.org/drawingml/2006/main" noGrp="1"/>
          </p:cNvSpPr>
          <p:nvPr/>
        </p:nvSpPr>
        <p:spPr>
          <a:xfrm xmlns:a="http://schemas.openxmlformats.org/drawingml/2006/main">
            <a:off x="576262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2" name="">
            <a:extLst xmlns:a="http://schemas.openxmlformats.org/drawingml/2006/main">
              <a:ext uri="{FF2B5EF4-FFF2-40B4-BE49-F238E27FC236}">
                <a16:creationId xmlns:a16="http://schemas.microsoft.com/office/drawing/2014/main" id="{1FC825CC-4291-40CD-982D-75A818E74428}"/>
              </a:ext>
            </a:extLst>
          </p:cNvPr>
          <p:cNvSpPr>
            <a:spLocks xmlns:a="http://schemas.openxmlformats.org/drawingml/2006/main" noGrp="1"/>
          </p:cNvSpPr>
          <p:nvPr/>
        </p:nvSpPr>
        <p:spPr>
          <a:xfrm xmlns:a="http://schemas.openxmlformats.org/drawingml/2006/main">
            <a:off x="619125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D39124"/>
                </a:solidFill>
                <a:latin typeface="Aptos"/>
                <a:ea typeface="Aptos"/>
                <a:cs typeface="Aptos"/>
              </a:defRPr>
            </a:pPr>
            <a:r>
              <a:rPr sz="2700" b="1">
                <a:solidFill>
                  <a:srgbClr val="D39124"/>
                </a:solidFill>
                <a:latin typeface="Aptos"/>
                <a:ea typeface="Aptos"/>
                <a:cs typeface="Aptos"/>
              </a:rPr>
              <a:t>CARGO</a:t>
            </a:r>
          </a:p>
        </p:txBody>
      </p:sp>
      <p:sp>
        <p:nvSpPr>
          <p:cNvPr id="13" name="">
            <a:extLst xmlns:a="http://schemas.openxmlformats.org/drawingml/2006/main">
              <a:ext uri="{FF2B5EF4-FFF2-40B4-BE49-F238E27FC236}">
                <a16:creationId xmlns:a16="http://schemas.microsoft.com/office/drawing/2014/main" id="{781D4B17-11BF-4C63-B0F8-71A1D08858D6}"/>
              </a:ext>
            </a:extLst>
          </p:cNvPr>
          <p:cNvSpPr>
            <a:spLocks xmlns:a="http://schemas.openxmlformats.org/drawingml/2006/main" noGrp="1"/>
          </p:cNvSpPr>
          <p:nvPr/>
        </p:nvSpPr>
        <p:spPr>
          <a:xfrm xmlns:a="http://schemas.openxmlformats.org/drawingml/2006/main">
            <a:off x="619125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delayed</a:t>
            </a:r>
          </a:p>
        </p:txBody>
      </p:sp>
      <p:sp>
        <p:nvSpPr>
          <p:cNvPr id="14" name="">
            <a:extLst xmlns:a="http://schemas.openxmlformats.org/drawingml/2006/main">
              <a:ext uri="{FF2B5EF4-FFF2-40B4-BE49-F238E27FC236}">
                <a16:creationId xmlns:a16="http://schemas.microsoft.com/office/drawing/2014/main" id="{5A160228-8ACD-476A-9361-08DEDE07ED78}"/>
              </a:ext>
            </a:extLst>
          </p:cNvPr>
          <p:cNvSpPr>
            <a:spLocks xmlns:a="http://schemas.openxmlformats.org/drawingml/2006/main" noGrp="1"/>
          </p:cNvSpPr>
          <p:nvPr/>
        </p:nvSpPr>
        <p:spPr>
          <a:xfrm xmlns:a="http://schemas.openxmlformats.org/drawingml/2006/main">
            <a:off x="8524875" y="2428875"/>
            <a:ext cx="33337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550" b="1">
                <a:solidFill>
                  <a:srgbClr val="D8D2DC"/>
                </a:solidFill>
                <a:latin typeface="Aptos"/>
                <a:ea typeface="Aptos"/>
                <a:cs typeface="Aptos"/>
              </a:defRPr>
            </a:pPr>
            <a:r>
              <a:rPr sz="2550" b="1">
                <a:solidFill>
                  <a:srgbClr val="D8D2DC"/>
                </a:solidFill>
                <a:latin typeface="Aptos"/>
                <a:ea typeface="Aptos"/>
                <a:cs typeface="Aptos"/>
              </a:rPr>
              <a:t>→</a:t>
            </a:r>
          </a:p>
        </p:txBody>
      </p:sp>
      <p:sp>
        <p:nvSpPr>
          <p:cNvPr id="15" name="">
            <a:extLst xmlns:a="http://schemas.openxmlformats.org/drawingml/2006/main">
              <a:ext uri="{FF2B5EF4-FFF2-40B4-BE49-F238E27FC236}">
                <a16:creationId xmlns:a16="http://schemas.microsoft.com/office/drawing/2014/main" id="{C75A4E31-6791-4DE9-9A31-C38D87002E5F}"/>
              </a:ext>
            </a:extLst>
          </p:cNvPr>
          <p:cNvSpPr>
            <a:spLocks xmlns:a="http://schemas.openxmlformats.org/drawingml/2006/main" noGrp="1"/>
          </p:cNvSpPr>
          <p:nvPr/>
        </p:nvSpPr>
        <p:spPr>
          <a:xfrm xmlns:a="http://schemas.openxmlformats.org/drawingml/2006/main">
            <a:off x="8953500" y="2190750"/>
            <a:ext cx="22860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00" b="1">
                <a:solidFill>
                  <a:srgbClr val="167386"/>
                </a:solidFill>
                <a:latin typeface="Aptos"/>
                <a:ea typeface="Aptos"/>
                <a:cs typeface="Aptos"/>
              </a:defRPr>
            </a:pPr>
            <a:r>
              <a:rPr sz="2700" b="1">
                <a:solidFill>
                  <a:srgbClr val="167386"/>
                </a:solidFill>
                <a:latin typeface="Aptos"/>
                <a:ea typeface="Aptos"/>
                <a:cs typeface="Aptos"/>
              </a:rPr>
              <a:t>ECONOMY</a:t>
            </a:r>
          </a:p>
        </p:txBody>
      </p:sp>
      <p:sp>
        <p:nvSpPr>
          <p:cNvPr id="16" name="">
            <a:extLst xmlns:a="http://schemas.openxmlformats.org/drawingml/2006/main">
              <a:ext uri="{FF2B5EF4-FFF2-40B4-BE49-F238E27FC236}">
                <a16:creationId xmlns:a16="http://schemas.microsoft.com/office/drawing/2014/main" id="{16A7F42F-6CDB-42E5-9E27-492D0548FE64}"/>
              </a:ext>
            </a:extLst>
          </p:cNvPr>
          <p:cNvSpPr>
            <a:spLocks xmlns:a="http://schemas.openxmlformats.org/drawingml/2006/main" noGrp="1"/>
          </p:cNvSpPr>
          <p:nvPr/>
        </p:nvSpPr>
        <p:spPr>
          <a:xfrm xmlns:a="http://schemas.openxmlformats.org/drawingml/2006/main">
            <a:off x="8953500" y="2800350"/>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wide losses</a:t>
            </a:r>
          </a:p>
        </p:txBody>
      </p:sp>
      <p:sp>
        <p:nvSpPr>
          <p:cNvPr id="17" name="">
            <a:extLst xmlns:a="http://schemas.openxmlformats.org/drawingml/2006/main">
              <a:ext uri="{FF2B5EF4-FFF2-40B4-BE49-F238E27FC236}">
                <a16:creationId xmlns:a16="http://schemas.microsoft.com/office/drawing/2014/main" id="{A976FAC9-46E3-4AC0-BAF4-7C336C1F0939}"/>
              </a:ext>
            </a:extLst>
          </p:cNvPr>
          <p:cNvSpPr>
            <a:spLocks xmlns:a="http://schemas.openxmlformats.org/drawingml/2006/main" noGrp="1"/>
          </p:cNvSpPr>
          <p:nvPr/>
        </p:nvSpPr>
        <p:spPr>
          <a:xfrm xmlns:a="http://schemas.openxmlformats.org/drawingml/2006/main">
            <a:off x="666750" y="3667125"/>
            <a:ext cx="10668000" cy="952500"/>
          </a:xfrm>
          <a:prstGeom xmlns:a="http://schemas.openxmlformats.org/drawingml/2006/main" prst="roundRect">
            <a:avLst>
              <a:gd name="adj" fmla="val 16000"/>
            </a:avLst>
          </a:prstGeom>
          <a:solidFill xmlns:a="http://schemas.openxmlformats.org/drawingml/2006/main">
            <a:srgbClr val="EDE4F1"/>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749849E1-FB95-4B7F-B455-154C398D412E}"/>
              </a:ext>
            </a:extLst>
          </p:cNvPr>
          <p:cNvSpPr>
            <a:spLocks xmlns:a="http://schemas.openxmlformats.org/drawingml/2006/main" noGrp="1"/>
          </p:cNvSpPr>
          <p:nvPr/>
        </p:nvSpPr>
        <p:spPr>
          <a:xfrm xmlns:a="http://schemas.openxmlformats.org/drawingml/2006/main">
            <a:off x="1000125" y="3876675"/>
            <a:ext cx="1000125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Estimated losses ranged from hundreds of millions to several billions of US dollars—showing how quickly port disruption spreads beyond the waterfront.</a:t>
            </a:r>
          </a:p>
        </p:txBody>
      </p:sp>
      <p:sp>
        <p:nvSpPr>
          <p:cNvPr id="19" name="">
            <a:extLst xmlns:a="http://schemas.openxmlformats.org/drawingml/2006/main">
              <a:ext uri="{FF2B5EF4-FFF2-40B4-BE49-F238E27FC236}">
                <a16:creationId xmlns:a16="http://schemas.microsoft.com/office/drawing/2014/main" id="{8C2AB848-61BB-4016-BD07-3472623FA944}"/>
              </a:ext>
            </a:extLst>
          </p:cNvPr>
          <p:cNvSpPr>
            <a:spLocks xmlns:a="http://schemas.openxmlformats.org/drawingml/2006/main" noGrp="1"/>
          </p:cNvSpPr>
          <p:nvPr/>
        </p:nvSpPr>
        <p:spPr>
          <a:xfrm xmlns:a="http://schemas.openxmlformats.org/drawingml/2006/main">
            <a:off x="666750" y="5191125"/>
            <a:ext cx="95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Reflect</a:t>
            </a:r>
          </a:p>
        </p:txBody>
      </p:sp>
      <p:sp>
        <p:nvSpPr>
          <p:cNvPr id="20" name="">
            <a:extLst xmlns:a="http://schemas.openxmlformats.org/drawingml/2006/main">
              <a:ext uri="{FF2B5EF4-FFF2-40B4-BE49-F238E27FC236}">
                <a16:creationId xmlns:a16="http://schemas.microsoft.com/office/drawing/2014/main" id="{D97443C5-F0A3-4EDB-A02F-4EE11FD9D1E8}"/>
              </a:ext>
            </a:extLst>
          </p:cNvPr>
          <p:cNvSpPr>
            <a:spLocks xmlns:a="http://schemas.openxmlformats.org/drawingml/2006/main" noGrp="1"/>
          </p:cNvSpPr>
          <p:nvPr/>
        </p:nvSpPr>
        <p:spPr>
          <a:xfrm xmlns:a="http://schemas.openxmlformats.org/drawingml/2006/main">
            <a:off x="1571625" y="5124450"/>
            <a:ext cx="9525000" cy="571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Which services, suppliers and public agencies would be essential during a prolonged closure at a port you know?</a:t>
            </a:r>
          </a:p>
        </p:txBody>
      </p:sp>
    </p:spTree>
    <p:extLst>
      <p:ext uri="{BB962C8B-B14F-4D97-AF65-F5344CB8AC3E}">
        <p14:creationId xmlns:p14="http://schemas.microsoft.com/office/powerpoint/2010/main" val="92804588"/>
      </p:ext>
    </p:extLst>
  </p:cSld>
</p:sld>
</file>

<file path=ppt/slides/slide1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4E02E297-4C09-4586-9CE5-92469E72BC8B}"/>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f5c14ec2828a4d7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7882B1F-B8FF-48A3-AE11-C2ED677648BA}"/>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Public policy: why government intervenes</a:t>
            </a:r>
          </a:p>
        </p:txBody>
      </p:sp>
      <p:sp>
        <p:nvSpPr>
          <p:cNvPr id="4" name="">
            <a:extLst xmlns:a="http://schemas.openxmlformats.org/drawingml/2006/main">
              <a:ext uri="{FF2B5EF4-FFF2-40B4-BE49-F238E27FC236}">
                <a16:creationId xmlns:a16="http://schemas.microsoft.com/office/drawing/2014/main" id="{E02DAC4F-3AFF-4E83-B2FC-826D4AF5F80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BCE4D4A-640B-4E17-ABD3-4C0B3AB4159A}"/>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17</a:t>
            </a:r>
          </a:p>
        </p:txBody>
      </p:sp>
      <p:sp>
        <p:nvSpPr>
          <p:cNvPr id="6" name="">
            <a:extLst xmlns:a="http://schemas.openxmlformats.org/drawingml/2006/main">
              <a:ext uri="{FF2B5EF4-FFF2-40B4-BE49-F238E27FC236}">
                <a16:creationId xmlns:a16="http://schemas.microsoft.com/office/drawing/2014/main" id="{0E60C7EA-2844-4D8F-A716-DB14F702A81E}"/>
              </a:ext>
            </a:extLst>
          </p:cNvPr>
          <p:cNvSpPr>
            <a:spLocks xmlns:a="http://schemas.openxmlformats.org/drawingml/2006/main" noGrp="1"/>
          </p:cNvSpPr>
          <p:nvPr/>
        </p:nvSpPr>
        <p:spPr>
          <a:xfrm xmlns:a="http://schemas.openxmlformats.org/drawingml/2006/main">
            <a:off x="666750" y="1695450"/>
            <a:ext cx="9906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7629"/>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Ports serve private commerce—but security failures can impose public harm.</a:t>
            </a:r>
          </a:p>
        </p:txBody>
      </p:sp>
      <p:sp>
        <p:nvSpPr>
          <p:cNvPr id="7" name="">
            <a:extLst xmlns:a="http://schemas.openxmlformats.org/drawingml/2006/main">
              <a:ext uri="{FF2B5EF4-FFF2-40B4-BE49-F238E27FC236}">
                <a16:creationId xmlns:a16="http://schemas.microsoft.com/office/drawing/2014/main" id="{FEB05BF8-709E-4DD8-8D11-70F9D293C353}"/>
              </a:ext>
            </a:extLst>
          </p:cNvPr>
          <p:cNvSpPr>
            <a:spLocks xmlns:a="http://schemas.openxmlformats.org/drawingml/2006/main" noGrp="1"/>
          </p:cNvSpPr>
          <p:nvPr/>
        </p:nvSpPr>
        <p:spPr>
          <a:xfrm xmlns:a="http://schemas.openxmlformats.org/drawingml/2006/main">
            <a:off x="904875" y="2647950"/>
            <a:ext cx="3619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3F1D52"/>
                </a:solidFill>
                <a:latin typeface="Aptos"/>
                <a:ea typeface="Aptos"/>
                <a:cs typeface="Aptos"/>
              </a:defRPr>
            </a:pPr>
            <a:r>
              <a:rPr sz="1425" b="1">
                <a:solidFill>
                  <a:srgbClr val="3F1D52"/>
                </a:solidFill>
                <a:latin typeface="Aptos"/>
                <a:ea typeface="Aptos"/>
                <a:cs typeface="Aptos"/>
              </a:rPr>
              <a:t>COMMERCIAL VALUE</a:t>
            </a:r>
          </a:p>
        </p:txBody>
      </p:sp>
      <p:sp>
        <p:nvSpPr>
          <p:cNvPr id="8" name="">
            <a:extLst xmlns:a="http://schemas.openxmlformats.org/drawingml/2006/main">
              <a:ext uri="{FF2B5EF4-FFF2-40B4-BE49-F238E27FC236}">
                <a16:creationId xmlns:a16="http://schemas.microsoft.com/office/drawing/2014/main" id="{4117427A-008B-473B-AB48-81F565463650}"/>
              </a:ext>
            </a:extLst>
          </p:cNvPr>
          <p:cNvSpPr>
            <a:spLocks xmlns:a="http://schemas.openxmlformats.org/drawingml/2006/main" noGrp="1"/>
          </p:cNvSpPr>
          <p:nvPr/>
        </p:nvSpPr>
        <p:spPr>
          <a:xfrm xmlns:a="http://schemas.openxmlformats.org/drawingml/2006/main">
            <a:off x="952500" y="3143250"/>
            <a:ext cx="37147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Market efficiency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Competitive service</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Commercial confidentiality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Operational flexibility</a:t>
            </a:r>
          </a:p>
        </p:txBody>
      </p:sp>
      <p:sp>
        <p:nvSpPr>
          <p:cNvPr id="9" name="">
            <a:extLst xmlns:a="http://schemas.openxmlformats.org/drawingml/2006/main">
              <a:ext uri="{FF2B5EF4-FFF2-40B4-BE49-F238E27FC236}">
                <a16:creationId xmlns:a16="http://schemas.microsoft.com/office/drawing/2014/main" id="{644DC348-BBBB-4A82-B7BB-7BD4B6743BF4}"/>
              </a:ext>
            </a:extLst>
          </p:cNvPr>
          <p:cNvSpPr>
            <a:spLocks xmlns:a="http://schemas.openxmlformats.org/drawingml/2006/main" noGrp="1"/>
          </p:cNvSpPr>
          <p:nvPr/>
        </p:nvSpPr>
        <p:spPr>
          <a:xfrm xmlns:a="http://schemas.openxmlformats.org/drawingml/2006/main">
            <a:off x="7620000" y="2647950"/>
            <a:ext cx="31432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167386"/>
                </a:solidFill>
                <a:latin typeface="Aptos"/>
                <a:ea typeface="Aptos"/>
                <a:cs typeface="Aptos"/>
              </a:defRPr>
            </a:pPr>
            <a:r>
              <a:rPr sz="1425" b="1">
                <a:solidFill>
                  <a:srgbClr val="167386"/>
                </a:solidFill>
                <a:latin typeface="Aptos"/>
                <a:ea typeface="Aptos"/>
                <a:cs typeface="Aptos"/>
              </a:rPr>
              <a:t>PUBLIC VALUE</a:t>
            </a:r>
          </a:p>
        </p:txBody>
      </p:sp>
      <p:sp>
        <p:nvSpPr>
          <p:cNvPr id="10" name="">
            <a:extLst xmlns:a="http://schemas.openxmlformats.org/drawingml/2006/main">
              <a:ext uri="{FF2B5EF4-FFF2-40B4-BE49-F238E27FC236}">
                <a16:creationId xmlns:a16="http://schemas.microsoft.com/office/drawing/2014/main" id="{C76E48AB-8E27-44B1-A3EF-1089253AE47B}"/>
              </a:ext>
            </a:extLst>
          </p:cNvPr>
          <p:cNvSpPr>
            <a:spLocks xmlns:a="http://schemas.openxmlformats.org/drawingml/2006/main" noGrp="1"/>
          </p:cNvSpPr>
          <p:nvPr/>
        </p:nvSpPr>
        <p:spPr>
          <a:xfrm xmlns:a="http://schemas.openxmlformats.org/drawingml/2006/main">
            <a:off x="7667625" y="3143250"/>
            <a:ext cx="314325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National security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Public safety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Border integrity</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Critical infrastructure resilience</a:t>
            </a:r>
          </a:p>
        </p:txBody>
      </p:sp>
      <p:sp>
        <p:nvSpPr>
          <p:cNvPr id="11" name="">
            <a:extLst xmlns:a="http://schemas.openxmlformats.org/drawingml/2006/main">
              <a:ext uri="{FF2B5EF4-FFF2-40B4-BE49-F238E27FC236}">
                <a16:creationId xmlns:a16="http://schemas.microsoft.com/office/drawing/2014/main" id="{63C24ED1-D4CE-4BF2-9860-4F28E90B5039}"/>
              </a:ext>
            </a:extLst>
          </p:cNvPr>
          <p:cNvSpPr>
            <a:spLocks xmlns:a="http://schemas.openxmlformats.org/drawingml/2006/main" noGrp="1"/>
          </p:cNvSpPr>
          <p:nvPr/>
        </p:nvSpPr>
        <p:spPr>
          <a:xfrm xmlns:a="http://schemas.openxmlformats.org/drawingml/2006/main">
            <a:off x="4905375" y="2619375"/>
            <a:ext cx="2333625" cy="2381250"/>
          </a:xfrm>
          <a:prstGeom xmlns:a="http://schemas.openxmlformats.org/drawingml/2006/main" prst="roundRect">
            <a:avLst>
              <a:gd name="adj" fmla="val 49796"/>
            </a:avLst>
          </a:prstGeom>
          <a:solidFill xmlns:a="http://schemas.openxmlformats.org/drawingml/2006/main">
            <a:srgbClr val="F7E8C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2C9E2BA9-096A-4DFA-9E5D-6B4912E8D548}"/>
              </a:ext>
            </a:extLst>
          </p:cNvPr>
          <p:cNvSpPr>
            <a:spLocks xmlns:a="http://schemas.openxmlformats.org/drawingml/2006/main" noGrp="1"/>
          </p:cNvSpPr>
          <p:nvPr/>
        </p:nvSpPr>
        <p:spPr>
          <a:xfrm xmlns:a="http://schemas.openxmlformats.org/drawingml/2006/main">
            <a:off x="5238750" y="3143250"/>
            <a:ext cx="1666875"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325" b="1">
                <a:solidFill>
                  <a:srgbClr val="D39124"/>
                </a:solidFill>
                <a:latin typeface="Aptos"/>
                <a:ea typeface="Aptos"/>
                <a:cs typeface="Aptos"/>
              </a:defRPr>
            </a:pPr>
            <a:r>
              <a:rPr sz="2325" b="1">
                <a:solidFill>
                  <a:srgbClr val="D39124"/>
                </a:solidFill>
                <a:latin typeface="Aptos"/>
                <a:ea typeface="Aptos"/>
                <a:cs typeface="Aptos"/>
              </a:rPr>
              <a:t>POLICY</a:t>
            </a:r>
          </a:p>
        </p:txBody>
      </p:sp>
      <p:sp>
        <p:nvSpPr>
          <p:cNvPr id="13" name="">
            <a:extLst xmlns:a="http://schemas.openxmlformats.org/drawingml/2006/main">
              <a:ext uri="{FF2B5EF4-FFF2-40B4-BE49-F238E27FC236}">
                <a16:creationId xmlns:a16="http://schemas.microsoft.com/office/drawing/2014/main" id="{8DCE0CEC-0811-48ED-98E0-8A96E8108574}"/>
              </a:ext>
            </a:extLst>
          </p:cNvPr>
          <p:cNvSpPr>
            <a:spLocks xmlns:a="http://schemas.openxmlformats.org/drawingml/2006/main" noGrp="1"/>
          </p:cNvSpPr>
          <p:nvPr/>
        </p:nvSpPr>
        <p:spPr>
          <a:xfrm xmlns:a="http://schemas.openxmlformats.org/drawingml/2006/main">
            <a:off x="5238750" y="3714750"/>
            <a:ext cx="1666875"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9907"/>
          </a:bodyPr>
          <a:lstStyle xmlns:a="http://schemas.openxmlformats.org/drawingml/2006/main"/>
          <a:p xmlns:a="http://schemas.openxmlformats.org/drawingml/2006/main">
            <a:pPr algn="ctr">
              <a:buNone/>
              <a:defRPr sz="1575" b="1">
                <a:solidFill>
                  <a:srgbClr val="17202A"/>
                </a:solidFill>
                <a:latin typeface="Aptos"/>
                <a:ea typeface="Aptos"/>
                <a:cs typeface="Aptos"/>
              </a:defRPr>
            </a:pPr>
            <a:r>
              <a:rPr sz="1575" b="1">
                <a:solidFill>
                  <a:srgbClr val="17202A"/>
                </a:solidFill>
                <a:latin typeface="Aptos"/>
                <a:ea typeface="Aptos"/>
                <a:cs typeface="Aptos"/>
              </a:rPr>
              <a:t>sets minimum standards and shared responsibilities</a:t>
            </a:r>
          </a:p>
        </p:txBody>
      </p:sp>
      <p:sp>
        <p:nvSpPr>
          <p:cNvPr id="14" name="">
            <a:extLst xmlns:a="http://schemas.openxmlformats.org/drawingml/2006/main">
              <a:ext uri="{FF2B5EF4-FFF2-40B4-BE49-F238E27FC236}">
                <a16:creationId xmlns:a16="http://schemas.microsoft.com/office/drawing/2014/main" id="{0415CD4E-56AD-4E22-9049-A2DA1FF822D5}"/>
              </a:ext>
            </a:extLst>
          </p:cNvPr>
          <p:cNvSpPr>
            <a:spLocks xmlns:a="http://schemas.openxmlformats.org/drawingml/2006/main" noGrp="1"/>
          </p:cNvSpPr>
          <p:nvPr/>
        </p:nvSpPr>
        <p:spPr>
          <a:xfrm xmlns:a="http://schemas.openxmlformats.org/drawingml/2006/main">
            <a:off x="1095375" y="5524500"/>
            <a:ext cx="10001250" cy="3619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Good policy is proportionate, lawful, risk-based and operationally workable.</a:t>
            </a:r>
          </a:p>
        </p:txBody>
      </p:sp>
    </p:spTree>
    <p:extLst>
      <p:ext uri="{BB962C8B-B14F-4D97-AF65-F5344CB8AC3E}">
        <p14:creationId xmlns:p14="http://schemas.microsoft.com/office/powerpoint/2010/main" val="1845688270"/>
      </p:ext>
    </p:extLst>
  </p:cSld>
</p:sld>
</file>

<file path=ppt/slides/slide1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4" name="">
            <a:extLst xmlns:a="http://schemas.openxmlformats.org/drawingml/2006/main">
              <a:ext uri="{FF2B5EF4-FFF2-40B4-BE49-F238E27FC236}">
                <a16:creationId xmlns:a16="http://schemas.microsoft.com/office/drawing/2014/main" id="{8A824CAA-92CE-4084-BEDB-FE5992C5411B}"/>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2835083c65bb48c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27F5D488-6C1C-46C8-800F-A54B2791822D}"/>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Security and commerce are not opposites</a:t>
            </a:r>
          </a:p>
        </p:txBody>
      </p:sp>
      <p:sp>
        <p:nvSpPr>
          <p:cNvPr id="4" name="">
            <a:extLst xmlns:a="http://schemas.openxmlformats.org/drawingml/2006/main">
              <a:ext uri="{FF2B5EF4-FFF2-40B4-BE49-F238E27FC236}">
                <a16:creationId xmlns:a16="http://schemas.microsoft.com/office/drawing/2014/main" id="{37CF8D99-6987-406B-A254-805C65F61B0B}"/>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525987D8-6BA6-4BDF-A449-289AE7724C70}"/>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18</a:t>
            </a:r>
          </a:p>
        </p:txBody>
      </p:sp>
      <p:sp>
        <p:nvSpPr>
          <p:cNvPr id="6" name="">
            <a:extLst xmlns:a="http://schemas.openxmlformats.org/drawingml/2006/main">
              <a:ext uri="{FF2B5EF4-FFF2-40B4-BE49-F238E27FC236}">
                <a16:creationId xmlns:a16="http://schemas.microsoft.com/office/drawing/2014/main" id="{2D673761-A81A-4609-9D58-B7286110D0AD}"/>
              </a:ext>
            </a:extLst>
          </p:cNvPr>
          <p:cNvSpPr>
            <a:spLocks xmlns:a="http://schemas.openxmlformats.org/drawingml/2006/main" noGrp="1"/>
          </p:cNvSpPr>
          <p:nvPr/>
        </p:nvSpPr>
        <p:spPr>
          <a:xfrm xmlns:a="http://schemas.openxmlformats.org/drawingml/2006/main">
            <a:off x="666750" y="1714500"/>
            <a:ext cx="9525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7684"/>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The management task is to reduce risk without creating avoidable friction.</a:t>
            </a:r>
          </a:p>
        </p:txBody>
      </p:sp>
      <p:sp>
        <p:nvSpPr>
          <p:cNvPr id="7" name="">
            <a:extLst xmlns:a="http://schemas.openxmlformats.org/drawingml/2006/main">
              <a:ext uri="{FF2B5EF4-FFF2-40B4-BE49-F238E27FC236}">
                <a16:creationId xmlns:a16="http://schemas.microsoft.com/office/drawing/2014/main" id="{B4A1E40E-1CBF-442B-A105-86C4EA67395D}"/>
              </a:ext>
            </a:extLst>
          </p:cNvPr>
          <p:cNvSpPr>
            <a:spLocks xmlns:a="http://schemas.openxmlformats.org/drawingml/2006/main" noGrp="1"/>
          </p:cNvSpPr>
          <p:nvPr/>
        </p:nvSpPr>
        <p:spPr>
          <a:xfrm xmlns:a="http://schemas.openxmlformats.org/drawingml/2006/main">
            <a:off x="666750" y="2552700"/>
            <a:ext cx="4762500" cy="2714625"/>
          </a:xfrm>
          <a:prstGeom xmlns:a="http://schemas.openxmlformats.org/drawingml/2006/main" prst="roundRect">
            <a:avLst>
              <a:gd name="adj" fmla="val 6316"/>
            </a:avLst>
          </a:prstGeom>
          <a:solidFill xmlns:a="http://schemas.openxmlformats.org/drawingml/2006/main">
            <a:srgbClr val="F5E0E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A93E6EE7-40ED-4E05-9CAD-AC7E7BCBB87D}"/>
              </a:ext>
            </a:extLst>
          </p:cNvPr>
          <p:cNvSpPr>
            <a:spLocks xmlns:a="http://schemas.openxmlformats.org/drawingml/2006/main" noGrp="1"/>
          </p:cNvSpPr>
          <p:nvPr/>
        </p:nvSpPr>
        <p:spPr>
          <a:xfrm xmlns:a="http://schemas.openxmlformats.org/drawingml/2006/main">
            <a:off x="952500" y="2838450"/>
            <a:ext cx="4191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A8424A"/>
                </a:solidFill>
                <a:latin typeface="Aptos"/>
                <a:ea typeface="Aptos"/>
                <a:cs typeface="Aptos"/>
              </a:defRPr>
            </a:pPr>
            <a:r>
              <a:rPr sz="1425" b="1">
                <a:solidFill>
                  <a:srgbClr val="A8424A"/>
                </a:solidFill>
                <a:latin typeface="Aptos"/>
                <a:ea typeface="Aptos"/>
                <a:cs typeface="Aptos"/>
              </a:rPr>
              <a:t>FRICTION WITHOUT ASSURANCE</a:t>
            </a:r>
          </a:p>
        </p:txBody>
      </p:sp>
      <p:sp>
        <p:nvSpPr>
          <p:cNvPr id="9" name="">
            <a:extLst xmlns:a="http://schemas.openxmlformats.org/drawingml/2006/main">
              <a:ext uri="{FF2B5EF4-FFF2-40B4-BE49-F238E27FC236}">
                <a16:creationId xmlns:a16="http://schemas.microsoft.com/office/drawing/2014/main" id="{D27FF6C9-05A6-4B60-B35B-BEE15AD7BBF9}"/>
              </a:ext>
            </a:extLst>
          </p:cNvPr>
          <p:cNvSpPr>
            <a:spLocks xmlns:a="http://schemas.openxmlformats.org/drawingml/2006/main" noGrp="1"/>
          </p:cNvSpPr>
          <p:nvPr/>
        </p:nvSpPr>
        <p:spPr>
          <a:xfrm xmlns:a="http://schemas.openxmlformats.org/drawingml/2006/main">
            <a:off x="1095375" y="3381375"/>
            <a:ext cx="381000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Blanket controls</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Duplicated checks</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Unclear ownership</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Unmeasured delay</a:t>
            </a:r>
          </a:p>
        </p:txBody>
      </p:sp>
      <p:sp>
        <p:nvSpPr>
          <p:cNvPr id="10" name="">
            <a:extLst xmlns:a="http://schemas.openxmlformats.org/drawingml/2006/main">
              <a:ext uri="{FF2B5EF4-FFF2-40B4-BE49-F238E27FC236}">
                <a16:creationId xmlns:a16="http://schemas.microsoft.com/office/drawing/2014/main" id="{A09E209E-FACB-48D6-81E3-EE0B07AD9035}"/>
              </a:ext>
            </a:extLst>
          </p:cNvPr>
          <p:cNvSpPr>
            <a:spLocks xmlns:a="http://schemas.openxmlformats.org/drawingml/2006/main" noGrp="1"/>
          </p:cNvSpPr>
          <p:nvPr/>
        </p:nvSpPr>
        <p:spPr>
          <a:xfrm xmlns:a="http://schemas.openxmlformats.org/drawingml/2006/main">
            <a:off x="5905500" y="2552700"/>
            <a:ext cx="5429250" cy="2714625"/>
          </a:xfrm>
          <a:prstGeom xmlns:a="http://schemas.openxmlformats.org/drawingml/2006/main" prst="roundRect">
            <a:avLst>
              <a:gd name="adj" fmla="val 6316"/>
            </a:avLst>
          </a:prstGeom>
          <a:solidFill xmlns:a="http://schemas.openxmlformats.org/drawingml/2006/main">
            <a:srgbClr val="DDEDE8"/>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650E3201-762E-45FD-B0E3-3A52B659A314}"/>
              </a:ext>
            </a:extLst>
          </p:cNvPr>
          <p:cNvSpPr>
            <a:spLocks xmlns:a="http://schemas.openxmlformats.org/drawingml/2006/main" noGrp="1"/>
          </p:cNvSpPr>
          <p:nvPr/>
        </p:nvSpPr>
        <p:spPr>
          <a:xfrm xmlns:a="http://schemas.openxmlformats.org/drawingml/2006/main">
            <a:off x="6238875" y="2838450"/>
            <a:ext cx="4762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425" b="1">
                <a:solidFill>
                  <a:srgbClr val="2E7968"/>
                </a:solidFill>
                <a:latin typeface="Aptos"/>
                <a:ea typeface="Aptos"/>
                <a:cs typeface="Aptos"/>
              </a:defRPr>
            </a:pPr>
            <a:r>
              <a:rPr sz="1425" b="1">
                <a:solidFill>
                  <a:srgbClr val="2E7968"/>
                </a:solidFill>
                <a:latin typeface="Aptos"/>
                <a:ea typeface="Aptos"/>
                <a:cs typeface="Aptos"/>
              </a:rPr>
              <a:t>SECURITY THAT ENABLES TRADE</a:t>
            </a:r>
          </a:p>
        </p:txBody>
      </p:sp>
      <p:sp>
        <p:nvSpPr>
          <p:cNvPr id="12" name="">
            <a:extLst xmlns:a="http://schemas.openxmlformats.org/drawingml/2006/main">
              <a:ext uri="{FF2B5EF4-FFF2-40B4-BE49-F238E27FC236}">
                <a16:creationId xmlns:a16="http://schemas.microsoft.com/office/drawing/2014/main" id="{AE19B606-1F62-4D4E-BCFC-F800F6E767AB}"/>
              </a:ext>
            </a:extLst>
          </p:cNvPr>
          <p:cNvSpPr>
            <a:spLocks xmlns:a="http://schemas.openxmlformats.org/drawingml/2006/main" noGrp="1"/>
          </p:cNvSpPr>
          <p:nvPr/>
        </p:nvSpPr>
        <p:spPr>
          <a:xfrm xmlns:a="http://schemas.openxmlformats.org/drawingml/2006/main">
            <a:off x="6381750" y="3381375"/>
            <a:ext cx="4286250" cy="1524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Risk-based controls</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Shared assurance</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Clear accountability</a:t>
            </a:r>
          </a:p>
          <a:p xmlns:a="http://schemas.openxmlformats.org/drawingml/2006/main">
            <a:pPr marL="23" indent="-13">
              <a:spcAft>
                <a:spcPts val="12"/>
              </a:spcAft>
              <a:buChar char="•"/>
              <a:defRPr sz="1800">
                <a:solidFill>
                  <a:srgbClr val="17202A"/>
                </a:solidFill>
                <a:latin typeface="Aptos"/>
                <a:ea typeface="Aptos"/>
                <a:cs typeface="Aptos"/>
              </a:defRPr>
            </a:pPr>
            <a:r>
              <a:rPr sz="1800">
                <a:solidFill>
                  <a:srgbClr val="17202A"/>
                </a:solidFill>
                <a:latin typeface="Aptos"/>
                <a:ea typeface="Aptos"/>
                <a:cs typeface="Aptos"/>
              </a:rPr>
              <a:t>Monitored performance</a:t>
            </a:r>
          </a:p>
        </p:txBody>
      </p:sp>
      <p:sp>
        <p:nvSpPr>
          <p:cNvPr id="13" name="">
            <a:extLst xmlns:a="http://schemas.openxmlformats.org/drawingml/2006/main">
              <a:ext uri="{FF2B5EF4-FFF2-40B4-BE49-F238E27FC236}">
                <a16:creationId xmlns:a16="http://schemas.microsoft.com/office/drawing/2014/main" id="{3C3C1E23-764A-40BE-B9F3-9907ADC312F7}"/>
              </a:ext>
            </a:extLst>
          </p:cNvPr>
          <p:cNvSpPr>
            <a:spLocks xmlns:a="http://schemas.openxmlformats.org/drawingml/2006/main" noGrp="1"/>
          </p:cNvSpPr>
          <p:nvPr/>
        </p:nvSpPr>
        <p:spPr>
          <a:xfrm xmlns:a="http://schemas.openxmlformats.org/drawingml/2006/main">
            <a:off x="1524000" y="5715000"/>
            <a:ext cx="9144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025" b="1">
                <a:solidFill>
                  <a:srgbClr val="3F1D52"/>
                </a:solidFill>
                <a:latin typeface="Aptos"/>
                <a:ea typeface="Aptos"/>
                <a:cs typeface="Aptos"/>
              </a:defRPr>
            </a:pPr>
            <a:r>
              <a:rPr sz="2025" b="1">
                <a:solidFill>
                  <a:srgbClr val="3F1D52"/>
                </a:solidFill>
                <a:latin typeface="Aptos"/>
                <a:ea typeface="Aptos"/>
                <a:cs typeface="Aptos"/>
              </a:rPr>
              <a:t>Measure both security effectiveness and operational impact.</a:t>
            </a:r>
          </a:p>
        </p:txBody>
      </p:sp>
    </p:spTree>
    <p:extLst>
      <p:ext uri="{BB962C8B-B14F-4D97-AF65-F5344CB8AC3E}">
        <p14:creationId xmlns:p14="http://schemas.microsoft.com/office/powerpoint/2010/main" val="404333030"/>
      </p:ext>
    </p:extLst>
  </p:cSld>
</p:sld>
</file>

<file path=ppt/slides/slide1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4" name="">
            <a:extLst xmlns:a="http://schemas.openxmlformats.org/drawingml/2006/main">
              <a:ext uri="{FF2B5EF4-FFF2-40B4-BE49-F238E27FC236}">
                <a16:creationId xmlns:a16="http://schemas.microsoft.com/office/drawing/2014/main" id="{3B645A4B-2591-41B8-8355-2B49933076D5}"/>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7" name=""/>
          <p:cNvPicPr>
            <a:picLocks xmlns:a="http://schemas.openxmlformats.org/drawingml/2006/main" noChangeAspect="1"/>
          </p:cNvPicPr>
          <p:nvPr/>
        </p:nvPicPr>
        <p:blipFill>
          <a:blip xmlns:r="http://schemas.openxmlformats.org/officeDocument/2006/relationships" xmlns:a="http://schemas.openxmlformats.org/drawingml/2006/main" r:embed="R11639377cdb341cd"/>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6B14634C-393E-4BF1-95C7-DC0DBE8EEC54}"/>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UK and international compliance architecture</a:t>
            </a:r>
          </a:p>
        </p:txBody>
      </p:sp>
      <p:sp>
        <p:nvSpPr>
          <p:cNvPr id="4" name="">
            <a:extLst xmlns:a="http://schemas.openxmlformats.org/drawingml/2006/main">
              <a:ext uri="{FF2B5EF4-FFF2-40B4-BE49-F238E27FC236}">
                <a16:creationId xmlns:a16="http://schemas.microsoft.com/office/drawing/2014/main" id="{B20BC8F5-0CA4-4439-9865-83CAF6815D73}"/>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B83DE2C-ADA4-4EBA-90CE-5AE7687CACD4}"/>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19</a:t>
            </a:r>
          </a:p>
        </p:txBody>
      </p:sp>
      <p:sp>
        <p:nvSpPr>
          <p:cNvPr id="6" name="">
            <a:extLst xmlns:a="http://schemas.openxmlformats.org/drawingml/2006/main">
              <a:ext uri="{FF2B5EF4-FFF2-40B4-BE49-F238E27FC236}">
                <a16:creationId xmlns:a16="http://schemas.microsoft.com/office/drawing/2014/main" id="{3ED744D3-5903-4168-BB47-B83739069E4F}"/>
              </a:ext>
            </a:extLst>
          </p:cNvPr>
          <p:cNvSpPr>
            <a:spLocks xmlns:a="http://schemas.openxmlformats.org/drawingml/2006/main" noGrp="1"/>
          </p:cNvSpPr>
          <p:nvPr/>
        </p:nvSpPr>
        <p:spPr>
          <a:xfrm xmlns:a="http://schemas.openxmlformats.org/drawingml/2006/main">
            <a:off x="704850" y="18859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1</a:t>
            </a:r>
          </a:p>
        </p:txBody>
      </p:sp>
      <p:sp>
        <p:nvSpPr>
          <p:cNvPr id="7" name="">
            <a:extLst xmlns:a="http://schemas.openxmlformats.org/drawingml/2006/main">
              <a:ext uri="{FF2B5EF4-FFF2-40B4-BE49-F238E27FC236}">
                <a16:creationId xmlns:a16="http://schemas.microsoft.com/office/drawing/2014/main" id="{C34846A2-D763-4F46-84B2-249CA96461D7}"/>
              </a:ext>
            </a:extLst>
          </p:cNvPr>
          <p:cNvSpPr>
            <a:spLocks xmlns:a="http://schemas.openxmlformats.org/drawingml/2006/main" noGrp="1"/>
          </p:cNvSpPr>
          <p:nvPr/>
        </p:nvSpPr>
        <p:spPr>
          <a:xfrm xmlns:a="http://schemas.openxmlformats.org/drawingml/2006/main">
            <a:off x="1381125" y="18097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3F1D52"/>
                </a:solidFill>
                <a:latin typeface="Aptos"/>
                <a:ea typeface="Aptos"/>
                <a:cs typeface="Aptos"/>
              </a:defRPr>
            </a:pPr>
            <a:r>
              <a:rPr sz="1875" b="1">
                <a:solidFill>
                  <a:srgbClr val="3F1D52"/>
                </a:solidFill>
                <a:latin typeface="Aptos"/>
                <a:ea typeface="Aptos"/>
                <a:cs typeface="Aptos"/>
              </a:rPr>
              <a:t>SOLAS Chapter XI-2</a:t>
            </a:r>
          </a:p>
        </p:txBody>
      </p:sp>
      <p:sp>
        <p:nvSpPr>
          <p:cNvPr id="8" name="">
            <a:extLst xmlns:a="http://schemas.openxmlformats.org/drawingml/2006/main">
              <a:ext uri="{FF2B5EF4-FFF2-40B4-BE49-F238E27FC236}">
                <a16:creationId xmlns:a16="http://schemas.microsoft.com/office/drawing/2014/main" id="{1A793A36-E287-4133-ABAB-5B2187469485}"/>
              </a:ext>
            </a:extLst>
          </p:cNvPr>
          <p:cNvSpPr>
            <a:spLocks xmlns:a="http://schemas.openxmlformats.org/drawingml/2006/main" noGrp="1"/>
          </p:cNvSpPr>
          <p:nvPr/>
        </p:nvSpPr>
        <p:spPr>
          <a:xfrm xmlns:a="http://schemas.openxmlformats.org/drawingml/2006/main">
            <a:off x="5048250" y="18097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International treaty measures to enhance maritime security</a:t>
            </a:r>
          </a:p>
        </p:txBody>
      </p:sp>
      <p:sp>
        <p:nvSpPr>
          <p:cNvPr id="9" name="">
            <a:extLst xmlns:a="http://schemas.openxmlformats.org/drawingml/2006/main">
              <a:ext uri="{FF2B5EF4-FFF2-40B4-BE49-F238E27FC236}">
                <a16:creationId xmlns:a16="http://schemas.microsoft.com/office/drawing/2014/main" id="{E24407DD-86D7-4E04-91D5-9C6403C947B9}"/>
              </a:ext>
            </a:extLst>
          </p:cNvPr>
          <p:cNvSpPr>
            <a:spLocks xmlns:a="http://schemas.openxmlformats.org/drawingml/2006/main" noGrp="1"/>
          </p:cNvSpPr>
          <p:nvPr/>
        </p:nvSpPr>
        <p:spPr>
          <a:xfrm xmlns:a="http://schemas.openxmlformats.org/drawingml/2006/main">
            <a:off x="1381125" y="25527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0" name="">
            <a:extLst xmlns:a="http://schemas.openxmlformats.org/drawingml/2006/main">
              <a:ext uri="{FF2B5EF4-FFF2-40B4-BE49-F238E27FC236}">
                <a16:creationId xmlns:a16="http://schemas.microsoft.com/office/drawing/2014/main" id="{2E81F39E-8965-4584-97E5-B8601527E4F6}"/>
              </a:ext>
            </a:extLst>
          </p:cNvPr>
          <p:cNvSpPr>
            <a:spLocks xmlns:a="http://schemas.openxmlformats.org/drawingml/2006/main" noGrp="1"/>
          </p:cNvSpPr>
          <p:nvPr/>
        </p:nvSpPr>
        <p:spPr>
          <a:xfrm xmlns:a="http://schemas.openxmlformats.org/drawingml/2006/main">
            <a:off x="704850" y="28765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250" b="1">
                <a:solidFill>
                  <a:srgbClr val="167386"/>
                </a:solidFill>
                <a:latin typeface="Aptos"/>
                <a:ea typeface="Aptos"/>
                <a:cs typeface="Aptos"/>
              </a:defRPr>
            </a:pPr>
            <a:r>
              <a:rPr sz="2250" b="1">
                <a:solidFill>
                  <a:srgbClr val="167386"/>
                </a:solidFill>
                <a:latin typeface="Aptos"/>
                <a:ea typeface="Aptos"/>
                <a:cs typeface="Aptos"/>
              </a:rPr>
              <a:t>2</a:t>
            </a:r>
          </a:p>
        </p:txBody>
      </p:sp>
      <p:sp>
        <p:nvSpPr>
          <p:cNvPr id="11" name="">
            <a:extLst xmlns:a="http://schemas.openxmlformats.org/drawingml/2006/main">
              <a:ext uri="{FF2B5EF4-FFF2-40B4-BE49-F238E27FC236}">
                <a16:creationId xmlns:a16="http://schemas.microsoft.com/office/drawing/2014/main" id="{2DF103D0-CD67-4929-831B-B574197AF094}"/>
              </a:ext>
            </a:extLst>
          </p:cNvPr>
          <p:cNvSpPr>
            <a:spLocks xmlns:a="http://schemas.openxmlformats.org/drawingml/2006/main" noGrp="1"/>
          </p:cNvSpPr>
          <p:nvPr/>
        </p:nvSpPr>
        <p:spPr>
          <a:xfrm xmlns:a="http://schemas.openxmlformats.org/drawingml/2006/main">
            <a:off x="1381125" y="28003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ISPS Code</a:t>
            </a:r>
          </a:p>
        </p:txBody>
      </p:sp>
      <p:sp>
        <p:nvSpPr>
          <p:cNvPr id="12" name="">
            <a:extLst xmlns:a="http://schemas.openxmlformats.org/drawingml/2006/main">
              <a:ext uri="{FF2B5EF4-FFF2-40B4-BE49-F238E27FC236}">
                <a16:creationId xmlns:a16="http://schemas.microsoft.com/office/drawing/2014/main" id="{4E3007DA-D098-4496-8F0D-CD50803DDEA2}"/>
              </a:ext>
            </a:extLst>
          </p:cNvPr>
          <p:cNvSpPr>
            <a:spLocks xmlns:a="http://schemas.openxmlformats.org/drawingml/2006/main" noGrp="1"/>
          </p:cNvSpPr>
          <p:nvPr/>
        </p:nvSpPr>
        <p:spPr>
          <a:xfrm xmlns:a="http://schemas.openxmlformats.org/drawingml/2006/main">
            <a:off x="5048250" y="28003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Mandatory Part A requirements; Part B guidance for ships and port facilities</a:t>
            </a:r>
          </a:p>
        </p:txBody>
      </p:sp>
      <p:sp>
        <p:nvSpPr>
          <p:cNvPr id="13" name="">
            <a:extLst xmlns:a="http://schemas.openxmlformats.org/drawingml/2006/main">
              <a:ext uri="{FF2B5EF4-FFF2-40B4-BE49-F238E27FC236}">
                <a16:creationId xmlns:a16="http://schemas.microsoft.com/office/drawing/2014/main" id="{1D1A47C8-3373-4FB2-B2E9-9997D3DCA428}"/>
              </a:ext>
            </a:extLst>
          </p:cNvPr>
          <p:cNvSpPr>
            <a:spLocks xmlns:a="http://schemas.openxmlformats.org/drawingml/2006/main" noGrp="1"/>
          </p:cNvSpPr>
          <p:nvPr/>
        </p:nvSpPr>
        <p:spPr>
          <a:xfrm xmlns:a="http://schemas.openxmlformats.org/drawingml/2006/main">
            <a:off x="1381125" y="35433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FA1C7425-95A1-4AFB-B35A-2143DE089BD3}"/>
              </a:ext>
            </a:extLst>
          </p:cNvPr>
          <p:cNvSpPr>
            <a:spLocks xmlns:a="http://schemas.openxmlformats.org/drawingml/2006/main" noGrp="1"/>
          </p:cNvSpPr>
          <p:nvPr/>
        </p:nvSpPr>
        <p:spPr>
          <a:xfrm xmlns:a="http://schemas.openxmlformats.org/drawingml/2006/main">
            <a:off x="704850" y="38671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250" b="1">
                <a:solidFill>
                  <a:srgbClr val="D39124"/>
                </a:solidFill>
                <a:latin typeface="Aptos"/>
                <a:ea typeface="Aptos"/>
                <a:cs typeface="Aptos"/>
              </a:defRPr>
            </a:pPr>
            <a:r>
              <a:rPr sz="2250" b="1">
                <a:solidFill>
                  <a:srgbClr val="D39124"/>
                </a:solidFill>
                <a:latin typeface="Aptos"/>
                <a:ea typeface="Aptos"/>
                <a:cs typeface="Aptos"/>
              </a:rPr>
              <a:t>3</a:t>
            </a:r>
          </a:p>
        </p:txBody>
      </p:sp>
      <p:sp>
        <p:nvSpPr>
          <p:cNvPr id="15" name="">
            <a:extLst xmlns:a="http://schemas.openxmlformats.org/drawingml/2006/main">
              <a:ext uri="{FF2B5EF4-FFF2-40B4-BE49-F238E27FC236}">
                <a16:creationId xmlns:a16="http://schemas.microsoft.com/office/drawing/2014/main" id="{E27EDC92-C91B-4BE5-BBEB-E8A101EC8AE5}"/>
              </a:ext>
            </a:extLst>
          </p:cNvPr>
          <p:cNvSpPr>
            <a:spLocks xmlns:a="http://schemas.openxmlformats.org/drawingml/2006/main" noGrp="1"/>
          </p:cNvSpPr>
          <p:nvPr/>
        </p:nvSpPr>
        <p:spPr>
          <a:xfrm xmlns:a="http://schemas.openxmlformats.org/drawingml/2006/main">
            <a:off x="1381125" y="37909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5126"/>
          </a:bodyPr>
          <a:lstStyle xmlns:a="http://schemas.openxmlformats.org/drawingml/2006/main"/>
          <a:p xmlns:a="http://schemas.openxmlformats.org/drawingml/2006/main">
            <a:pPr algn="l">
              <a:buNone/>
              <a:defRPr sz="1875" b="1">
                <a:solidFill>
                  <a:srgbClr val="D39124"/>
                </a:solidFill>
                <a:latin typeface="Aptos"/>
                <a:ea typeface="Aptos"/>
                <a:cs typeface="Aptos"/>
              </a:defRPr>
            </a:pPr>
            <a:r>
              <a:rPr sz="1875" b="1">
                <a:solidFill>
                  <a:srgbClr val="D39124"/>
                </a:solidFill>
                <a:latin typeface="Aptos"/>
                <a:ea typeface="Aptos"/>
                <a:cs typeface="Aptos"/>
              </a:rPr>
              <a:t>UK Port Security Regulations 2009</a:t>
            </a:r>
          </a:p>
        </p:txBody>
      </p:sp>
      <p:sp>
        <p:nvSpPr>
          <p:cNvPr id="16" name="">
            <a:extLst xmlns:a="http://schemas.openxmlformats.org/drawingml/2006/main">
              <a:ext uri="{FF2B5EF4-FFF2-40B4-BE49-F238E27FC236}">
                <a16:creationId xmlns:a16="http://schemas.microsoft.com/office/drawing/2014/main" id="{EF72238A-926E-4F9B-A750-FCA9642427A1}"/>
              </a:ext>
            </a:extLst>
          </p:cNvPr>
          <p:cNvSpPr>
            <a:spLocks xmlns:a="http://schemas.openxmlformats.org/drawingml/2006/main" noGrp="1"/>
          </p:cNvSpPr>
          <p:nvPr/>
        </p:nvSpPr>
        <p:spPr>
          <a:xfrm xmlns:a="http://schemas.openxmlformats.org/drawingml/2006/main">
            <a:off x="5048250" y="37909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Port-wide assessment, authority, plan, security officer and cooperation duties</a:t>
            </a:r>
          </a:p>
        </p:txBody>
      </p:sp>
      <p:sp>
        <p:nvSpPr>
          <p:cNvPr id="17" name="">
            <a:extLst xmlns:a="http://schemas.openxmlformats.org/drawingml/2006/main">
              <a:ext uri="{FF2B5EF4-FFF2-40B4-BE49-F238E27FC236}">
                <a16:creationId xmlns:a16="http://schemas.microsoft.com/office/drawing/2014/main" id="{60CC729A-4298-4C52-9D77-C2118ADDE5E2}"/>
              </a:ext>
            </a:extLst>
          </p:cNvPr>
          <p:cNvSpPr>
            <a:spLocks xmlns:a="http://schemas.openxmlformats.org/drawingml/2006/main" noGrp="1"/>
          </p:cNvSpPr>
          <p:nvPr/>
        </p:nvSpPr>
        <p:spPr>
          <a:xfrm xmlns:a="http://schemas.openxmlformats.org/drawingml/2006/main">
            <a:off x="1381125" y="45339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458D5B75-69DF-4170-B538-F46E0900A999}"/>
              </a:ext>
            </a:extLst>
          </p:cNvPr>
          <p:cNvSpPr>
            <a:spLocks xmlns:a="http://schemas.openxmlformats.org/drawingml/2006/main" noGrp="1"/>
          </p:cNvSpPr>
          <p:nvPr/>
        </p:nvSpPr>
        <p:spPr>
          <a:xfrm xmlns:a="http://schemas.openxmlformats.org/drawingml/2006/main">
            <a:off x="704850" y="4857750"/>
            <a:ext cx="428625"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250" b="1">
                <a:solidFill>
                  <a:srgbClr val="A8424A"/>
                </a:solidFill>
                <a:latin typeface="Aptos"/>
                <a:ea typeface="Aptos"/>
                <a:cs typeface="Aptos"/>
              </a:defRPr>
            </a:pPr>
            <a:r>
              <a:rPr sz="2250" b="1">
                <a:solidFill>
                  <a:srgbClr val="A8424A"/>
                </a:solidFill>
                <a:latin typeface="Aptos"/>
                <a:ea typeface="Aptos"/>
                <a:cs typeface="Aptos"/>
              </a:rPr>
              <a:t>4</a:t>
            </a:r>
          </a:p>
        </p:txBody>
      </p:sp>
      <p:sp>
        <p:nvSpPr>
          <p:cNvPr id="19" name="">
            <a:extLst xmlns:a="http://schemas.openxmlformats.org/drawingml/2006/main">
              <a:ext uri="{FF2B5EF4-FFF2-40B4-BE49-F238E27FC236}">
                <a16:creationId xmlns:a16="http://schemas.microsoft.com/office/drawing/2014/main" id="{2095A507-6AF0-467F-9EAB-316A86622BA1}"/>
              </a:ext>
            </a:extLst>
          </p:cNvPr>
          <p:cNvSpPr>
            <a:spLocks xmlns:a="http://schemas.openxmlformats.org/drawingml/2006/main" noGrp="1"/>
          </p:cNvSpPr>
          <p:nvPr/>
        </p:nvSpPr>
        <p:spPr>
          <a:xfrm xmlns:a="http://schemas.openxmlformats.org/drawingml/2006/main">
            <a:off x="1381125" y="4781550"/>
            <a:ext cx="333375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5686"/>
          </a:bodyPr>
          <a:lstStyle xmlns:a="http://schemas.openxmlformats.org/drawingml/2006/main"/>
          <a:p xmlns:a="http://schemas.openxmlformats.org/drawingml/2006/main">
            <a:pPr algn="l">
              <a:buNone/>
              <a:defRPr sz="1875" b="1">
                <a:solidFill>
                  <a:srgbClr val="A8424A"/>
                </a:solidFill>
                <a:latin typeface="Aptos"/>
                <a:ea typeface="Aptos"/>
                <a:cs typeface="Aptos"/>
              </a:defRPr>
            </a:pPr>
            <a:r>
              <a:rPr sz="1875" b="1">
                <a:solidFill>
                  <a:srgbClr val="A8424A"/>
                </a:solidFill>
                <a:latin typeface="Aptos"/>
                <a:ea typeface="Aptos"/>
                <a:cs typeface="Aptos"/>
              </a:rPr>
              <a:t>Local approved plans &amp; directions</a:t>
            </a:r>
          </a:p>
        </p:txBody>
      </p:sp>
      <p:sp>
        <p:nvSpPr>
          <p:cNvPr id="20" name="">
            <a:extLst xmlns:a="http://schemas.openxmlformats.org/drawingml/2006/main">
              <a:ext uri="{FF2B5EF4-FFF2-40B4-BE49-F238E27FC236}">
                <a16:creationId xmlns:a16="http://schemas.microsoft.com/office/drawing/2014/main" id="{A3BF3451-1873-4969-9499-EE8EA59072B8}"/>
              </a:ext>
            </a:extLst>
          </p:cNvPr>
          <p:cNvSpPr>
            <a:spLocks xmlns:a="http://schemas.openxmlformats.org/drawingml/2006/main" noGrp="1"/>
          </p:cNvSpPr>
          <p:nvPr/>
        </p:nvSpPr>
        <p:spPr>
          <a:xfrm xmlns:a="http://schemas.openxmlformats.org/drawingml/2006/main">
            <a:off x="5048250" y="4781550"/>
            <a:ext cx="619125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650" b="0">
                <a:solidFill>
                  <a:srgbClr val="17202A"/>
                </a:solidFill>
                <a:latin typeface="Aptos"/>
                <a:ea typeface="Aptos"/>
                <a:cs typeface="Aptos"/>
              </a:defRPr>
            </a:pPr>
            <a:r>
              <a:rPr sz="1650" b="0">
                <a:solidFill>
                  <a:srgbClr val="17202A"/>
                </a:solidFill>
                <a:latin typeface="Aptos"/>
                <a:ea typeface="Aptos"/>
                <a:cs typeface="Aptos"/>
              </a:rPr>
              <a:t>Translate requirements into site-specific, auditable controls</a:t>
            </a:r>
          </a:p>
        </p:txBody>
      </p:sp>
      <p:sp>
        <p:nvSpPr>
          <p:cNvPr id="21" name="">
            <a:extLst xmlns:a="http://schemas.openxmlformats.org/drawingml/2006/main">
              <a:ext uri="{FF2B5EF4-FFF2-40B4-BE49-F238E27FC236}">
                <a16:creationId xmlns:a16="http://schemas.microsoft.com/office/drawing/2014/main" id="{BFC88F0C-0ABC-4A28-BDCB-D52701FCFE18}"/>
              </a:ext>
            </a:extLst>
          </p:cNvPr>
          <p:cNvSpPr>
            <a:spLocks xmlns:a="http://schemas.openxmlformats.org/drawingml/2006/main" noGrp="1"/>
          </p:cNvSpPr>
          <p:nvPr/>
        </p:nvSpPr>
        <p:spPr>
          <a:xfrm xmlns:a="http://schemas.openxmlformats.org/drawingml/2006/main">
            <a:off x="1381125" y="5524500"/>
            <a:ext cx="985837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CDD5179D-7DDD-46AB-935D-75953F0C6CFA}"/>
              </a:ext>
            </a:extLst>
          </p:cNvPr>
          <p:cNvSpPr>
            <a:spLocks xmlns:a="http://schemas.openxmlformats.org/drawingml/2006/main" noGrp="1"/>
          </p:cNvSpPr>
          <p:nvPr/>
        </p:nvSpPr>
        <p:spPr>
          <a:xfrm xmlns:a="http://schemas.openxmlformats.org/drawingml/2006/main">
            <a:off x="666750" y="5867400"/>
            <a:ext cx="10572750" cy="438150"/>
          </a:xfrm>
          <a:prstGeom xmlns:a="http://schemas.openxmlformats.org/drawingml/2006/main" prst="roundRect">
            <a:avLst>
              <a:gd name="adj" fmla="val 21739"/>
            </a:avLst>
          </a:prstGeom>
          <a:solidFill xmlns:a="http://schemas.openxmlformats.org/drawingml/2006/main">
            <a:srgbClr val="3F1D52"/>
          </a:solidFill>
          <a:ln xmlns:a="http://schemas.openxmlformats.org/drawingml/2006/main" w="0">
            <a:noFill/>
            <a:prstDash val="solid"/>
          </a:ln>
        </p:spPr>
      </p:sp>
      <p:sp>
        <p:nvSpPr>
          <p:cNvPr id="23" name="">
            <a:extLst xmlns:a="http://schemas.openxmlformats.org/drawingml/2006/main">
              <a:ext uri="{FF2B5EF4-FFF2-40B4-BE49-F238E27FC236}">
                <a16:creationId xmlns:a16="http://schemas.microsoft.com/office/drawing/2014/main" id="{12FAD77A-1C9C-4A5F-B8E4-2A302C6ED569}"/>
              </a:ext>
            </a:extLst>
          </p:cNvPr>
          <p:cNvSpPr>
            <a:spLocks xmlns:a="http://schemas.openxmlformats.org/drawingml/2006/main" noGrp="1"/>
          </p:cNvSpPr>
          <p:nvPr/>
        </p:nvSpPr>
        <p:spPr>
          <a:xfrm xmlns:a="http://schemas.openxmlformats.org/drawingml/2006/main">
            <a:off x="904875" y="5962650"/>
            <a:ext cx="10096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4816"/>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Competence means knowing the framework—and following the approved local arrangements for your role.</a:t>
            </a:r>
          </a:p>
        </p:txBody>
      </p:sp>
    </p:spTree>
    <p:extLst>
      <p:ext uri="{BB962C8B-B14F-4D97-AF65-F5344CB8AC3E}">
        <p14:creationId xmlns:p14="http://schemas.microsoft.com/office/powerpoint/2010/main" val="1817665331"/>
      </p:ext>
    </p:extLst>
  </p:cSld>
</p:sld>
</file>

<file path=ppt/slides/slide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6" name="">
            <a:extLst xmlns:a="http://schemas.openxmlformats.org/drawingml/2006/main">
              <a:ext uri="{FF2B5EF4-FFF2-40B4-BE49-F238E27FC236}">
                <a16:creationId xmlns:a16="http://schemas.microsoft.com/office/drawing/2014/main" id="{E5AD088E-FA1C-43EB-AA30-07BCE6F9CC6C}"/>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9" name=""/>
          <p:cNvPicPr>
            <a:picLocks xmlns:a="http://schemas.openxmlformats.org/drawingml/2006/main" noChangeAspect="1"/>
          </p:cNvPicPr>
          <p:nvPr/>
        </p:nvPicPr>
        <p:blipFill>
          <a:blip xmlns:r="http://schemas.openxmlformats.org/officeDocument/2006/relationships" xmlns:a="http://schemas.openxmlformats.org/drawingml/2006/main" r:embed="R208961daa48c44b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FE54DB20-2734-47F1-85D6-DFC383A5A819}"/>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aim</a:t>
            </a:r>
          </a:p>
        </p:txBody>
      </p:sp>
      <p:sp>
        <p:nvSpPr>
          <p:cNvPr id="4" name="">
            <a:extLst xmlns:a="http://schemas.openxmlformats.org/drawingml/2006/main">
              <a:ext uri="{FF2B5EF4-FFF2-40B4-BE49-F238E27FC236}">
                <a16:creationId xmlns:a16="http://schemas.microsoft.com/office/drawing/2014/main" id="{AB254218-C6A5-456D-9C73-8DF74531381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894687B-5490-4140-BD63-BE9D9FF6866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02</a:t>
            </a:r>
          </a:p>
        </p:txBody>
      </p:sp>
      <p:sp>
        <p:nvSpPr>
          <p:cNvPr id="6" name="">
            <a:extLst xmlns:a="http://schemas.openxmlformats.org/drawingml/2006/main">
              <a:ext uri="{FF2B5EF4-FFF2-40B4-BE49-F238E27FC236}">
                <a16:creationId xmlns:a16="http://schemas.microsoft.com/office/drawing/2014/main" id="{AD4B0C0D-6E7F-4F0A-8919-6108A0CA9941}"/>
              </a:ext>
            </a:extLst>
          </p:cNvPr>
          <p:cNvSpPr>
            <a:spLocks xmlns:a="http://schemas.openxmlformats.org/drawingml/2006/main" noGrp="1"/>
          </p:cNvSpPr>
          <p:nvPr/>
        </p:nvSpPr>
        <p:spPr>
          <a:xfrm xmlns:a="http://schemas.openxmlformats.org/drawingml/2006/main">
            <a:off x="666750" y="1752600"/>
            <a:ext cx="7239000" cy="704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140"/>
          </a:bodyPr>
          <a:lstStyle xmlns:a="http://schemas.openxmlformats.org/drawingml/2006/main"/>
          <a:p xmlns:a="http://schemas.openxmlformats.org/drawingml/2006/main">
            <a:pPr algn="l">
              <a:buNone/>
              <a:defRPr sz="2850" b="1">
                <a:solidFill>
                  <a:srgbClr val="17202A"/>
                </a:solidFill>
                <a:latin typeface="Aptos"/>
                <a:ea typeface="Aptos"/>
                <a:cs typeface="Aptos"/>
              </a:defRPr>
            </a:pPr>
            <a:r>
              <a:rPr sz="2850" b="1">
                <a:solidFill>
                  <a:srgbClr val="17202A"/>
                </a:solidFill>
                <a:latin typeface="Aptos"/>
                <a:ea typeface="Aptos"/>
                <a:cs typeface="Aptos"/>
              </a:rPr>
              <a:t>Develop confident, risk-aware port security practitioners</a:t>
            </a:r>
          </a:p>
        </p:txBody>
      </p:sp>
      <p:sp>
        <p:nvSpPr>
          <p:cNvPr id="7" name="">
            <a:extLst xmlns:a="http://schemas.openxmlformats.org/drawingml/2006/main">
              <a:ext uri="{FF2B5EF4-FFF2-40B4-BE49-F238E27FC236}">
                <a16:creationId xmlns:a16="http://schemas.microsoft.com/office/drawing/2014/main" id="{1DAB64AD-E2E6-49C5-A7BF-82A4085F642E}"/>
              </a:ext>
            </a:extLst>
          </p:cNvPr>
          <p:cNvSpPr>
            <a:spLocks xmlns:a="http://schemas.openxmlformats.org/drawingml/2006/main" noGrp="1"/>
          </p:cNvSpPr>
          <p:nvPr/>
        </p:nvSpPr>
        <p:spPr>
          <a:xfrm xmlns:a="http://schemas.openxmlformats.org/drawingml/2006/main">
            <a:off x="666750" y="2619375"/>
            <a:ext cx="695325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950" b="0">
                <a:solidFill>
                  <a:srgbClr val="5F6874"/>
                </a:solidFill>
                <a:latin typeface="Aptos"/>
                <a:ea typeface="Aptos"/>
                <a:cs typeface="Aptos"/>
              </a:defRPr>
            </a:pPr>
            <a:r>
              <a:rPr sz="1950" b="0">
                <a:solidFill>
                  <a:srgbClr val="5F6874"/>
                </a:solidFill>
                <a:latin typeface="Aptos"/>
                <a:ea typeface="Aptos"/>
                <a:cs typeface="Aptos"/>
              </a:rPr>
              <a:t>The course provides a comprehensive understanding of the principles, practices and regulatory frameworks that underpin security in the global maritime industry.</a:t>
            </a:r>
          </a:p>
        </p:txBody>
      </p:sp>
      <p:sp>
        <p:nvSpPr>
          <p:cNvPr id="8" name="">
            <a:extLst xmlns:a="http://schemas.openxmlformats.org/drawingml/2006/main">
              <a:ext uri="{FF2B5EF4-FFF2-40B4-BE49-F238E27FC236}">
                <a16:creationId xmlns:a16="http://schemas.microsoft.com/office/drawing/2014/main" id="{E9F7BC58-B5A8-4CFA-8B7C-CAB8B1F4D9E3}"/>
              </a:ext>
            </a:extLst>
          </p:cNvPr>
          <p:cNvSpPr>
            <a:spLocks xmlns:a="http://schemas.openxmlformats.org/drawingml/2006/main" noGrp="1"/>
          </p:cNvSpPr>
          <p:nvPr/>
        </p:nvSpPr>
        <p:spPr>
          <a:xfrm xmlns:a="http://schemas.openxmlformats.org/drawingml/2006/main">
            <a:off x="8096250" y="1752600"/>
            <a:ext cx="3238500" cy="3352800"/>
          </a:xfrm>
          <a:prstGeom xmlns:a="http://schemas.openxmlformats.org/drawingml/2006/main" prst="roundRect">
            <a:avLst>
              <a:gd name="adj" fmla="val 7059"/>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CA06AA6-C2EA-42EA-9629-0EF0E3D859EE}"/>
              </a:ext>
            </a:extLst>
          </p:cNvPr>
          <p:cNvSpPr>
            <a:spLocks xmlns:a="http://schemas.openxmlformats.org/drawingml/2006/main" noGrp="1"/>
          </p:cNvSpPr>
          <p:nvPr/>
        </p:nvSpPr>
        <p:spPr>
          <a:xfrm xmlns:a="http://schemas.openxmlformats.org/drawingml/2006/main">
            <a:off x="8420100" y="2076450"/>
            <a:ext cx="257175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200" b="1">
                <a:solidFill>
                  <a:srgbClr val="DCCBE2"/>
                </a:solidFill>
                <a:latin typeface="Aptos"/>
                <a:ea typeface="Aptos"/>
                <a:cs typeface="Aptos"/>
              </a:defRPr>
            </a:pPr>
            <a:r>
              <a:rPr sz="1200" b="1">
                <a:solidFill>
                  <a:srgbClr val="DCCBE2"/>
                </a:solidFill>
                <a:latin typeface="Aptos"/>
                <a:ea typeface="Aptos"/>
                <a:cs typeface="Aptos"/>
              </a:rPr>
              <a:t>LEARNERS WILL</a:t>
            </a:r>
          </a:p>
        </p:txBody>
      </p:sp>
      <p:sp>
        <p:nvSpPr>
          <p:cNvPr id="10" name="">
            <a:extLst xmlns:a="http://schemas.openxmlformats.org/drawingml/2006/main">
              <a:ext uri="{FF2B5EF4-FFF2-40B4-BE49-F238E27FC236}">
                <a16:creationId xmlns:a16="http://schemas.microsoft.com/office/drawing/2014/main" id="{134BE792-D0BE-481F-AB9B-DF06B6471A08}"/>
              </a:ext>
            </a:extLst>
          </p:cNvPr>
          <p:cNvSpPr>
            <a:spLocks xmlns:a="http://schemas.openxmlformats.org/drawingml/2006/main" noGrp="1"/>
          </p:cNvSpPr>
          <p:nvPr/>
        </p:nvSpPr>
        <p:spPr>
          <a:xfrm xmlns:a="http://schemas.openxmlformats.org/drawingml/2006/main">
            <a:off x="8420100" y="253365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Identify</a:t>
            </a:r>
          </a:p>
        </p:txBody>
      </p:sp>
      <p:sp>
        <p:nvSpPr>
          <p:cNvPr id="11" name="">
            <a:extLst xmlns:a="http://schemas.openxmlformats.org/drawingml/2006/main">
              <a:ext uri="{FF2B5EF4-FFF2-40B4-BE49-F238E27FC236}">
                <a16:creationId xmlns:a16="http://schemas.microsoft.com/office/drawing/2014/main" id="{4DDF28B0-B64A-4335-AB3A-1CACA95BEAD0}"/>
              </a:ext>
            </a:extLst>
          </p:cNvPr>
          <p:cNvSpPr>
            <a:spLocks xmlns:a="http://schemas.openxmlformats.org/drawingml/2006/main" noGrp="1"/>
          </p:cNvSpPr>
          <p:nvPr/>
        </p:nvSpPr>
        <p:spPr>
          <a:xfrm xmlns:a="http://schemas.openxmlformats.org/drawingml/2006/main">
            <a:off x="8420100" y="3152775"/>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Assess</a:t>
            </a:r>
          </a:p>
        </p:txBody>
      </p:sp>
      <p:sp>
        <p:nvSpPr>
          <p:cNvPr id="12" name="">
            <a:extLst xmlns:a="http://schemas.openxmlformats.org/drawingml/2006/main">
              <a:ext uri="{FF2B5EF4-FFF2-40B4-BE49-F238E27FC236}">
                <a16:creationId xmlns:a16="http://schemas.microsoft.com/office/drawing/2014/main" id="{A92E5A69-3590-47F7-A637-D2CE9EFC40ED}"/>
              </a:ext>
            </a:extLst>
          </p:cNvPr>
          <p:cNvSpPr>
            <a:spLocks xmlns:a="http://schemas.openxmlformats.org/drawingml/2006/main" noGrp="1"/>
          </p:cNvSpPr>
          <p:nvPr/>
        </p:nvSpPr>
        <p:spPr>
          <a:xfrm xmlns:a="http://schemas.openxmlformats.org/drawingml/2006/main">
            <a:off x="8420100" y="3771900"/>
            <a:ext cx="257175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FFFFFF"/>
                </a:solidFill>
                <a:latin typeface="Aptos"/>
                <a:ea typeface="Aptos"/>
                <a:cs typeface="Aptos"/>
              </a:defRPr>
            </a:pPr>
            <a:r>
              <a:rPr sz="2325" b="1">
                <a:solidFill>
                  <a:srgbClr val="FFFFFF"/>
                </a:solidFill>
                <a:latin typeface="Aptos"/>
                <a:ea typeface="Aptos"/>
                <a:cs typeface="Aptos"/>
              </a:rPr>
              <a:t>Manage</a:t>
            </a:r>
          </a:p>
        </p:txBody>
      </p:sp>
      <p:sp>
        <p:nvSpPr>
          <p:cNvPr id="13" name="">
            <a:extLst xmlns:a="http://schemas.openxmlformats.org/drawingml/2006/main">
              <a:ext uri="{FF2B5EF4-FFF2-40B4-BE49-F238E27FC236}">
                <a16:creationId xmlns:a16="http://schemas.microsoft.com/office/drawing/2014/main" id="{82611AFB-1EEB-4515-AEA4-550D85BEE1DC}"/>
              </a:ext>
            </a:extLst>
          </p:cNvPr>
          <p:cNvSpPr>
            <a:spLocks xmlns:a="http://schemas.openxmlformats.org/drawingml/2006/main" noGrp="1"/>
          </p:cNvSpPr>
          <p:nvPr/>
        </p:nvSpPr>
        <p:spPr>
          <a:xfrm xmlns:a="http://schemas.openxmlformats.org/drawingml/2006/main">
            <a:off x="8420100" y="4429125"/>
            <a:ext cx="2381250" cy="5524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650" b="0">
                <a:solidFill>
                  <a:srgbClr val="E8DCEC"/>
                </a:solidFill>
                <a:latin typeface="Aptos"/>
                <a:ea typeface="Aptos"/>
                <a:cs typeface="Aptos"/>
              </a:defRPr>
            </a:pPr>
            <a:r>
              <a:rPr sz="1650" b="0">
                <a:solidFill>
                  <a:srgbClr val="E8DCEC"/>
                </a:solidFill>
                <a:latin typeface="Aptos"/>
                <a:ea typeface="Aptos"/>
                <a:cs typeface="Aptos"/>
              </a:rPr>
              <a:t>security risks in port environments</a:t>
            </a:r>
          </a:p>
        </p:txBody>
      </p:sp>
      <p:sp>
        <p:nvSpPr>
          <p:cNvPr id="14" name="">
            <a:extLst xmlns:a="http://schemas.openxmlformats.org/drawingml/2006/main">
              <a:ext uri="{FF2B5EF4-FFF2-40B4-BE49-F238E27FC236}">
                <a16:creationId xmlns:a16="http://schemas.microsoft.com/office/drawing/2014/main" id="{248C7603-C0F3-4A77-9206-6F43DB838866}"/>
              </a:ext>
            </a:extLst>
          </p:cNvPr>
          <p:cNvSpPr>
            <a:spLocks xmlns:a="http://schemas.openxmlformats.org/drawingml/2006/main" noGrp="1"/>
          </p:cNvSpPr>
          <p:nvPr/>
        </p:nvSpPr>
        <p:spPr>
          <a:xfrm xmlns:a="http://schemas.openxmlformats.org/drawingml/2006/main">
            <a:off x="666750" y="5334000"/>
            <a:ext cx="10287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1">
                <a:solidFill>
                  <a:srgbClr val="167386"/>
                </a:solidFill>
                <a:latin typeface="Aptos"/>
                <a:ea typeface="Aptos"/>
                <a:cs typeface="Aptos"/>
              </a:defRPr>
            </a:pPr>
            <a:r>
              <a:rPr sz="1875" b="1">
                <a:solidFill>
                  <a:srgbClr val="167386"/>
                </a:solidFill>
                <a:latin typeface="Aptos"/>
                <a:ea typeface="Aptos"/>
                <a:cs typeface="Aptos"/>
              </a:rPr>
              <a:t>People  •  Cargo  •  Vessels  •  Infrastructure  •  Trade</a:t>
            </a:r>
          </a:p>
        </p:txBody>
      </p:sp>
      <p:sp>
        <p:nvSpPr>
          <p:cNvPr id="15" name="">
            <a:extLst xmlns:a="http://schemas.openxmlformats.org/drawingml/2006/main">
              <a:ext uri="{FF2B5EF4-FFF2-40B4-BE49-F238E27FC236}">
                <a16:creationId xmlns:a16="http://schemas.microsoft.com/office/drawing/2014/main" id="{AFC12A52-E90A-4796-8EC5-3E8A7D5681F3}"/>
              </a:ext>
            </a:extLst>
          </p:cNvPr>
          <p:cNvSpPr>
            <a:spLocks xmlns:a="http://schemas.openxmlformats.org/drawingml/2006/main" noGrp="1"/>
          </p:cNvSpPr>
          <p:nvPr/>
        </p:nvSpPr>
        <p:spPr>
          <a:xfrm xmlns:a="http://schemas.openxmlformats.org/drawingml/2006/main">
            <a:off x="666750" y="5886450"/>
            <a:ext cx="10287000" cy="4572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5238"/>
          </a:bodyPr>
          <a:lstStyle xmlns:a="http://schemas.openxmlformats.org/drawingml/2006/main"/>
          <a:p xmlns:a="http://schemas.openxmlformats.org/drawingml/2006/main">
            <a:pPr algn="l">
              <a:buNone/>
              <a:defRPr sz="1575" b="0">
                <a:solidFill>
                  <a:srgbClr val="17202A"/>
                </a:solidFill>
                <a:latin typeface="Aptos"/>
                <a:ea typeface="Aptos"/>
                <a:cs typeface="Aptos"/>
              </a:defRPr>
            </a:pPr>
            <a:r>
              <a:rPr sz="1575" b="0">
                <a:solidFill>
                  <a:srgbClr val="17202A"/>
                </a:solidFill>
                <a:latin typeface="Aptos"/>
                <a:ea typeface="Aptos"/>
                <a:cs typeface="Aptos"/>
              </a:rPr>
              <a:t>Professional emphasis: proactive risk management, emergency preparedness, compliance, technology, collaboration and ethical practice.</a:t>
            </a:r>
          </a:p>
        </p:txBody>
      </p:sp>
    </p:spTree>
    <p:extLst>
      <p:ext uri="{BB962C8B-B14F-4D97-AF65-F5344CB8AC3E}">
        <p14:creationId xmlns:p14="http://schemas.microsoft.com/office/powerpoint/2010/main" val="1018795253"/>
      </p:ext>
    </p:extLst>
  </p:cSld>
</p:sld>
</file>

<file path=ppt/slides/slide20.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9" name="">
            <a:extLst xmlns:a="http://schemas.openxmlformats.org/drawingml/2006/main">
              <a:ext uri="{FF2B5EF4-FFF2-40B4-BE49-F238E27FC236}">
                <a16:creationId xmlns:a16="http://schemas.microsoft.com/office/drawing/2014/main" id="{EBF98A66-A554-4113-8C73-F6D1B84D1748}"/>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32" name=""/>
          <p:cNvPicPr>
            <a:picLocks xmlns:a="http://schemas.openxmlformats.org/drawingml/2006/main" noChangeAspect="1"/>
          </p:cNvPicPr>
          <p:nvPr/>
        </p:nvPicPr>
        <p:blipFill>
          <a:blip xmlns:r="http://schemas.openxmlformats.org/officeDocument/2006/relationships" xmlns:a="http://schemas.openxmlformats.org/drawingml/2006/main" r:embed="R029703a39ca547c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FAD852C9-C25F-49A8-958D-29AC98C65206}"/>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The ISPS approach is risk-based</a:t>
            </a:r>
          </a:p>
        </p:txBody>
      </p:sp>
      <p:sp>
        <p:nvSpPr>
          <p:cNvPr id="4" name="">
            <a:extLst xmlns:a="http://schemas.openxmlformats.org/drawingml/2006/main">
              <a:ext uri="{FF2B5EF4-FFF2-40B4-BE49-F238E27FC236}">
                <a16:creationId xmlns:a16="http://schemas.microsoft.com/office/drawing/2014/main" id="{7D8E18BB-3CFE-48E2-96E1-974C09BF9860}"/>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B7CA5BE-AFD8-415A-A0A7-98AE7BA7BAB5}"/>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20</a:t>
            </a:r>
          </a:p>
        </p:txBody>
      </p:sp>
      <p:sp>
        <p:nvSpPr>
          <p:cNvPr id="6" name="">
            <a:extLst xmlns:a="http://schemas.openxmlformats.org/drawingml/2006/main">
              <a:ext uri="{FF2B5EF4-FFF2-40B4-BE49-F238E27FC236}">
                <a16:creationId xmlns:a16="http://schemas.microsoft.com/office/drawing/2014/main" id="{044B78A4-6858-4D9C-A7C9-E61401830975}"/>
              </a:ext>
            </a:extLst>
          </p:cNvPr>
          <p:cNvSpPr>
            <a:spLocks xmlns:a="http://schemas.openxmlformats.org/drawingml/2006/main" noGrp="1"/>
          </p:cNvSpPr>
          <p:nvPr/>
        </p:nvSpPr>
        <p:spPr>
          <a:xfrm xmlns:a="http://schemas.openxmlformats.org/drawingml/2006/main">
            <a:off x="666750" y="1695450"/>
            <a:ext cx="100012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887"/>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Appropriate controls depend on the threat, vulnerability and operating context.</a:t>
            </a:r>
          </a:p>
        </p:txBody>
      </p:sp>
      <p:sp>
        <p:nvSpPr>
          <p:cNvPr id="7" name="">
            <a:extLst xmlns:a="http://schemas.openxmlformats.org/drawingml/2006/main">
              <a:ext uri="{FF2B5EF4-FFF2-40B4-BE49-F238E27FC236}">
                <a16:creationId xmlns:a16="http://schemas.microsoft.com/office/drawing/2014/main" id="{3C6FF0F2-2431-46F1-AEEE-8C0AAC44E2EE}"/>
              </a:ext>
            </a:extLst>
          </p:cNvPr>
          <p:cNvSpPr>
            <a:spLocks xmlns:a="http://schemas.openxmlformats.org/drawingml/2006/main" noGrp="1"/>
          </p:cNvSpPr>
          <p:nvPr/>
        </p:nvSpPr>
        <p:spPr>
          <a:xfrm xmlns:a="http://schemas.openxmlformats.org/drawingml/2006/main">
            <a:off x="5905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A8424A"/>
            </a:solidFill>
            <a:prstDash val="solid"/>
          </a:ln>
        </p:spPr>
      </p:sp>
      <p:sp>
        <p:nvSpPr>
          <p:cNvPr id="8" name="">
            <a:extLst xmlns:a="http://schemas.openxmlformats.org/drawingml/2006/main">
              <a:ext uri="{FF2B5EF4-FFF2-40B4-BE49-F238E27FC236}">
                <a16:creationId xmlns:a16="http://schemas.microsoft.com/office/drawing/2014/main" id="{B9E7AE2A-2472-4C6C-B1D6-A981510C5043}"/>
              </a:ext>
            </a:extLst>
          </p:cNvPr>
          <p:cNvSpPr>
            <a:spLocks xmlns:a="http://schemas.openxmlformats.org/drawingml/2006/main" noGrp="1"/>
          </p:cNvSpPr>
          <p:nvPr/>
        </p:nvSpPr>
        <p:spPr>
          <a:xfrm xmlns:a="http://schemas.openxmlformats.org/drawingml/2006/main">
            <a:off x="12382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300" b="1">
                <a:solidFill>
                  <a:srgbClr val="A8424A"/>
                </a:solidFill>
                <a:latin typeface="Aptos"/>
                <a:ea typeface="Aptos"/>
                <a:cs typeface="Aptos"/>
              </a:defRPr>
            </a:pPr>
            <a:r>
              <a:rPr sz="3300" b="1">
                <a:solidFill>
                  <a:srgbClr val="A8424A"/>
                </a:solidFill>
                <a:latin typeface="Aptos"/>
                <a:ea typeface="Aptos"/>
                <a:cs typeface="Aptos"/>
              </a:rPr>
              <a:t>1</a:t>
            </a:r>
          </a:p>
        </p:txBody>
      </p:sp>
      <p:sp>
        <p:nvSpPr>
          <p:cNvPr id="9" name="">
            <a:extLst xmlns:a="http://schemas.openxmlformats.org/drawingml/2006/main">
              <a:ext uri="{FF2B5EF4-FFF2-40B4-BE49-F238E27FC236}">
                <a16:creationId xmlns:a16="http://schemas.microsoft.com/office/drawing/2014/main" id="{97012497-755C-4035-91EE-FEB10EBAB2AE}"/>
              </a:ext>
            </a:extLst>
          </p:cNvPr>
          <p:cNvSpPr>
            <a:spLocks xmlns:a="http://schemas.openxmlformats.org/drawingml/2006/main" noGrp="1"/>
          </p:cNvSpPr>
          <p:nvPr/>
        </p:nvSpPr>
        <p:spPr>
          <a:xfrm xmlns:a="http://schemas.openxmlformats.org/drawingml/2006/main">
            <a:off x="7810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ASSESS</a:t>
            </a:r>
          </a:p>
        </p:txBody>
      </p:sp>
      <p:sp>
        <p:nvSpPr>
          <p:cNvPr id="10" name="">
            <a:extLst xmlns:a="http://schemas.openxmlformats.org/drawingml/2006/main">
              <a:ext uri="{FF2B5EF4-FFF2-40B4-BE49-F238E27FC236}">
                <a16:creationId xmlns:a16="http://schemas.microsoft.com/office/drawing/2014/main" id="{ED64C69B-9843-429B-8D96-90E1FFBA575C}"/>
              </a:ext>
            </a:extLst>
          </p:cNvPr>
          <p:cNvSpPr>
            <a:spLocks xmlns:a="http://schemas.openxmlformats.org/drawingml/2006/main" noGrp="1"/>
          </p:cNvSpPr>
          <p:nvPr/>
        </p:nvSpPr>
        <p:spPr>
          <a:xfrm xmlns:a="http://schemas.openxmlformats.org/drawingml/2006/main">
            <a:off x="8763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2577"/>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Threats, assets and vulnerabilities</a:t>
            </a:r>
          </a:p>
        </p:txBody>
      </p:sp>
      <p:sp>
        <p:nvSpPr>
          <p:cNvPr id="11" name="">
            <a:extLst xmlns:a="http://schemas.openxmlformats.org/drawingml/2006/main">
              <a:ext uri="{FF2B5EF4-FFF2-40B4-BE49-F238E27FC236}">
                <a16:creationId xmlns:a16="http://schemas.microsoft.com/office/drawing/2014/main" id="{197ACC96-39DC-48ED-8252-F2607C28A90D}"/>
              </a:ext>
            </a:extLst>
          </p:cNvPr>
          <p:cNvSpPr>
            <a:spLocks xmlns:a="http://schemas.openxmlformats.org/drawingml/2006/main" noGrp="1"/>
          </p:cNvSpPr>
          <p:nvPr/>
        </p:nvSpPr>
        <p:spPr>
          <a:xfrm xmlns:a="http://schemas.openxmlformats.org/drawingml/2006/main">
            <a:off x="288607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3F1D52"/>
            </a:solidFill>
            <a:prstDash val="solid"/>
          </a:ln>
        </p:spPr>
      </p:sp>
      <p:sp>
        <p:nvSpPr>
          <p:cNvPr id="12" name="">
            <a:extLst xmlns:a="http://schemas.openxmlformats.org/drawingml/2006/main">
              <a:ext uri="{FF2B5EF4-FFF2-40B4-BE49-F238E27FC236}">
                <a16:creationId xmlns:a16="http://schemas.microsoft.com/office/drawing/2014/main" id="{E71A9789-015C-4F3A-915E-903E7F661A24}"/>
              </a:ext>
            </a:extLst>
          </p:cNvPr>
          <p:cNvSpPr>
            <a:spLocks xmlns:a="http://schemas.openxmlformats.org/drawingml/2006/main" noGrp="1"/>
          </p:cNvSpPr>
          <p:nvPr/>
        </p:nvSpPr>
        <p:spPr>
          <a:xfrm xmlns:a="http://schemas.openxmlformats.org/drawingml/2006/main">
            <a:off x="353377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300" b="1">
                <a:solidFill>
                  <a:srgbClr val="3F1D52"/>
                </a:solidFill>
                <a:latin typeface="Aptos"/>
                <a:ea typeface="Aptos"/>
                <a:cs typeface="Aptos"/>
              </a:defRPr>
            </a:pPr>
            <a:r>
              <a:rPr sz="3300" b="1">
                <a:solidFill>
                  <a:srgbClr val="3F1D52"/>
                </a:solidFill>
                <a:latin typeface="Aptos"/>
                <a:ea typeface="Aptos"/>
                <a:cs typeface="Aptos"/>
              </a:rPr>
              <a:t>2</a:t>
            </a:r>
          </a:p>
        </p:txBody>
      </p:sp>
      <p:sp>
        <p:nvSpPr>
          <p:cNvPr id="13" name="">
            <a:extLst xmlns:a="http://schemas.openxmlformats.org/drawingml/2006/main">
              <a:ext uri="{FF2B5EF4-FFF2-40B4-BE49-F238E27FC236}">
                <a16:creationId xmlns:a16="http://schemas.microsoft.com/office/drawing/2014/main" id="{EC2E41AF-8FDD-4AC2-B3A7-7DD2E2F12177}"/>
              </a:ext>
            </a:extLst>
          </p:cNvPr>
          <p:cNvSpPr>
            <a:spLocks xmlns:a="http://schemas.openxmlformats.org/drawingml/2006/main" noGrp="1"/>
          </p:cNvSpPr>
          <p:nvPr/>
        </p:nvSpPr>
        <p:spPr>
          <a:xfrm xmlns:a="http://schemas.openxmlformats.org/drawingml/2006/main">
            <a:off x="307657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PLAN</a:t>
            </a:r>
          </a:p>
        </p:txBody>
      </p:sp>
      <p:sp>
        <p:nvSpPr>
          <p:cNvPr id="14" name="">
            <a:extLst xmlns:a="http://schemas.openxmlformats.org/drawingml/2006/main">
              <a:ext uri="{FF2B5EF4-FFF2-40B4-BE49-F238E27FC236}">
                <a16:creationId xmlns:a16="http://schemas.microsoft.com/office/drawing/2014/main" id="{80EEDD90-5C68-42CA-AE0E-7A943DD08953}"/>
              </a:ext>
            </a:extLst>
          </p:cNvPr>
          <p:cNvSpPr>
            <a:spLocks xmlns:a="http://schemas.openxmlformats.org/drawingml/2006/main" noGrp="1"/>
          </p:cNvSpPr>
          <p:nvPr/>
        </p:nvSpPr>
        <p:spPr>
          <a:xfrm xmlns:a="http://schemas.openxmlformats.org/drawingml/2006/main">
            <a:off x="317182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1247"/>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Roles, measures and security levels</a:t>
            </a:r>
          </a:p>
        </p:txBody>
      </p:sp>
      <p:sp>
        <p:nvSpPr>
          <p:cNvPr id="15" name="">
            <a:extLst xmlns:a="http://schemas.openxmlformats.org/drawingml/2006/main">
              <a:ext uri="{FF2B5EF4-FFF2-40B4-BE49-F238E27FC236}">
                <a16:creationId xmlns:a16="http://schemas.microsoft.com/office/drawing/2014/main" id="{BA224178-7784-4DC3-854B-4DF31C51AEE8}"/>
              </a:ext>
            </a:extLst>
          </p:cNvPr>
          <p:cNvSpPr>
            <a:spLocks xmlns:a="http://schemas.openxmlformats.org/drawingml/2006/main" noGrp="1"/>
          </p:cNvSpPr>
          <p:nvPr/>
        </p:nvSpPr>
        <p:spPr>
          <a:xfrm xmlns:a="http://schemas.openxmlformats.org/drawingml/2006/main">
            <a:off x="518160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167386"/>
            </a:solidFill>
            <a:prstDash val="solid"/>
          </a:ln>
        </p:spPr>
      </p:sp>
      <p:sp>
        <p:nvSpPr>
          <p:cNvPr id="16" name="">
            <a:extLst xmlns:a="http://schemas.openxmlformats.org/drawingml/2006/main">
              <a:ext uri="{FF2B5EF4-FFF2-40B4-BE49-F238E27FC236}">
                <a16:creationId xmlns:a16="http://schemas.microsoft.com/office/drawing/2014/main" id="{12F365A5-25C9-4FDC-BD0B-5F6D983F65B7}"/>
              </a:ext>
            </a:extLst>
          </p:cNvPr>
          <p:cNvSpPr>
            <a:spLocks xmlns:a="http://schemas.openxmlformats.org/drawingml/2006/main" noGrp="1"/>
          </p:cNvSpPr>
          <p:nvPr/>
        </p:nvSpPr>
        <p:spPr>
          <a:xfrm xmlns:a="http://schemas.openxmlformats.org/drawingml/2006/main">
            <a:off x="582930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300" b="1">
                <a:solidFill>
                  <a:srgbClr val="167386"/>
                </a:solidFill>
                <a:latin typeface="Aptos"/>
                <a:ea typeface="Aptos"/>
                <a:cs typeface="Aptos"/>
              </a:defRPr>
            </a:pPr>
            <a:r>
              <a:rPr sz="3300" b="1">
                <a:solidFill>
                  <a:srgbClr val="167386"/>
                </a:solidFill>
                <a:latin typeface="Aptos"/>
                <a:ea typeface="Aptos"/>
                <a:cs typeface="Aptos"/>
              </a:rPr>
              <a:t>3</a:t>
            </a:r>
          </a:p>
        </p:txBody>
      </p:sp>
      <p:sp>
        <p:nvSpPr>
          <p:cNvPr id="17" name="">
            <a:extLst xmlns:a="http://schemas.openxmlformats.org/drawingml/2006/main">
              <a:ext uri="{FF2B5EF4-FFF2-40B4-BE49-F238E27FC236}">
                <a16:creationId xmlns:a16="http://schemas.microsoft.com/office/drawing/2014/main" id="{112B44E3-A7BD-4A11-B257-6CF946691128}"/>
              </a:ext>
            </a:extLst>
          </p:cNvPr>
          <p:cNvSpPr>
            <a:spLocks xmlns:a="http://schemas.openxmlformats.org/drawingml/2006/main" noGrp="1"/>
          </p:cNvSpPr>
          <p:nvPr/>
        </p:nvSpPr>
        <p:spPr>
          <a:xfrm xmlns:a="http://schemas.openxmlformats.org/drawingml/2006/main">
            <a:off x="537210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IMPLEMENT</a:t>
            </a:r>
          </a:p>
        </p:txBody>
      </p:sp>
      <p:sp>
        <p:nvSpPr>
          <p:cNvPr id="18" name="">
            <a:extLst xmlns:a="http://schemas.openxmlformats.org/drawingml/2006/main">
              <a:ext uri="{FF2B5EF4-FFF2-40B4-BE49-F238E27FC236}">
                <a16:creationId xmlns:a16="http://schemas.microsoft.com/office/drawing/2014/main" id="{6D4665CB-4F10-46A1-9526-3B6C8F64E1A8}"/>
              </a:ext>
            </a:extLst>
          </p:cNvPr>
          <p:cNvSpPr>
            <a:spLocks xmlns:a="http://schemas.openxmlformats.org/drawingml/2006/main" noGrp="1"/>
          </p:cNvSpPr>
          <p:nvPr/>
        </p:nvSpPr>
        <p:spPr>
          <a:xfrm xmlns:a="http://schemas.openxmlformats.org/drawingml/2006/main">
            <a:off x="546735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75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People, process and technology</a:t>
            </a:r>
          </a:p>
        </p:txBody>
      </p:sp>
      <p:sp>
        <p:nvSpPr>
          <p:cNvPr id="19" name="">
            <a:extLst xmlns:a="http://schemas.openxmlformats.org/drawingml/2006/main">
              <a:ext uri="{FF2B5EF4-FFF2-40B4-BE49-F238E27FC236}">
                <a16:creationId xmlns:a16="http://schemas.microsoft.com/office/drawing/2014/main" id="{D2800E3F-E8D4-458D-8162-838A3AA183F2}"/>
              </a:ext>
            </a:extLst>
          </p:cNvPr>
          <p:cNvSpPr>
            <a:spLocks xmlns:a="http://schemas.openxmlformats.org/drawingml/2006/main" noGrp="1"/>
          </p:cNvSpPr>
          <p:nvPr/>
        </p:nvSpPr>
        <p:spPr>
          <a:xfrm xmlns:a="http://schemas.openxmlformats.org/drawingml/2006/main">
            <a:off x="7477125"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39124"/>
            </a:solidFill>
            <a:prstDash val="solid"/>
          </a:ln>
        </p:spPr>
      </p:sp>
      <p:sp>
        <p:nvSpPr>
          <p:cNvPr id="20" name="">
            <a:extLst xmlns:a="http://schemas.openxmlformats.org/drawingml/2006/main">
              <a:ext uri="{FF2B5EF4-FFF2-40B4-BE49-F238E27FC236}">
                <a16:creationId xmlns:a16="http://schemas.microsoft.com/office/drawing/2014/main" id="{5A2310A8-97AF-41AF-BE76-3C4E16EC3CD9}"/>
              </a:ext>
            </a:extLst>
          </p:cNvPr>
          <p:cNvSpPr>
            <a:spLocks xmlns:a="http://schemas.openxmlformats.org/drawingml/2006/main" noGrp="1"/>
          </p:cNvSpPr>
          <p:nvPr/>
        </p:nvSpPr>
        <p:spPr>
          <a:xfrm xmlns:a="http://schemas.openxmlformats.org/drawingml/2006/main">
            <a:off x="8124825"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300" b="1">
                <a:solidFill>
                  <a:srgbClr val="D39124"/>
                </a:solidFill>
                <a:latin typeface="Aptos"/>
                <a:ea typeface="Aptos"/>
                <a:cs typeface="Aptos"/>
              </a:defRPr>
            </a:pPr>
            <a:r>
              <a:rPr sz="3300" b="1">
                <a:solidFill>
                  <a:srgbClr val="D39124"/>
                </a:solidFill>
                <a:latin typeface="Aptos"/>
                <a:ea typeface="Aptos"/>
                <a:cs typeface="Aptos"/>
              </a:rPr>
              <a:t>4</a:t>
            </a:r>
          </a:p>
        </p:txBody>
      </p:sp>
      <p:sp>
        <p:nvSpPr>
          <p:cNvPr id="21" name="">
            <a:extLst xmlns:a="http://schemas.openxmlformats.org/drawingml/2006/main">
              <a:ext uri="{FF2B5EF4-FFF2-40B4-BE49-F238E27FC236}">
                <a16:creationId xmlns:a16="http://schemas.microsoft.com/office/drawing/2014/main" id="{481BC907-4D7A-4C5D-B532-FF9B29819936}"/>
              </a:ext>
            </a:extLst>
          </p:cNvPr>
          <p:cNvSpPr>
            <a:spLocks xmlns:a="http://schemas.openxmlformats.org/drawingml/2006/main" noGrp="1"/>
          </p:cNvSpPr>
          <p:nvPr/>
        </p:nvSpPr>
        <p:spPr>
          <a:xfrm xmlns:a="http://schemas.openxmlformats.org/drawingml/2006/main">
            <a:off x="7667625"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TEST</a:t>
            </a:r>
          </a:p>
        </p:txBody>
      </p:sp>
      <p:sp>
        <p:nvSpPr>
          <p:cNvPr id="22" name="">
            <a:extLst xmlns:a="http://schemas.openxmlformats.org/drawingml/2006/main">
              <a:ext uri="{FF2B5EF4-FFF2-40B4-BE49-F238E27FC236}">
                <a16:creationId xmlns:a16="http://schemas.microsoft.com/office/drawing/2014/main" id="{4E32915F-3BDD-4D3B-AF44-44FAE93F2D0C}"/>
              </a:ext>
            </a:extLst>
          </p:cNvPr>
          <p:cNvSpPr>
            <a:spLocks xmlns:a="http://schemas.openxmlformats.org/drawingml/2006/main" noGrp="1"/>
          </p:cNvSpPr>
          <p:nvPr/>
        </p:nvSpPr>
        <p:spPr>
          <a:xfrm xmlns:a="http://schemas.openxmlformats.org/drawingml/2006/main">
            <a:off x="7762875"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750"/>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Drills, exercises and assurance</a:t>
            </a:r>
          </a:p>
        </p:txBody>
      </p:sp>
      <p:sp>
        <p:nvSpPr>
          <p:cNvPr id="23" name="">
            <a:extLst xmlns:a="http://schemas.openxmlformats.org/drawingml/2006/main">
              <a:ext uri="{FF2B5EF4-FFF2-40B4-BE49-F238E27FC236}">
                <a16:creationId xmlns:a16="http://schemas.microsoft.com/office/drawing/2014/main" id="{3EE5938A-42A9-46F8-A219-C39DDE19A87C}"/>
              </a:ext>
            </a:extLst>
          </p:cNvPr>
          <p:cNvSpPr>
            <a:spLocks xmlns:a="http://schemas.openxmlformats.org/drawingml/2006/main" noGrp="1"/>
          </p:cNvSpPr>
          <p:nvPr/>
        </p:nvSpPr>
        <p:spPr>
          <a:xfrm xmlns:a="http://schemas.openxmlformats.org/drawingml/2006/main">
            <a:off x="9772650" y="2714625"/>
            <a:ext cx="1952625" cy="171450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2E7968"/>
            </a:solidFill>
            <a:prstDash val="solid"/>
          </a:ln>
        </p:spPr>
      </p:sp>
      <p:sp>
        <p:nvSpPr>
          <p:cNvPr id="24" name="">
            <a:extLst xmlns:a="http://schemas.openxmlformats.org/drawingml/2006/main">
              <a:ext uri="{FF2B5EF4-FFF2-40B4-BE49-F238E27FC236}">
                <a16:creationId xmlns:a16="http://schemas.microsoft.com/office/drawing/2014/main" id="{293520B3-2122-4188-B563-C98454D546CB}"/>
              </a:ext>
            </a:extLst>
          </p:cNvPr>
          <p:cNvSpPr>
            <a:spLocks xmlns:a="http://schemas.openxmlformats.org/drawingml/2006/main" noGrp="1"/>
          </p:cNvSpPr>
          <p:nvPr/>
        </p:nvSpPr>
        <p:spPr>
          <a:xfrm xmlns:a="http://schemas.openxmlformats.org/drawingml/2006/main">
            <a:off x="10420350" y="2905125"/>
            <a:ext cx="666750" cy="523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3300" b="1">
                <a:solidFill>
                  <a:srgbClr val="2E7968"/>
                </a:solidFill>
                <a:latin typeface="Aptos"/>
                <a:ea typeface="Aptos"/>
                <a:cs typeface="Aptos"/>
              </a:defRPr>
            </a:pPr>
            <a:r>
              <a:rPr sz="3300" b="1">
                <a:solidFill>
                  <a:srgbClr val="2E7968"/>
                </a:solidFill>
                <a:latin typeface="Aptos"/>
                <a:ea typeface="Aptos"/>
                <a:cs typeface="Aptos"/>
              </a:rPr>
              <a:t>5</a:t>
            </a:r>
          </a:p>
        </p:txBody>
      </p:sp>
      <p:sp>
        <p:nvSpPr>
          <p:cNvPr id="25" name="">
            <a:extLst xmlns:a="http://schemas.openxmlformats.org/drawingml/2006/main">
              <a:ext uri="{FF2B5EF4-FFF2-40B4-BE49-F238E27FC236}">
                <a16:creationId xmlns:a16="http://schemas.microsoft.com/office/drawing/2014/main" id="{76FDDD18-D887-4939-AB06-73389D9129C4}"/>
              </a:ext>
            </a:extLst>
          </p:cNvPr>
          <p:cNvSpPr>
            <a:spLocks xmlns:a="http://schemas.openxmlformats.org/drawingml/2006/main" noGrp="1"/>
          </p:cNvSpPr>
          <p:nvPr/>
        </p:nvSpPr>
        <p:spPr>
          <a:xfrm xmlns:a="http://schemas.openxmlformats.org/drawingml/2006/main">
            <a:off x="9963150" y="3543300"/>
            <a:ext cx="15716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2E7968"/>
                </a:solidFill>
                <a:latin typeface="Aptos"/>
                <a:ea typeface="Aptos"/>
                <a:cs typeface="Aptos"/>
              </a:defRPr>
            </a:pPr>
            <a:r>
              <a:rPr sz="1350" b="1">
                <a:solidFill>
                  <a:srgbClr val="2E7968"/>
                </a:solidFill>
                <a:latin typeface="Aptos"/>
                <a:ea typeface="Aptos"/>
                <a:cs typeface="Aptos"/>
              </a:rPr>
              <a:t>IMPROVE</a:t>
            </a:r>
          </a:p>
        </p:txBody>
      </p:sp>
      <p:sp>
        <p:nvSpPr>
          <p:cNvPr id="26" name="">
            <a:extLst xmlns:a="http://schemas.openxmlformats.org/drawingml/2006/main">
              <a:ext uri="{FF2B5EF4-FFF2-40B4-BE49-F238E27FC236}">
                <a16:creationId xmlns:a16="http://schemas.microsoft.com/office/drawing/2014/main" id="{2B185A7B-6F42-4BB1-ADCD-42F8226460DD}"/>
              </a:ext>
            </a:extLst>
          </p:cNvPr>
          <p:cNvSpPr>
            <a:spLocks xmlns:a="http://schemas.openxmlformats.org/drawingml/2006/main" noGrp="1"/>
          </p:cNvSpPr>
          <p:nvPr/>
        </p:nvSpPr>
        <p:spPr>
          <a:xfrm xmlns:a="http://schemas.openxmlformats.org/drawingml/2006/main">
            <a:off x="10058400" y="3905250"/>
            <a:ext cx="1381125"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3202"/>
          </a:bodyPr>
          <a:lstStyle xmlns:a="http://schemas.openxmlformats.org/drawingml/2006/main"/>
          <a:p xmlns:a="http://schemas.openxmlformats.org/drawingml/2006/main">
            <a:pPr algn="ctr">
              <a:buNone/>
              <a:defRPr sz="1500" b="1">
                <a:solidFill>
                  <a:srgbClr val="17202A"/>
                </a:solidFill>
                <a:latin typeface="Aptos"/>
                <a:ea typeface="Aptos"/>
                <a:cs typeface="Aptos"/>
              </a:defRPr>
            </a:pPr>
            <a:r>
              <a:rPr sz="1500" b="1">
                <a:solidFill>
                  <a:srgbClr val="17202A"/>
                </a:solidFill>
                <a:latin typeface="Aptos"/>
                <a:ea typeface="Aptos"/>
                <a:cs typeface="Aptos"/>
              </a:rPr>
              <a:t>Lessons, changes and review</a:t>
            </a:r>
          </a:p>
        </p:txBody>
      </p:sp>
      <p:sp>
        <p:nvSpPr>
          <p:cNvPr id="27" name="">
            <a:extLst xmlns:a="http://schemas.openxmlformats.org/drawingml/2006/main">
              <a:ext uri="{FF2B5EF4-FFF2-40B4-BE49-F238E27FC236}">
                <a16:creationId xmlns:a16="http://schemas.microsoft.com/office/drawing/2014/main" id="{F87048FC-5C3B-4415-A198-B3F34FBB98DA}"/>
              </a:ext>
            </a:extLst>
          </p:cNvPr>
          <p:cNvSpPr>
            <a:spLocks xmlns:a="http://schemas.openxmlformats.org/drawingml/2006/main" noGrp="1"/>
          </p:cNvSpPr>
          <p:nvPr/>
        </p:nvSpPr>
        <p:spPr>
          <a:xfrm xmlns:a="http://schemas.openxmlformats.org/drawingml/2006/main">
            <a:off x="1428750" y="5286375"/>
            <a:ext cx="93345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100" b="1">
                <a:solidFill>
                  <a:srgbClr val="3F1D52"/>
                </a:solidFill>
                <a:latin typeface="Aptos"/>
                <a:ea typeface="Aptos"/>
                <a:cs typeface="Aptos"/>
              </a:defRPr>
            </a:pPr>
            <a:r>
              <a:rPr sz="2100" b="1">
                <a:solidFill>
                  <a:srgbClr val="3F1D52"/>
                </a:solidFill>
                <a:latin typeface="Aptos"/>
                <a:ea typeface="Aptos"/>
                <a:cs typeface="Aptos"/>
              </a:rPr>
              <a:t>Threat level changes → controls and readiness must adapt</a:t>
            </a:r>
          </a:p>
        </p:txBody>
      </p:sp>
      <p:sp>
        <p:nvSpPr>
          <p:cNvPr id="28" name="">
            <a:extLst xmlns:a="http://schemas.openxmlformats.org/drawingml/2006/main">
              <a:ext uri="{FF2B5EF4-FFF2-40B4-BE49-F238E27FC236}">
                <a16:creationId xmlns:a16="http://schemas.microsoft.com/office/drawing/2014/main" id="{AB6AA5A4-CF0F-4997-858F-8719F5004E97}"/>
              </a:ext>
            </a:extLst>
          </p:cNvPr>
          <p:cNvSpPr>
            <a:spLocks xmlns:a="http://schemas.openxmlformats.org/drawingml/2006/main" noGrp="1"/>
          </p:cNvSpPr>
          <p:nvPr/>
        </p:nvSpPr>
        <p:spPr>
          <a:xfrm xmlns:a="http://schemas.openxmlformats.org/drawingml/2006/main">
            <a:off x="3048000" y="5829300"/>
            <a:ext cx="609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575" b="1">
                <a:solidFill>
                  <a:srgbClr val="5F6874"/>
                </a:solidFill>
                <a:latin typeface="Aptos"/>
                <a:ea typeface="Aptos"/>
                <a:cs typeface="Aptos"/>
              </a:defRPr>
            </a:pPr>
            <a:r>
              <a:rPr sz="1575" b="1">
                <a:solidFill>
                  <a:srgbClr val="5F6874"/>
                </a:solidFill>
                <a:latin typeface="Aptos"/>
                <a:ea typeface="Aptos"/>
                <a:cs typeface="Aptos"/>
              </a:rPr>
              <a:t>Document • communicate • audit</a:t>
            </a:r>
          </a:p>
        </p:txBody>
      </p:sp>
    </p:spTree>
    <p:extLst>
      <p:ext uri="{BB962C8B-B14F-4D97-AF65-F5344CB8AC3E}">
        <p14:creationId xmlns:p14="http://schemas.microsoft.com/office/powerpoint/2010/main" val="259404022"/>
      </p:ext>
    </p:extLst>
  </p:cSld>
</p:sld>
</file>

<file path=ppt/slides/slide21.xml><?xml version="1.0" encoding="utf-8"?>
<p:sld xmlns:p="http://schemas.openxmlformats.org/presentationml/2006/main">
  <p:cSld>
    <p:spTree>
      <p:nvGrpSpPr>
        <p:cNvPr id="1" name=""/>
        <p:cNvGrpSpPr/>
        <p:nvPr/>
      </p:nvGrpSpPr>
      <p:grpSpPr>
        <a:xfrm xmlns:a="http://schemas.openxmlformats.org/drawingml/2006/main"/>
      </p:grpSpPr>
      <p:pic>
        <p:nvPicPr>
          <p:cNvPr id="10" name=""/>
          <p:cNvPicPr>
            <a:picLocks xmlns:a="http://schemas.openxmlformats.org/drawingml/2006/main" noChangeAspect="1"/>
          </p:cNvPicPr>
          <p:nvPr/>
        </p:nvPicPr>
        <p:blipFill>
          <a:blip xmlns:r="http://schemas.openxmlformats.org/officeDocument/2006/relationships" xmlns:a="http://schemas.openxmlformats.org/drawingml/2006/main" r:embed="Rd91180f2ac3a4b1e"/>
          <a:srcRect xmlns:a="http://schemas.openxmlformats.org/drawingml/2006/main" l="0" t="27" r="0" b="27"/>
          <a:stretch xmlns:a="http://schemas.openxmlformats.org/drawingml/2006/main">
            <a:fillRect l="0" t="0" r="0" b="0"/>
          </a:stretch>
        </p:blipFill>
        <p:spPr>
          <a:xfrm xmlns:a="http://schemas.openxmlformats.org/drawingml/2006/main">
            <a:off x="0" y="0"/>
            <a:ext cx="12192000" cy="6858000"/>
          </a:xfrm>
          <a:prstGeom xmlns:a="http://schemas.openxmlformats.org/drawingml/2006/main" prst="rect">
            <a:avLst/>
          </a:prstGeom>
        </p:spPr>
      </p:pic>
      <p:sp>
        <p:nvSpPr>
          <p:cNvPr id="2" name="">
            <a:extLst xmlns:a="http://schemas.openxmlformats.org/drawingml/2006/main">
              <a:ext uri="{FF2B5EF4-FFF2-40B4-BE49-F238E27FC236}">
                <a16:creationId xmlns:a16="http://schemas.microsoft.com/office/drawing/2014/main" id="{C9E229EC-9DC8-4E08-A3C9-107C4D38C835}"/>
              </a:ext>
            </a:extLst>
          </p:cNvPr>
          <p:cNvSpPr>
            <a:spLocks xmlns:a="http://schemas.openxmlformats.org/drawingml/2006/main" noGrp="1"/>
          </p:cNvSpPr>
          <p:nvPr/>
        </p:nvSpPr>
        <p:spPr>
          <a:xfrm xmlns:a="http://schemas.openxmlformats.org/drawingml/2006/main">
            <a:off x="0" y="0"/>
            <a:ext cx="5810250" cy="6858000"/>
          </a:xfrm>
          <a:prstGeom xmlns:a="http://schemas.openxmlformats.org/drawingml/2006/main" prst="rect">
            <a:avLst/>
          </a:prstGeom>
          <a:solidFill xmlns:a="http://schemas.openxmlformats.org/drawingml/2006/main">
            <a:srgbClr val="FFFFFF">
              <a:alpha val="91765"/>
            </a:srgbClr>
          </a:solidFill>
          <a:ln xmlns:a="http://schemas.openxmlformats.org/drawingml/2006/main" w="0">
            <a:noFill/>
            <a:prstDash val="solid"/>
          </a:ln>
        </p:spPr>
      </p:sp>
      <p:sp>
        <p:nvSpPr>
          <p:cNvPr id="3" name="">
            <a:extLst xmlns:a="http://schemas.openxmlformats.org/drawingml/2006/main">
              <a:ext uri="{FF2B5EF4-FFF2-40B4-BE49-F238E27FC236}">
                <a16:creationId xmlns:a16="http://schemas.microsoft.com/office/drawing/2014/main" id="{D16C56A5-808A-450F-85DA-0F5AD5D00A5D}"/>
              </a:ext>
            </a:extLst>
          </p:cNvPr>
          <p:cNvSpPr>
            <a:spLocks xmlns:a="http://schemas.openxmlformats.org/drawingml/2006/main" noGrp="1"/>
          </p:cNvSpPr>
          <p:nvPr/>
        </p:nvSpPr>
        <p:spPr>
          <a:xfrm xmlns:a="http://schemas.openxmlformats.org/drawingml/2006/main">
            <a:off x="609600" y="685800"/>
            <a:ext cx="4619625" cy="1047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88141"/>
          </a:bodyPr>
          <a:lstStyle xmlns:a="http://schemas.openxmlformats.org/drawingml/2006/main"/>
          <a:p xmlns:a="http://schemas.openxmlformats.org/drawingml/2006/main">
            <a:pPr algn="l">
              <a:buNone/>
              <a:defRPr sz="3900" b="1">
                <a:solidFill>
                  <a:srgbClr val="3F1D52"/>
                </a:solidFill>
                <a:latin typeface="Aptos"/>
                <a:ea typeface="Aptos"/>
                <a:cs typeface="Aptos"/>
              </a:defRPr>
            </a:pPr>
            <a:r>
              <a:rPr sz="3900" b="1">
                <a:solidFill>
                  <a:srgbClr val="3F1D52"/>
                </a:solidFill>
                <a:latin typeface="Aptos"/>
                <a:ea typeface="Aptos"/>
                <a:cs typeface="Aptos"/>
              </a:rPr>
              <a:t>Identity is a security control</a:t>
            </a:r>
          </a:p>
        </p:txBody>
      </p:sp>
      <p:sp>
        <p:nvSpPr>
          <p:cNvPr id="4" name="">
            <a:extLst xmlns:a="http://schemas.openxmlformats.org/drawingml/2006/main">
              <a:ext uri="{FF2B5EF4-FFF2-40B4-BE49-F238E27FC236}">
                <a16:creationId xmlns:a16="http://schemas.microsoft.com/office/drawing/2014/main" id="{AAA3F5AD-203A-4766-A359-2A2CF54B424C}"/>
              </a:ext>
            </a:extLst>
          </p:cNvPr>
          <p:cNvSpPr>
            <a:spLocks xmlns:a="http://schemas.openxmlformats.org/drawingml/2006/main" noGrp="1"/>
          </p:cNvSpPr>
          <p:nvPr/>
        </p:nvSpPr>
        <p:spPr>
          <a:xfrm xmlns:a="http://schemas.openxmlformats.org/drawingml/2006/main">
            <a:off x="628650" y="2076450"/>
            <a:ext cx="4095750"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Effective access control verifies:</a:t>
            </a:r>
          </a:p>
        </p:txBody>
      </p:sp>
      <p:sp>
        <p:nvSpPr>
          <p:cNvPr id="5" name="">
            <a:extLst xmlns:a="http://schemas.openxmlformats.org/drawingml/2006/main">
              <a:ext uri="{FF2B5EF4-FFF2-40B4-BE49-F238E27FC236}">
                <a16:creationId xmlns:a16="http://schemas.microsoft.com/office/drawing/2014/main" id="{59CCF207-16D9-4CB2-B913-0F20157FD401}"/>
              </a:ext>
            </a:extLst>
          </p:cNvPr>
          <p:cNvSpPr>
            <a:spLocks xmlns:a="http://schemas.openxmlformats.org/drawingml/2006/main" noGrp="1"/>
          </p:cNvSpPr>
          <p:nvPr/>
        </p:nvSpPr>
        <p:spPr>
          <a:xfrm xmlns:a="http://schemas.openxmlformats.org/drawingml/2006/main">
            <a:off x="704850" y="2714625"/>
            <a:ext cx="4333875" cy="2428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Who the person is</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Why access is required</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Where and when access is authorised</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Whether the credential remains valid</a:t>
            </a:r>
          </a:p>
          <a:p xmlns:a="http://schemas.openxmlformats.org/drawingml/2006/main">
            <a:pPr marL="23" indent="-13">
              <a:spcAft>
                <a:spcPts val="13"/>
              </a:spcAft>
              <a:buChar char="•"/>
              <a:defRPr sz="1725">
                <a:solidFill>
                  <a:srgbClr val="17202A"/>
                </a:solidFill>
                <a:latin typeface="Aptos"/>
                <a:ea typeface="Aptos"/>
                <a:cs typeface="Aptos"/>
              </a:defRPr>
            </a:pPr>
            <a:r>
              <a:rPr sz="1725">
                <a:solidFill>
                  <a:srgbClr val="17202A"/>
                </a:solidFill>
                <a:latin typeface="Aptos"/>
                <a:ea typeface="Aptos"/>
                <a:cs typeface="Aptos"/>
              </a:rPr>
              <a:t>How exceptions and visitors are controlled</a:t>
            </a:r>
          </a:p>
        </p:txBody>
      </p:sp>
      <p:sp>
        <p:nvSpPr>
          <p:cNvPr id="6" name="">
            <a:extLst xmlns:a="http://schemas.openxmlformats.org/drawingml/2006/main">
              <a:ext uri="{FF2B5EF4-FFF2-40B4-BE49-F238E27FC236}">
                <a16:creationId xmlns:a16="http://schemas.microsoft.com/office/drawing/2014/main" id="{BDBD7E21-3714-4E5C-BB75-F8C354B86FD8}"/>
              </a:ext>
            </a:extLst>
          </p:cNvPr>
          <p:cNvSpPr>
            <a:spLocks xmlns:a="http://schemas.openxmlformats.org/drawingml/2006/main" noGrp="1"/>
          </p:cNvSpPr>
          <p:nvPr/>
        </p:nvSpPr>
        <p:spPr>
          <a:xfrm xmlns:a="http://schemas.openxmlformats.org/drawingml/2006/main">
            <a:off x="609600" y="5572125"/>
            <a:ext cx="4667250" cy="685800"/>
          </a:xfrm>
          <a:prstGeom xmlns:a="http://schemas.openxmlformats.org/drawingml/2006/main" prst="roundRect">
            <a:avLst>
              <a:gd name="adj" fmla="val 1944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65BCCA34-E1EF-43F5-889F-4E8C2D0A6CC9}"/>
              </a:ext>
            </a:extLst>
          </p:cNvPr>
          <p:cNvSpPr>
            <a:spLocks xmlns:a="http://schemas.openxmlformats.org/drawingml/2006/main" noGrp="1"/>
          </p:cNvSpPr>
          <p:nvPr/>
        </p:nvSpPr>
        <p:spPr>
          <a:xfrm xmlns:a="http://schemas.openxmlformats.org/drawingml/2006/main">
            <a:off x="838200" y="5743575"/>
            <a:ext cx="4191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Trust is verified—not assumed.</a:t>
            </a:r>
          </a:p>
        </p:txBody>
      </p:sp>
      <p:pic>
        <p:nvPicPr>
          <p:cNvPr id="17" name=""/>
          <p:cNvPicPr>
            <a:picLocks xmlns:a="http://schemas.openxmlformats.org/drawingml/2006/main" noChangeAspect="1"/>
          </p:cNvPicPr>
          <p:nvPr/>
        </p:nvPicPr>
        <p:blipFill>
          <a:blip xmlns:r="http://schemas.openxmlformats.org/officeDocument/2006/relationships" xmlns:a="http://schemas.openxmlformats.org/drawingml/2006/main" r:embed="R153b540760fb4bf4"/>
          <a:stretch xmlns:a="http://schemas.openxmlformats.org/drawingml/2006/main"/>
        </p:blipFill>
        <p:spPr>
          <a:xfrm xmlns:a="http://schemas.openxmlformats.org/drawingml/2006/main">
            <a:off x="11334750" y="266700"/>
            <a:ext cx="533400" cy="533400"/>
          </a:xfrm>
          <a:prstGeom xmlns:a="http://schemas.openxmlformats.org/drawingml/2006/main" prst="rect">
            <a:avLst/>
          </a:prstGeom>
        </p:spPr>
      </p:pic>
    </p:spTree>
    <p:extLst>
      <p:ext uri="{BB962C8B-B14F-4D97-AF65-F5344CB8AC3E}">
        <p14:creationId xmlns:p14="http://schemas.microsoft.com/office/powerpoint/2010/main" val="1888283174"/>
      </p:ext>
    </p:extLst>
  </p:cSld>
</p:sld>
</file>

<file path=ppt/slides/slide22.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5" name="">
            <a:extLst xmlns:a="http://schemas.openxmlformats.org/drawingml/2006/main">
              <a:ext uri="{FF2B5EF4-FFF2-40B4-BE49-F238E27FC236}">
                <a16:creationId xmlns:a16="http://schemas.microsoft.com/office/drawing/2014/main" id="{DA2FF4AA-F166-44F6-8D33-14E6E344D204}"/>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8" name=""/>
          <p:cNvPicPr>
            <a:picLocks xmlns:a="http://schemas.openxmlformats.org/drawingml/2006/main" noChangeAspect="1"/>
          </p:cNvPicPr>
          <p:nvPr/>
        </p:nvPicPr>
        <p:blipFill>
          <a:blip xmlns:r="http://schemas.openxmlformats.org/officeDocument/2006/relationships" xmlns:a="http://schemas.openxmlformats.org/drawingml/2006/main" r:embed="Rf82c0ccc27784c2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BB1E766-1F8F-48D7-B5C2-46A14196C6DC}"/>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Credentialing case study: TWIC</a:t>
            </a:r>
          </a:p>
        </p:txBody>
      </p:sp>
      <p:sp>
        <p:nvSpPr>
          <p:cNvPr id="4" name="">
            <a:extLst xmlns:a="http://schemas.openxmlformats.org/drawingml/2006/main">
              <a:ext uri="{FF2B5EF4-FFF2-40B4-BE49-F238E27FC236}">
                <a16:creationId xmlns:a16="http://schemas.microsoft.com/office/drawing/2014/main" id="{DC125BCF-9837-41C4-A2FC-C1A2DDB3FD27}"/>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E11BB67A-8B3C-4AE1-875A-D98DBC84865E}"/>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22</a:t>
            </a:r>
          </a:p>
        </p:txBody>
      </p:sp>
      <p:sp>
        <p:nvSpPr>
          <p:cNvPr id="6" name="">
            <a:extLst xmlns:a="http://schemas.openxmlformats.org/drawingml/2006/main">
              <a:ext uri="{FF2B5EF4-FFF2-40B4-BE49-F238E27FC236}">
                <a16:creationId xmlns:a16="http://schemas.microsoft.com/office/drawing/2014/main" id="{4C4C083F-DF86-48BE-B4AD-57503A4F4AEA}"/>
              </a:ext>
            </a:extLst>
          </p:cNvPr>
          <p:cNvSpPr>
            <a:spLocks xmlns:a="http://schemas.openxmlformats.org/drawingml/2006/main" noGrp="1"/>
          </p:cNvSpPr>
          <p:nvPr/>
        </p:nvSpPr>
        <p:spPr>
          <a:xfrm xmlns:a="http://schemas.openxmlformats.org/drawingml/2006/main">
            <a:off x="666750" y="1809750"/>
            <a:ext cx="2476500"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0BE41258-A3B6-4985-B5F1-922E8292E142}"/>
              </a:ext>
            </a:extLst>
          </p:cNvPr>
          <p:cNvSpPr>
            <a:spLocks xmlns:a="http://schemas.openxmlformats.org/drawingml/2006/main" noGrp="1"/>
          </p:cNvSpPr>
          <p:nvPr/>
        </p:nvSpPr>
        <p:spPr>
          <a:xfrm xmlns:a="http://schemas.openxmlformats.org/drawingml/2006/main">
            <a:off x="762000" y="1866900"/>
            <a:ext cx="2286000"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UNITED STATES EXAMPLE</a:t>
            </a:r>
          </a:p>
        </p:txBody>
      </p:sp>
      <p:sp>
        <p:nvSpPr>
          <p:cNvPr id="8" name="">
            <a:extLst xmlns:a="http://schemas.openxmlformats.org/drawingml/2006/main">
              <a:ext uri="{FF2B5EF4-FFF2-40B4-BE49-F238E27FC236}">
                <a16:creationId xmlns:a16="http://schemas.microsoft.com/office/drawing/2014/main" id="{5A146251-92F8-4E83-9E76-FB5D0BA42A5C}"/>
              </a:ext>
            </a:extLst>
          </p:cNvPr>
          <p:cNvSpPr>
            <a:spLocks xmlns:a="http://schemas.openxmlformats.org/drawingml/2006/main" noGrp="1"/>
          </p:cNvSpPr>
          <p:nvPr/>
        </p:nvSpPr>
        <p:spPr>
          <a:xfrm xmlns:a="http://schemas.openxmlformats.org/drawingml/2006/main">
            <a:off x="666750" y="2333625"/>
            <a:ext cx="6858000" cy="666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607"/>
          </a:bodyPr>
          <a:lstStyle xmlns:a="http://schemas.openxmlformats.org/drawingml/2006/main"/>
          <a:p xmlns:a="http://schemas.openxmlformats.org/drawingml/2006/main">
            <a:pPr algn="l">
              <a:buNone/>
              <a:defRPr sz="2625" b="1">
                <a:solidFill>
                  <a:srgbClr val="17202A"/>
                </a:solidFill>
                <a:latin typeface="Aptos"/>
                <a:ea typeface="Aptos"/>
                <a:cs typeface="Aptos"/>
              </a:defRPr>
            </a:pPr>
            <a:r>
              <a:rPr sz="2625" b="1">
                <a:solidFill>
                  <a:srgbClr val="17202A"/>
                </a:solidFill>
                <a:latin typeface="Aptos"/>
                <a:ea typeface="Aptos"/>
                <a:cs typeface="Aptos"/>
              </a:rPr>
              <a:t>Transportation Worker Identification Credential</a:t>
            </a:r>
          </a:p>
        </p:txBody>
      </p:sp>
      <p:sp>
        <p:nvSpPr>
          <p:cNvPr id="9" name="">
            <a:extLst xmlns:a="http://schemas.openxmlformats.org/drawingml/2006/main">
              <a:ext uri="{FF2B5EF4-FFF2-40B4-BE49-F238E27FC236}">
                <a16:creationId xmlns:a16="http://schemas.microsoft.com/office/drawing/2014/main" id="{E6D95D9A-63E9-4738-9A5E-51743E87307F}"/>
              </a:ext>
            </a:extLst>
          </p:cNvPr>
          <p:cNvSpPr>
            <a:spLocks xmlns:a="http://schemas.openxmlformats.org/drawingml/2006/main" noGrp="1"/>
          </p:cNvSpPr>
          <p:nvPr/>
        </p:nvSpPr>
        <p:spPr>
          <a:xfrm xmlns:a="http://schemas.openxmlformats.org/drawingml/2006/main">
            <a:off x="666750" y="3190875"/>
            <a:ext cx="6667500" cy="1190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5F6874"/>
                </a:solidFill>
                <a:latin typeface="Aptos"/>
                <a:ea typeface="Aptos"/>
                <a:cs typeface="Aptos"/>
              </a:defRPr>
            </a:pPr>
            <a:r>
              <a:rPr sz="1800" b="0">
                <a:solidFill>
                  <a:srgbClr val="5F6874"/>
                </a:solidFill>
                <a:latin typeface="Aptos"/>
                <a:ea typeface="Aptos"/>
                <a:cs typeface="Aptos"/>
              </a:rPr>
              <a:t>Authorised under the Maritime Transportation Security Act 2002 and introduced to strengthen identity assurance for unescorted access to secure maritime areas.</a:t>
            </a:r>
          </a:p>
        </p:txBody>
      </p:sp>
      <p:sp>
        <p:nvSpPr>
          <p:cNvPr id="10" name="">
            <a:extLst xmlns:a="http://schemas.openxmlformats.org/drawingml/2006/main">
              <a:ext uri="{FF2B5EF4-FFF2-40B4-BE49-F238E27FC236}">
                <a16:creationId xmlns:a16="http://schemas.microsoft.com/office/drawing/2014/main" id="{DDF48365-5F7C-42CB-B3C4-9668CFFE29C2}"/>
              </a:ext>
            </a:extLst>
          </p:cNvPr>
          <p:cNvSpPr>
            <a:spLocks xmlns:a="http://schemas.openxmlformats.org/drawingml/2006/main" noGrp="1"/>
          </p:cNvSpPr>
          <p:nvPr/>
        </p:nvSpPr>
        <p:spPr>
          <a:xfrm xmlns:a="http://schemas.openxmlformats.org/drawingml/2006/main">
            <a:off x="7953375" y="1809750"/>
            <a:ext cx="3238500" cy="2905125"/>
          </a:xfrm>
          <a:prstGeom xmlns:a="http://schemas.openxmlformats.org/drawingml/2006/main" prst="roundRect">
            <a:avLst>
              <a:gd name="adj" fmla="val 5902"/>
            </a:avLst>
          </a:prstGeom>
          <a:solidFill xmlns:a="http://schemas.openxmlformats.org/drawingml/2006/main">
            <a:srgbClr val="EDE4F1"/>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3DAD2128-8319-4863-AA6D-ADB021777FFA}"/>
              </a:ext>
            </a:extLst>
          </p:cNvPr>
          <p:cNvSpPr>
            <a:spLocks xmlns:a="http://schemas.openxmlformats.org/drawingml/2006/main" noGrp="1"/>
          </p:cNvSpPr>
          <p:nvPr/>
        </p:nvSpPr>
        <p:spPr>
          <a:xfrm xmlns:a="http://schemas.openxmlformats.org/drawingml/2006/main">
            <a:off x="8239125" y="2133600"/>
            <a:ext cx="2667000" cy="238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275" b="1">
                <a:solidFill>
                  <a:srgbClr val="3F1D52"/>
                </a:solidFill>
                <a:latin typeface="Aptos"/>
                <a:ea typeface="Aptos"/>
                <a:cs typeface="Aptos"/>
              </a:defRPr>
            </a:pPr>
            <a:r>
              <a:rPr sz="1275" b="1">
                <a:solidFill>
                  <a:srgbClr val="3F1D52"/>
                </a:solidFill>
                <a:latin typeface="Aptos"/>
                <a:ea typeface="Aptos"/>
                <a:cs typeface="Aptos"/>
              </a:rPr>
              <a:t>TRANSFERABLE LESSONS</a:t>
            </a:r>
          </a:p>
        </p:txBody>
      </p:sp>
      <p:sp>
        <p:nvSpPr>
          <p:cNvPr id="12" name="">
            <a:extLst xmlns:a="http://schemas.openxmlformats.org/drawingml/2006/main">
              <a:ext uri="{FF2B5EF4-FFF2-40B4-BE49-F238E27FC236}">
                <a16:creationId xmlns:a16="http://schemas.microsoft.com/office/drawing/2014/main" id="{4AA113D2-F427-4681-852D-29A70DA48ABE}"/>
              </a:ext>
            </a:extLst>
          </p:cNvPr>
          <p:cNvSpPr>
            <a:spLocks xmlns:a="http://schemas.openxmlformats.org/drawingml/2006/main" noGrp="1"/>
          </p:cNvSpPr>
          <p:nvPr/>
        </p:nvSpPr>
        <p:spPr>
          <a:xfrm xmlns:a="http://schemas.openxmlformats.org/drawingml/2006/main">
            <a:off x="8429625" y="2714625"/>
            <a:ext cx="2238375"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Biometric assurance</a:t>
            </a:r>
          </a:p>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Background screening</a:t>
            </a:r>
          </a:p>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Credential lifecycle</a:t>
            </a:r>
          </a:p>
          <a:p xmlns:a="http://schemas.openxmlformats.org/drawingml/2006/main">
            <a:pPr marL="23" indent="-13">
              <a:spcAft>
                <a:spcPts val="12"/>
              </a:spcAft>
              <a:buChar char="•"/>
              <a:defRPr sz="1650">
                <a:solidFill>
                  <a:srgbClr val="17202A"/>
                </a:solidFill>
                <a:latin typeface="Aptos"/>
                <a:ea typeface="Aptos"/>
                <a:cs typeface="Aptos"/>
              </a:defRPr>
            </a:pPr>
            <a:r>
              <a:rPr sz="1650">
                <a:solidFill>
                  <a:srgbClr val="17202A"/>
                </a:solidFill>
                <a:latin typeface="Aptos"/>
                <a:ea typeface="Aptos"/>
                <a:cs typeface="Aptos"/>
              </a:rPr>
              <a:t>Reader + process integration</a:t>
            </a:r>
          </a:p>
        </p:txBody>
      </p:sp>
      <p:sp>
        <p:nvSpPr>
          <p:cNvPr id="13" name="">
            <a:extLst xmlns:a="http://schemas.openxmlformats.org/drawingml/2006/main">
              <a:ext uri="{FF2B5EF4-FFF2-40B4-BE49-F238E27FC236}">
                <a16:creationId xmlns:a16="http://schemas.microsoft.com/office/drawing/2014/main" id="{1189D94E-72D1-4788-8753-3128DCEFFBF3}"/>
              </a:ext>
            </a:extLst>
          </p:cNvPr>
          <p:cNvSpPr>
            <a:spLocks xmlns:a="http://schemas.openxmlformats.org/drawingml/2006/main" noGrp="1"/>
          </p:cNvSpPr>
          <p:nvPr/>
        </p:nvSpPr>
        <p:spPr>
          <a:xfrm xmlns:a="http://schemas.openxmlformats.org/drawingml/2006/main">
            <a:off x="666750" y="5095875"/>
            <a:ext cx="10525125" cy="857250"/>
          </a:xfrm>
          <a:prstGeom xmlns:a="http://schemas.openxmlformats.org/drawingml/2006/main" prst="roundRect">
            <a:avLst>
              <a:gd name="adj" fmla="val 17778"/>
            </a:avLst>
          </a:prstGeom>
          <a:solidFill xmlns:a="http://schemas.openxmlformats.org/drawingml/2006/main">
            <a:srgbClr val="F7E8CC"/>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BC21C16D-AB64-4A07-9CC0-6850C3D417FD}"/>
              </a:ext>
            </a:extLst>
          </p:cNvPr>
          <p:cNvSpPr>
            <a:spLocks xmlns:a="http://schemas.openxmlformats.org/drawingml/2006/main" noGrp="1"/>
          </p:cNvSpPr>
          <p:nvPr/>
        </p:nvSpPr>
        <p:spPr>
          <a:xfrm xmlns:a="http://schemas.openxmlformats.org/drawingml/2006/main">
            <a:off x="952500" y="5295900"/>
            <a:ext cx="9953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6806"/>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TWIC is not a UK credential. Apply the design principles through the approved identity and access arrangements for the relevant UK port or facility.</a:t>
            </a:r>
          </a:p>
        </p:txBody>
      </p:sp>
    </p:spTree>
    <p:extLst>
      <p:ext uri="{BB962C8B-B14F-4D97-AF65-F5344CB8AC3E}">
        <p14:creationId xmlns:p14="http://schemas.microsoft.com/office/powerpoint/2010/main" val="2104153092"/>
      </p:ext>
    </p:extLst>
  </p:cSld>
</p:sld>
</file>

<file path=ppt/slides/slide2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824C8F64-0549-4F65-A131-D3A5407A2733}"/>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d936e3c8808c4cc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4DFA84FC-6BE9-4A32-B84D-37D3E4625B57}"/>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Government–business partnerships</a:t>
            </a:r>
          </a:p>
        </p:txBody>
      </p:sp>
      <p:sp>
        <p:nvSpPr>
          <p:cNvPr id="4" name="">
            <a:extLst xmlns:a="http://schemas.openxmlformats.org/drawingml/2006/main">
              <a:ext uri="{FF2B5EF4-FFF2-40B4-BE49-F238E27FC236}">
                <a16:creationId xmlns:a16="http://schemas.microsoft.com/office/drawing/2014/main" id="{82E102B6-B167-4A4C-A4F3-597819B637F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CA7BED-D746-4546-B325-8381B09CFEDC}"/>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23</a:t>
            </a:r>
          </a:p>
        </p:txBody>
      </p:sp>
      <p:sp>
        <p:nvSpPr>
          <p:cNvPr id="6" name="">
            <a:extLst xmlns:a="http://schemas.openxmlformats.org/drawingml/2006/main">
              <a:ext uri="{FF2B5EF4-FFF2-40B4-BE49-F238E27FC236}">
                <a16:creationId xmlns:a16="http://schemas.microsoft.com/office/drawing/2014/main" id="{AFF0BBD1-1680-42F7-A870-C82D308E8290}"/>
              </a:ext>
            </a:extLst>
          </p:cNvPr>
          <p:cNvSpPr>
            <a:spLocks xmlns:a="http://schemas.openxmlformats.org/drawingml/2006/main" noGrp="1"/>
          </p:cNvSpPr>
          <p:nvPr/>
        </p:nvSpPr>
        <p:spPr>
          <a:xfrm xmlns:a="http://schemas.openxmlformats.org/drawingml/2006/main">
            <a:off x="666750" y="1714500"/>
            <a:ext cx="952500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250" b="1">
                <a:solidFill>
                  <a:srgbClr val="17202A"/>
                </a:solidFill>
                <a:latin typeface="Aptos"/>
                <a:ea typeface="Aptos"/>
                <a:cs typeface="Aptos"/>
              </a:defRPr>
            </a:pPr>
            <a:r>
              <a:rPr sz="2250" b="1">
                <a:solidFill>
                  <a:srgbClr val="17202A"/>
                </a:solidFill>
                <a:latin typeface="Aptos"/>
                <a:ea typeface="Aptos"/>
                <a:cs typeface="Aptos"/>
              </a:rPr>
              <a:t>No single organisation owns the whole port-security problem.</a:t>
            </a:r>
          </a:p>
        </p:txBody>
      </p:sp>
      <p:sp>
        <p:nvSpPr>
          <p:cNvPr id="7" name="">
            <a:extLst xmlns:a="http://schemas.openxmlformats.org/drawingml/2006/main">
              <a:ext uri="{FF2B5EF4-FFF2-40B4-BE49-F238E27FC236}">
                <a16:creationId xmlns:a16="http://schemas.microsoft.com/office/drawing/2014/main" id="{1C5DFC00-0222-4B5E-AC21-DF23677D7980}"/>
              </a:ext>
            </a:extLst>
          </p:cNvPr>
          <p:cNvSpPr>
            <a:spLocks xmlns:a="http://schemas.openxmlformats.org/drawingml/2006/main" noGrp="1"/>
          </p:cNvSpPr>
          <p:nvPr/>
        </p:nvSpPr>
        <p:spPr>
          <a:xfrm xmlns:a="http://schemas.openxmlformats.org/drawingml/2006/main">
            <a:off x="666750" y="25717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GOVERNMENT</a:t>
            </a:r>
          </a:p>
        </p:txBody>
      </p:sp>
      <p:sp>
        <p:nvSpPr>
          <p:cNvPr id="8" name="">
            <a:extLst xmlns:a="http://schemas.openxmlformats.org/drawingml/2006/main">
              <a:ext uri="{FF2B5EF4-FFF2-40B4-BE49-F238E27FC236}">
                <a16:creationId xmlns:a16="http://schemas.microsoft.com/office/drawing/2014/main" id="{2FB80E88-E4F4-42F1-BC22-55A2C0B59AFE}"/>
              </a:ext>
            </a:extLst>
          </p:cNvPr>
          <p:cNvSpPr>
            <a:spLocks xmlns:a="http://schemas.openxmlformats.org/drawingml/2006/main" noGrp="1"/>
          </p:cNvSpPr>
          <p:nvPr/>
        </p:nvSpPr>
        <p:spPr>
          <a:xfrm xmlns:a="http://schemas.openxmlformats.org/drawingml/2006/main">
            <a:off x="666750" y="2971800"/>
            <a:ext cx="857250"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9279557-5FEA-482B-96E3-AC6AFCD46AED}"/>
              </a:ext>
            </a:extLst>
          </p:cNvPr>
          <p:cNvSpPr>
            <a:spLocks xmlns:a="http://schemas.openxmlformats.org/drawingml/2006/main" noGrp="1"/>
          </p:cNvSpPr>
          <p:nvPr/>
        </p:nvSpPr>
        <p:spPr>
          <a:xfrm xmlns:a="http://schemas.openxmlformats.org/drawingml/2006/main">
            <a:off x="666750" y="3190875"/>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Policy, threat information and oversight</a:t>
            </a:r>
          </a:p>
        </p:txBody>
      </p:sp>
      <p:sp>
        <p:nvSpPr>
          <p:cNvPr id="10" name="">
            <a:extLst xmlns:a="http://schemas.openxmlformats.org/drawingml/2006/main">
              <a:ext uri="{FF2B5EF4-FFF2-40B4-BE49-F238E27FC236}">
                <a16:creationId xmlns:a16="http://schemas.microsoft.com/office/drawing/2014/main" id="{239E3781-62F2-4A84-BF7F-1B677EC73791}"/>
              </a:ext>
            </a:extLst>
          </p:cNvPr>
          <p:cNvSpPr>
            <a:spLocks xmlns:a="http://schemas.openxmlformats.org/drawingml/2006/main" noGrp="1"/>
          </p:cNvSpPr>
          <p:nvPr/>
        </p:nvSpPr>
        <p:spPr>
          <a:xfrm xmlns:a="http://schemas.openxmlformats.org/drawingml/2006/main">
            <a:off x="6000750" y="2571750"/>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PORT AUTHORITY</a:t>
            </a:r>
          </a:p>
        </p:txBody>
      </p:sp>
      <p:sp>
        <p:nvSpPr>
          <p:cNvPr id="11" name="">
            <a:extLst xmlns:a="http://schemas.openxmlformats.org/drawingml/2006/main">
              <a:ext uri="{FF2B5EF4-FFF2-40B4-BE49-F238E27FC236}">
                <a16:creationId xmlns:a16="http://schemas.microsoft.com/office/drawing/2014/main" id="{E0561FBF-6D43-47EE-8C65-C4165245BB6F}"/>
              </a:ext>
            </a:extLst>
          </p:cNvPr>
          <p:cNvSpPr>
            <a:spLocks xmlns:a="http://schemas.openxmlformats.org/drawingml/2006/main" noGrp="1"/>
          </p:cNvSpPr>
          <p:nvPr/>
        </p:nvSpPr>
        <p:spPr>
          <a:xfrm xmlns:a="http://schemas.openxmlformats.org/drawingml/2006/main">
            <a:off x="6000750" y="2971800"/>
            <a:ext cx="857250"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5263AB20-EE2A-4A0F-912B-D23EF49F5588}"/>
              </a:ext>
            </a:extLst>
          </p:cNvPr>
          <p:cNvSpPr>
            <a:spLocks xmlns:a="http://schemas.openxmlformats.org/drawingml/2006/main" noGrp="1"/>
          </p:cNvSpPr>
          <p:nvPr/>
        </p:nvSpPr>
        <p:spPr>
          <a:xfrm xmlns:a="http://schemas.openxmlformats.org/drawingml/2006/main">
            <a:off x="6000750" y="3190875"/>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Coordination, plans and common infrastructure</a:t>
            </a:r>
          </a:p>
        </p:txBody>
      </p:sp>
      <p:sp>
        <p:nvSpPr>
          <p:cNvPr id="13" name="">
            <a:extLst xmlns:a="http://schemas.openxmlformats.org/drawingml/2006/main">
              <a:ext uri="{FF2B5EF4-FFF2-40B4-BE49-F238E27FC236}">
                <a16:creationId xmlns:a16="http://schemas.microsoft.com/office/drawing/2014/main" id="{5F37DF08-30C7-4187-A9E1-D0BFF785D4A6}"/>
              </a:ext>
            </a:extLst>
          </p:cNvPr>
          <p:cNvSpPr>
            <a:spLocks xmlns:a="http://schemas.openxmlformats.org/drawingml/2006/main" noGrp="1"/>
          </p:cNvSpPr>
          <p:nvPr/>
        </p:nvSpPr>
        <p:spPr>
          <a:xfrm xmlns:a="http://schemas.openxmlformats.org/drawingml/2006/main">
            <a:off x="666750" y="4048125"/>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OPERATORS &amp; TENANTS</a:t>
            </a:r>
          </a:p>
        </p:txBody>
      </p:sp>
      <p:sp>
        <p:nvSpPr>
          <p:cNvPr id="14" name="">
            <a:extLst xmlns:a="http://schemas.openxmlformats.org/drawingml/2006/main">
              <a:ext uri="{FF2B5EF4-FFF2-40B4-BE49-F238E27FC236}">
                <a16:creationId xmlns:a16="http://schemas.microsoft.com/office/drawing/2014/main" id="{6845E529-00B6-46D6-9657-CF752A57D1DD}"/>
              </a:ext>
            </a:extLst>
          </p:cNvPr>
          <p:cNvSpPr>
            <a:spLocks xmlns:a="http://schemas.openxmlformats.org/drawingml/2006/main" noGrp="1"/>
          </p:cNvSpPr>
          <p:nvPr/>
        </p:nvSpPr>
        <p:spPr>
          <a:xfrm xmlns:a="http://schemas.openxmlformats.org/drawingml/2006/main">
            <a:off x="666750" y="4448175"/>
            <a:ext cx="857250"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40B7CBB4-E94B-4F2B-AF13-FF6760F70A34}"/>
              </a:ext>
            </a:extLst>
          </p:cNvPr>
          <p:cNvSpPr>
            <a:spLocks xmlns:a="http://schemas.openxmlformats.org/drawingml/2006/main" noGrp="1"/>
          </p:cNvSpPr>
          <p:nvPr/>
        </p:nvSpPr>
        <p:spPr>
          <a:xfrm xmlns:a="http://schemas.openxmlformats.org/drawingml/2006/main">
            <a:off x="666750" y="4667250"/>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Daily controls, staff and commercial systems</a:t>
            </a:r>
          </a:p>
        </p:txBody>
      </p:sp>
      <p:sp>
        <p:nvSpPr>
          <p:cNvPr id="16" name="">
            <a:extLst xmlns:a="http://schemas.openxmlformats.org/drawingml/2006/main">
              <a:ext uri="{FF2B5EF4-FFF2-40B4-BE49-F238E27FC236}">
                <a16:creationId xmlns:a16="http://schemas.microsoft.com/office/drawing/2014/main" id="{E0F00B65-DDA4-4D05-B137-5C83C0D69E33}"/>
              </a:ext>
            </a:extLst>
          </p:cNvPr>
          <p:cNvSpPr>
            <a:spLocks xmlns:a="http://schemas.openxmlformats.org/drawingml/2006/main" noGrp="1"/>
          </p:cNvSpPr>
          <p:nvPr/>
        </p:nvSpPr>
        <p:spPr>
          <a:xfrm xmlns:a="http://schemas.openxmlformats.org/drawingml/2006/main">
            <a:off x="6000750" y="4048125"/>
            <a:ext cx="285750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CONTROL AGENCIES</a:t>
            </a:r>
          </a:p>
        </p:txBody>
      </p:sp>
      <p:sp>
        <p:nvSpPr>
          <p:cNvPr id="17" name="">
            <a:extLst xmlns:a="http://schemas.openxmlformats.org/drawingml/2006/main">
              <a:ext uri="{FF2B5EF4-FFF2-40B4-BE49-F238E27FC236}">
                <a16:creationId xmlns:a16="http://schemas.microsoft.com/office/drawing/2014/main" id="{6C13F0DA-2ED5-4A9A-8E68-E6194E87397E}"/>
              </a:ext>
            </a:extLst>
          </p:cNvPr>
          <p:cNvSpPr>
            <a:spLocks xmlns:a="http://schemas.openxmlformats.org/drawingml/2006/main" noGrp="1"/>
          </p:cNvSpPr>
          <p:nvPr/>
        </p:nvSpPr>
        <p:spPr>
          <a:xfrm xmlns:a="http://schemas.openxmlformats.org/drawingml/2006/main">
            <a:off x="6000750" y="4448175"/>
            <a:ext cx="857250"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BEB2D3BD-CB36-44AB-B79C-508F8D64D7CD}"/>
              </a:ext>
            </a:extLst>
          </p:cNvPr>
          <p:cNvSpPr>
            <a:spLocks xmlns:a="http://schemas.openxmlformats.org/drawingml/2006/main" noGrp="1"/>
          </p:cNvSpPr>
          <p:nvPr/>
        </p:nvSpPr>
        <p:spPr>
          <a:xfrm xmlns:a="http://schemas.openxmlformats.org/drawingml/2006/main">
            <a:off x="6000750" y="4667250"/>
            <a:ext cx="428625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Border, customs, police and emergency response</a:t>
            </a:r>
          </a:p>
        </p:txBody>
      </p:sp>
      <p:sp>
        <p:nvSpPr>
          <p:cNvPr id="19" name="">
            <a:extLst xmlns:a="http://schemas.openxmlformats.org/drawingml/2006/main">
              <a:ext uri="{FF2B5EF4-FFF2-40B4-BE49-F238E27FC236}">
                <a16:creationId xmlns:a16="http://schemas.microsoft.com/office/drawing/2014/main" id="{8A5EC120-FA65-4297-9215-784283F51B05}"/>
              </a:ext>
            </a:extLst>
          </p:cNvPr>
          <p:cNvSpPr>
            <a:spLocks xmlns:a="http://schemas.openxmlformats.org/drawingml/2006/main" noGrp="1"/>
          </p:cNvSpPr>
          <p:nvPr/>
        </p:nvSpPr>
        <p:spPr>
          <a:xfrm xmlns:a="http://schemas.openxmlformats.org/drawingml/2006/main">
            <a:off x="1524000" y="5572125"/>
            <a:ext cx="9144000" cy="514350"/>
          </a:xfrm>
          <a:prstGeom xmlns:a="http://schemas.openxmlformats.org/drawingml/2006/main" prst="roundRect">
            <a:avLst>
              <a:gd name="adj" fmla="val 22222"/>
            </a:avLst>
          </a:prstGeom>
          <a:solidFill xmlns:a="http://schemas.openxmlformats.org/drawingml/2006/main">
            <a:srgbClr val="3F1D52"/>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7C7A91BC-37BC-4938-BCAE-1C61540B0C65}"/>
              </a:ext>
            </a:extLst>
          </p:cNvPr>
          <p:cNvSpPr>
            <a:spLocks xmlns:a="http://schemas.openxmlformats.org/drawingml/2006/main" noGrp="1"/>
          </p:cNvSpPr>
          <p:nvPr/>
        </p:nvSpPr>
        <p:spPr>
          <a:xfrm xmlns:a="http://schemas.openxmlformats.org/drawingml/2006/main">
            <a:off x="1762125" y="5686425"/>
            <a:ext cx="86677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725" b="1">
                <a:solidFill>
                  <a:srgbClr val="FFFFFF"/>
                </a:solidFill>
                <a:latin typeface="Aptos"/>
                <a:ea typeface="Aptos"/>
                <a:cs typeface="Aptos"/>
              </a:defRPr>
            </a:pPr>
            <a:r>
              <a:rPr sz="1725" b="1">
                <a:solidFill>
                  <a:srgbClr val="FFFFFF"/>
                </a:solidFill>
                <a:latin typeface="Aptos"/>
                <a:ea typeface="Aptos"/>
                <a:cs typeface="Aptos"/>
              </a:rPr>
              <a:t>Share objectives • define interfaces • exchange information • exercise together</a:t>
            </a:r>
          </a:p>
        </p:txBody>
      </p:sp>
    </p:spTree>
    <p:extLst>
      <p:ext uri="{BB962C8B-B14F-4D97-AF65-F5344CB8AC3E}">
        <p14:creationId xmlns:p14="http://schemas.microsoft.com/office/powerpoint/2010/main" val="1289507969"/>
      </p:ext>
    </p:extLst>
  </p:cSld>
</p:sld>
</file>

<file path=ppt/slides/slide2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96613E2F-416E-4D43-AFE2-B64A8106DE2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3d29033890794cd0"/>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AB99C4F-43B2-44C7-8D0E-80EA709800F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Strategic port security</a:t>
            </a:r>
          </a:p>
        </p:txBody>
      </p:sp>
      <p:sp>
        <p:nvSpPr>
          <p:cNvPr id="4" name="">
            <a:extLst xmlns:a="http://schemas.openxmlformats.org/drawingml/2006/main">
              <a:ext uri="{FF2B5EF4-FFF2-40B4-BE49-F238E27FC236}">
                <a16:creationId xmlns:a16="http://schemas.microsoft.com/office/drawing/2014/main" id="{106981D2-891E-4A64-A188-1E8E875D0E0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F0571C9-6175-4DAC-9066-E72BB40FACB4}"/>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24</a:t>
            </a:r>
          </a:p>
        </p:txBody>
      </p:sp>
      <p:sp>
        <p:nvSpPr>
          <p:cNvPr id="6" name="">
            <a:extLst xmlns:a="http://schemas.openxmlformats.org/drawingml/2006/main">
              <a:ext uri="{FF2B5EF4-FFF2-40B4-BE49-F238E27FC236}">
                <a16:creationId xmlns:a16="http://schemas.microsoft.com/office/drawing/2014/main" id="{EAB6F1CA-B172-4215-BD84-186B6260CA57}"/>
              </a:ext>
            </a:extLst>
          </p:cNvPr>
          <p:cNvSpPr>
            <a:spLocks xmlns:a="http://schemas.openxmlformats.org/drawingml/2006/main" noGrp="1"/>
          </p:cNvSpPr>
          <p:nvPr/>
        </p:nvSpPr>
        <p:spPr>
          <a:xfrm xmlns:a="http://schemas.openxmlformats.org/drawingml/2006/main">
            <a:off x="666750" y="1695450"/>
            <a:ext cx="857250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250" b="1">
                <a:solidFill>
                  <a:srgbClr val="17202A"/>
                </a:solidFill>
                <a:latin typeface="Aptos"/>
                <a:ea typeface="Aptos"/>
                <a:cs typeface="Aptos"/>
              </a:defRPr>
            </a:pPr>
            <a:r>
              <a:rPr sz="2250" b="1">
                <a:solidFill>
                  <a:srgbClr val="17202A"/>
                </a:solidFill>
                <a:latin typeface="Aptos"/>
                <a:ea typeface="Aptos"/>
                <a:cs typeface="Aptos"/>
              </a:rPr>
              <a:t>Strategy aligns protection, performance and resilience.</a:t>
            </a:r>
          </a:p>
        </p:txBody>
      </p:sp>
      <p:sp>
        <p:nvSpPr>
          <p:cNvPr id="7" name="">
            <a:extLst xmlns:a="http://schemas.openxmlformats.org/drawingml/2006/main">
              <a:ext uri="{FF2B5EF4-FFF2-40B4-BE49-F238E27FC236}">
                <a16:creationId xmlns:a16="http://schemas.microsoft.com/office/drawing/2014/main" id="{5DBFBEA0-FF19-42A9-9E9B-76B5787232E1}"/>
              </a:ext>
            </a:extLst>
          </p:cNvPr>
          <p:cNvSpPr>
            <a:spLocks xmlns:a="http://schemas.openxmlformats.org/drawingml/2006/main" noGrp="1"/>
          </p:cNvSpPr>
          <p:nvPr/>
        </p:nvSpPr>
        <p:spPr>
          <a:xfrm xmlns:a="http://schemas.openxmlformats.org/drawingml/2006/main">
            <a:off x="1333500" y="2190750"/>
            <a:ext cx="9525000" cy="533400"/>
          </a:xfrm>
          <a:prstGeom xmlns:a="http://schemas.openxmlformats.org/drawingml/2006/main" prst="roundRect">
            <a:avLst>
              <a:gd name="adj" fmla="val 21429"/>
            </a:avLst>
          </a:prstGeom>
          <a:solidFill xmlns:a="http://schemas.openxmlformats.org/drawingml/2006/main">
            <a:srgbClr val="3F1D52"/>
          </a:solidFill>
          <a:ln xmlns:a="http://schemas.openxmlformats.org/drawingml/2006/main" w="9525">
            <a:solidFill>
              <a:srgbClr val="3F1D52"/>
            </a:solidFill>
            <a:prstDash val="solid"/>
          </a:ln>
        </p:spPr>
      </p:sp>
      <p:sp>
        <p:nvSpPr>
          <p:cNvPr id="8" name="">
            <a:extLst xmlns:a="http://schemas.openxmlformats.org/drawingml/2006/main">
              <a:ext uri="{FF2B5EF4-FFF2-40B4-BE49-F238E27FC236}">
                <a16:creationId xmlns:a16="http://schemas.microsoft.com/office/drawing/2014/main" id="{F873E704-FA68-49B4-941F-0D914F9742AB}"/>
              </a:ext>
            </a:extLst>
          </p:cNvPr>
          <p:cNvSpPr>
            <a:spLocks xmlns:a="http://schemas.openxmlformats.org/drawingml/2006/main" noGrp="1"/>
          </p:cNvSpPr>
          <p:nvPr/>
        </p:nvSpPr>
        <p:spPr>
          <a:xfrm xmlns:a="http://schemas.openxmlformats.org/drawingml/2006/main">
            <a:off x="1619250" y="2324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FFFFFF"/>
                </a:solidFill>
                <a:latin typeface="Aptos"/>
                <a:ea typeface="Aptos"/>
                <a:cs typeface="Aptos"/>
              </a:defRPr>
            </a:pPr>
            <a:r>
              <a:rPr sz="1350" b="1">
                <a:solidFill>
                  <a:srgbClr val="FFFFFF"/>
                </a:solidFill>
                <a:latin typeface="Aptos"/>
                <a:ea typeface="Aptos"/>
                <a:cs typeface="Aptos"/>
              </a:rPr>
              <a:t>OUTCOME</a:t>
            </a:r>
          </a:p>
        </p:txBody>
      </p:sp>
      <p:sp>
        <p:nvSpPr>
          <p:cNvPr id="9" name="">
            <a:extLst xmlns:a="http://schemas.openxmlformats.org/drawingml/2006/main">
              <a:ext uri="{FF2B5EF4-FFF2-40B4-BE49-F238E27FC236}">
                <a16:creationId xmlns:a16="http://schemas.microsoft.com/office/drawing/2014/main" id="{C507703B-AF3E-4582-9654-366645E05321}"/>
              </a:ext>
            </a:extLst>
          </p:cNvPr>
          <p:cNvSpPr>
            <a:spLocks xmlns:a="http://schemas.openxmlformats.org/drawingml/2006/main" noGrp="1"/>
          </p:cNvSpPr>
          <p:nvPr/>
        </p:nvSpPr>
        <p:spPr>
          <a:xfrm xmlns:a="http://schemas.openxmlformats.org/drawingml/2006/main">
            <a:off x="3238500" y="2305050"/>
            <a:ext cx="66675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Safe, secure and reliable trade</a:t>
            </a:r>
          </a:p>
        </p:txBody>
      </p:sp>
      <p:sp>
        <p:nvSpPr>
          <p:cNvPr id="10" name="">
            <a:extLst xmlns:a="http://schemas.openxmlformats.org/drawingml/2006/main">
              <a:ext uri="{FF2B5EF4-FFF2-40B4-BE49-F238E27FC236}">
                <a16:creationId xmlns:a16="http://schemas.microsoft.com/office/drawing/2014/main" id="{A1BC4D51-187A-431F-83E2-E87681708B52}"/>
              </a:ext>
            </a:extLst>
          </p:cNvPr>
          <p:cNvSpPr>
            <a:spLocks xmlns:a="http://schemas.openxmlformats.org/drawingml/2006/main" noGrp="1"/>
          </p:cNvSpPr>
          <p:nvPr/>
        </p:nvSpPr>
        <p:spPr>
          <a:xfrm xmlns:a="http://schemas.openxmlformats.org/drawingml/2006/main">
            <a:off x="1733550" y="2762250"/>
            <a:ext cx="87249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167386"/>
            </a:solidFill>
            <a:prstDash val="solid"/>
          </a:ln>
        </p:spPr>
      </p:sp>
      <p:sp>
        <p:nvSpPr>
          <p:cNvPr id="11" name="">
            <a:extLst xmlns:a="http://schemas.openxmlformats.org/drawingml/2006/main">
              <a:ext uri="{FF2B5EF4-FFF2-40B4-BE49-F238E27FC236}">
                <a16:creationId xmlns:a16="http://schemas.microsoft.com/office/drawing/2014/main" id="{C7888263-F39A-469D-8DCB-84C28A3A463C}"/>
              </a:ext>
            </a:extLst>
          </p:cNvPr>
          <p:cNvSpPr>
            <a:spLocks xmlns:a="http://schemas.openxmlformats.org/drawingml/2006/main" noGrp="1"/>
          </p:cNvSpPr>
          <p:nvPr/>
        </p:nvSpPr>
        <p:spPr>
          <a:xfrm xmlns:a="http://schemas.openxmlformats.org/drawingml/2006/main">
            <a:off x="2019300" y="28956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GOVERNANCE</a:t>
            </a:r>
          </a:p>
        </p:txBody>
      </p:sp>
      <p:sp>
        <p:nvSpPr>
          <p:cNvPr id="12" name="">
            <a:extLst xmlns:a="http://schemas.openxmlformats.org/drawingml/2006/main">
              <a:ext uri="{FF2B5EF4-FFF2-40B4-BE49-F238E27FC236}">
                <a16:creationId xmlns:a16="http://schemas.microsoft.com/office/drawing/2014/main" id="{8490A27A-189E-4424-AF60-441912A32F31}"/>
              </a:ext>
            </a:extLst>
          </p:cNvPr>
          <p:cNvSpPr>
            <a:spLocks xmlns:a="http://schemas.openxmlformats.org/drawingml/2006/main" noGrp="1"/>
          </p:cNvSpPr>
          <p:nvPr/>
        </p:nvSpPr>
        <p:spPr>
          <a:xfrm xmlns:a="http://schemas.openxmlformats.org/drawingml/2006/main">
            <a:off x="3638550" y="2876550"/>
            <a:ext cx="58674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Accountability • priorities • resources</a:t>
            </a:r>
          </a:p>
        </p:txBody>
      </p:sp>
      <p:sp>
        <p:nvSpPr>
          <p:cNvPr id="13" name="">
            <a:extLst xmlns:a="http://schemas.openxmlformats.org/drawingml/2006/main">
              <a:ext uri="{FF2B5EF4-FFF2-40B4-BE49-F238E27FC236}">
                <a16:creationId xmlns:a16="http://schemas.microsoft.com/office/drawing/2014/main" id="{5ABB675A-EFCA-40B0-AC83-75AA25450E45}"/>
              </a:ext>
            </a:extLst>
          </p:cNvPr>
          <p:cNvSpPr>
            <a:spLocks xmlns:a="http://schemas.openxmlformats.org/drawingml/2006/main" noGrp="1"/>
          </p:cNvSpPr>
          <p:nvPr/>
        </p:nvSpPr>
        <p:spPr>
          <a:xfrm xmlns:a="http://schemas.openxmlformats.org/drawingml/2006/main">
            <a:off x="2133600" y="3333750"/>
            <a:ext cx="79248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D39124"/>
            </a:solidFill>
            <a:prstDash val="solid"/>
          </a:ln>
        </p:spPr>
      </p:sp>
      <p:sp>
        <p:nvSpPr>
          <p:cNvPr id="14" name="">
            <a:extLst xmlns:a="http://schemas.openxmlformats.org/drawingml/2006/main">
              <a:ext uri="{FF2B5EF4-FFF2-40B4-BE49-F238E27FC236}">
                <a16:creationId xmlns:a16="http://schemas.microsoft.com/office/drawing/2014/main" id="{AA812CDE-5C88-4A0F-9697-41705EB2CADF}"/>
              </a:ext>
            </a:extLst>
          </p:cNvPr>
          <p:cNvSpPr>
            <a:spLocks xmlns:a="http://schemas.openxmlformats.org/drawingml/2006/main" noGrp="1"/>
          </p:cNvSpPr>
          <p:nvPr/>
        </p:nvSpPr>
        <p:spPr>
          <a:xfrm xmlns:a="http://schemas.openxmlformats.org/drawingml/2006/main">
            <a:off x="2419350" y="3467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ASSURANCE</a:t>
            </a:r>
          </a:p>
        </p:txBody>
      </p:sp>
      <p:sp>
        <p:nvSpPr>
          <p:cNvPr id="15" name="">
            <a:extLst xmlns:a="http://schemas.openxmlformats.org/drawingml/2006/main">
              <a:ext uri="{FF2B5EF4-FFF2-40B4-BE49-F238E27FC236}">
                <a16:creationId xmlns:a16="http://schemas.microsoft.com/office/drawing/2014/main" id="{57B01A46-A1FD-40DE-9F20-0621E4583D36}"/>
              </a:ext>
            </a:extLst>
          </p:cNvPr>
          <p:cNvSpPr>
            <a:spLocks xmlns:a="http://schemas.openxmlformats.org/drawingml/2006/main" noGrp="1"/>
          </p:cNvSpPr>
          <p:nvPr/>
        </p:nvSpPr>
        <p:spPr>
          <a:xfrm xmlns:a="http://schemas.openxmlformats.org/drawingml/2006/main">
            <a:off x="4038600" y="3448050"/>
            <a:ext cx="50673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Assessment • plans • audit • exercises</a:t>
            </a:r>
          </a:p>
        </p:txBody>
      </p:sp>
      <p:sp>
        <p:nvSpPr>
          <p:cNvPr id="16" name="">
            <a:extLst xmlns:a="http://schemas.openxmlformats.org/drawingml/2006/main">
              <a:ext uri="{FF2B5EF4-FFF2-40B4-BE49-F238E27FC236}">
                <a16:creationId xmlns:a16="http://schemas.microsoft.com/office/drawing/2014/main" id="{6E7F313E-B4FC-40DF-9555-711BC1581F1D}"/>
              </a:ext>
            </a:extLst>
          </p:cNvPr>
          <p:cNvSpPr>
            <a:spLocks xmlns:a="http://schemas.openxmlformats.org/drawingml/2006/main" noGrp="1"/>
          </p:cNvSpPr>
          <p:nvPr/>
        </p:nvSpPr>
        <p:spPr>
          <a:xfrm xmlns:a="http://schemas.openxmlformats.org/drawingml/2006/main">
            <a:off x="2533650" y="3905250"/>
            <a:ext cx="71247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A8424A"/>
            </a:solidFill>
            <a:prstDash val="solid"/>
          </a:ln>
        </p:spPr>
      </p:sp>
      <p:sp>
        <p:nvSpPr>
          <p:cNvPr id="17" name="">
            <a:extLst xmlns:a="http://schemas.openxmlformats.org/drawingml/2006/main">
              <a:ext uri="{FF2B5EF4-FFF2-40B4-BE49-F238E27FC236}">
                <a16:creationId xmlns:a16="http://schemas.microsoft.com/office/drawing/2014/main" id="{48775222-B763-43B0-9761-5BB650324845}"/>
              </a:ext>
            </a:extLst>
          </p:cNvPr>
          <p:cNvSpPr>
            <a:spLocks xmlns:a="http://schemas.openxmlformats.org/drawingml/2006/main" noGrp="1"/>
          </p:cNvSpPr>
          <p:nvPr/>
        </p:nvSpPr>
        <p:spPr>
          <a:xfrm xmlns:a="http://schemas.openxmlformats.org/drawingml/2006/main">
            <a:off x="2819400" y="40386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OPERATIONS</a:t>
            </a:r>
          </a:p>
        </p:txBody>
      </p:sp>
      <p:sp>
        <p:nvSpPr>
          <p:cNvPr id="18" name="">
            <a:extLst xmlns:a="http://schemas.openxmlformats.org/drawingml/2006/main">
              <a:ext uri="{FF2B5EF4-FFF2-40B4-BE49-F238E27FC236}">
                <a16:creationId xmlns:a16="http://schemas.microsoft.com/office/drawing/2014/main" id="{2CFB55EF-4FF0-4AC1-A893-1EF603B6F4D9}"/>
              </a:ext>
            </a:extLst>
          </p:cNvPr>
          <p:cNvSpPr>
            <a:spLocks xmlns:a="http://schemas.openxmlformats.org/drawingml/2006/main" noGrp="1"/>
          </p:cNvSpPr>
          <p:nvPr/>
        </p:nvSpPr>
        <p:spPr>
          <a:xfrm xmlns:a="http://schemas.openxmlformats.org/drawingml/2006/main">
            <a:off x="4438650" y="4019550"/>
            <a:ext cx="42672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6734"/>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People • access • cargo • vessels • response</a:t>
            </a:r>
          </a:p>
        </p:txBody>
      </p:sp>
      <p:sp>
        <p:nvSpPr>
          <p:cNvPr id="19" name="">
            <a:extLst xmlns:a="http://schemas.openxmlformats.org/drawingml/2006/main">
              <a:ext uri="{FF2B5EF4-FFF2-40B4-BE49-F238E27FC236}">
                <a16:creationId xmlns:a16="http://schemas.microsoft.com/office/drawing/2014/main" id="{994A272B-56EA-47A2-89D7-3954AA8221A2}"/>
              </a:ext>
            </a:extLst>
          </p:cNvPr>
          <p:cNvSpPr>
            <a:spLocks xmlns:a="http://schemas.openxmlformats.org/drawingml/2006/main" noGrp="1"/>
          </p:cNvSpPr>
          <p:nvPr/>
        </p:nvSpPr>
        <p:spPr>
          <a:xfrm xmlns:a="http://schemas.openxmlformats.org/drawingml/2006/main">
            <a:off x="2933700" y="4476750"/>
            <a:ext cx="6324600" cy="533400"/>
          </a:xfrm>
          <a:prstGeom xmlns:a="http://schemas.openxmlformats.org/drawingml/2006/main" prst="roundRect">
            <a:avLst>
              <a:gd name="adj" fmla="val 21429"/>
            </a:avLst>
          </a:prstGeom>
          <a:solidFill xmlns:a="http://schemas.openxmlformats.org/drawingml/2006/main">
            <a:srgbClr val="FFFFFF"/>
          </a:solidFill>
          <a:ln xmlns:a="http://schemas.openxmlformats.org/drawingml/2006/main" w="9525">
            <a:solidFill>
              <a:srgbClr val="2E7968"/>
            </a:solidFill>
            <a:prstDash val="solid"/>
          </a:ln>
        </p:spPr>
      </p:sp>
      <p:sp>
        <p:nvSpPr>
          <p:cNvPr id="20" name="">
            <a:extLst xmlns:a="http://schemas.openxmlformats.org/drawingml/2006/main">
              <a:ext uri="{FF2B5EF4-FFF2-40B4-BE49-F238E27FC236}">
                <a16:creationId xmlns:a16="http://schemas.microsoft.com/office/drawing/2014/main" id="{A0A7C4E2-C574-424C-A1B0-A113C05D4388}"/>
              </a:ext>
            </a:extLst>
          </p:cNvPr>
          <p:cNvSpPr>
            <a:spLocks xmlns:a="http://schemas.openxmlformats.org/drawingml/2006/main" noGrp="1"/>
          </p:cNvSpPr>
          <p:nvPr/>
        </p:nvSpPr>
        <p:spPr>
          <a:xfrm xmlns:a="http://schemas.openxmlformats.org/drawingml/2006/main">
            <a:off x="3219450" y="4610100"/>
            <a:ext cx="1428750" cy="2476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2E7968"/>
                </a:solidFill>
                <a:latin typeface="Aptos"/>
                <a:ea typeface="Aptos"/>
                <a:cs typeface="Aptos"/>
              </a:defRPr>
            </a:pPr>
            <a:r>
              <a:rPr sz="1350" b="1">
                <a:solidFill>
                  <a:srgbClr val="2E7968"/>
                </a:solidFill>
                <a:latin typeface="Aptos"/>
                <a:ea typeface="Aptos"/>
                <a:cs typeface="Aptos"/>
              </a:rPr>
              <a:t>CULTURE</a:t>
            </a:r>
          </a:p>
        </p:txBody>
      </p:sp>
      <p:sp>
        <p:nvSpPr>
          <p:cNvPr id="21" name="">
            <a:extLst xmlns:a="http://schemas.openxmlformats.org/drawingml/2006/main">
              <a:ext uri="{FF2B5EF4-FFF2-40B4-BE49-F238E27FC236}">
                <a16:creationId xmlns:a16="http://schemas.microsoft.com/office/drawing/2014/main" id="{BB07DC2D-9F94-49D4-91F2-3CEBA4DC16F8}"/>
              </a:ext>
            </a:extLst>
          </p:cNvPr>
          <p:cNvSpPr>
            <a:spLocks xmlns:a="http://schemas.openxmlformats.org/drawingml/2006/main" noGrp="1"/>
          </p:cNvSpPr>
          <p:nvPr/>
        </p:nvSpPr>
        <p:spPr>
          <a:xfrm xmlns:a="http://schemas.openxmlformats.org/drawingml/2006/main">
            <a:off x="4838700" y="4591050"/>
            <a:ext cx="34671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74998"/>
          </a:bodyPr>
          <a:lstStyle xmlns:a="http://schemas.openxmlformats.org/drawingml/2006/main"/>
          <a:p xmlns:a="http://schemas.openxmlformats.org/drawingml/2006/main">
            <a:pPr algn="ctr">
              <a:buNone/>
              <a:defRPr sz="1650" b="1">
                <a:solidFill>
                  <a:srgbClr val="17202A"/>
                </a:solidFill>
                <a:latin typeface="Aptos"/>
                <a:ea typeface="Aptos"/>
                <a:cs typeface="Aptos"/>
              </a:defRPr>
            </a:pPr>
            <a:r>
              <a:rPr sz="1650" b="1">
                <a:solidFill>
                  <a:srgbClr val="17202A"/>
                </a:solidFill>
                <a:latin typeface="Aptos"/>
                <a:ea typeface="Aptos"/>
                <a:cs typeface="Aptos"/>
              </a:rPr>
              <a:t>Leadership • competence • reporting • learning</a:t>
            </a:r>
          </a:p>
        </p:txBody>
      </p:sp>
      <p:sp>
        <p:nvSpPr>
          <p:cNvPr id="22" name="">
            <a:extLst xmlns:a="http://schemas.openxmlformats.org/drawingml/2006/main">
              <a:ext uri="{FF2B5EF4-FFF2-40B4-BE49-F238E27FC236}">
                <a16:creationId xmlns:a16="http://schemas.microsoft.com/office/drawing/2014/main" id="{713EA6B0-3BBF-414E-BD14-A70DA8C16913}"/>
              </a:ext>
            </a:extLst>
          </p:cNvPr>
          <p:cNvSpPr>
            <a:spLocks xmlns:a="http://schemas.openxmlformats.org/drawingml/2006/main" noGrp="1"/>
          </p:cNvSpPr>
          <p:nvPr/>
        </p:nvSpPr>
        <p:spPr>
          <a:xfrm xmlns:a="http://schemas.openxmlformats.org/drawingml/2006/main">
            <a:off x="1143000" y="5953125"/>
            <a:ext cx="9906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3619"/>
          </a:bodyPr>
          <a:lstStyle xmlns:a="http://schemas.openxmlformats.org/drawingml/2006/main"/>
          <a:p xmlns:a="http://schemas.openxmlformats.org/drawingml/2006/main">
            <a:pPr algn="ctr">
              <a:buNone/>
              <a:defRPr sz="1800" b="1">
                <a:solidFill>
                  <a:srgbClr val="3F1D52"/>
                </a:solidFill>
                <a:latin typeface="Aptos"/>
                <a:ea typeface="Aptos"/>
                <a:cs typeface="Aptos"/>
              </a:defRPr>
            </a:pPr>
            <a:r>
              <a:rPr sz="1800" b="1">
                <a:solidFill>
                  <a:srgbClr val="3F1D52"/>
                </a:solidFill>
                <a:latin typeface="Aptos"/>
                <a:ea typeface="Aptos"/>
                <a:cs typeface="Aptos"/>
              </a:rPr>
              <a:t>Strategic question: are our controls reducing priority risks while sustaining essential operations?</a:t>
            </a:r>
          </a:p>
        </p:txBody>
      </p:sp>
    </p:spTree>
    <p:extLst>
      <p:ext uri="{BB962C8B-B14F-4D97-AF65-F5344CB8AC3E}">
        <p14:creationId xmlns:p14="http://schemas.microsoft.com/office/powerpoint/2010/main" val="125713517"/>
      </p:ext>
    </p:extLst>
  </p:cSld>
</p:sld>
</file>

<file path=ppt/slides/slide2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5E37449F-8E67-4E2D-A92F-97BB34CFA420}"/>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a3d80a6433794081"/>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8641FA7-DAD0-49CA-92CB-988A58CF83A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Applied scenario: protect trade</a:t>
            </a:r>
          </a:p>
        </p:txBody>
      </p:sp>
      <p:sp>
        <p:nvSpPr>
          <p:cNvPr id="4" name="">
            <a:extLst xmlns:a="http://schemas.openxmlformats.org/drawingml/2006/main">
              <a:ext uri="{FF2B5EF4-FFF2-40B4-BE49-F238E27FC236}">
                <a16:creationId xmlns:a16="http://schemas.microsoft.com/office/drawing/2014/main" id="{30E9124D-C13B-4A25-ABF4-BF8BCC2375E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69738246-F2AC-40E6-A735-D6D56AA36C86}"/>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25</a:t>
            </a:r>
          </a:p>
        </p:txBody>
      </p:sp>
      <p:sp>
        <p:nvSpPr>
          <p:cNvPr id="6" name="">
            <a:extLst xmlns:a="http://schemas.openxmlformats.org/drawingml/2006/main">
              <a:ext uri="{FF2B5EF4-FFF2-40B4-BE49-F238E27FC236}">
                <a16:creationId xmlns:a16="http://schemas.microsoft.com/office/drawing/2014/main" id="{A6078F97-71E0-4B94-A593-18585CD867AD}"/>
              </a:ext>
            </a:extLst>
          </p:cNvPr>
          <p:cNvSpPr>
            <a:spLocks xmlns:a="http://schemas.openxmlformats.org/drawingml/2006/main" noGrp="1"/>
          </p:cNvSpPr>
          <p:nvPr/>
        </p:nvSpPr>
        <p:spPr>
          <a:xfrm xmlns:a="http://schemas.openxmlformats.org/drawingml/2006/main">
            <a:off x="666750" y="1790700"/>
            <a:ext cx="10858500" cy="1143000"/>
          </a:xfrm>
          <a:prstGeom xmlns:a="http://schemas.openxmlformats.org/drawingml/2006/main" prst="roundRect">
            <a:avLst>
              <a:gd name="adj" fmla="val 15000"/>
            </a:avLst>
          </a:prstGeom>
          <a:solidFill xmlns:a="http://schemas.openxmlformats.org/drawingml/2006/main">
            <a:srgbClr val="3F1D52"/>
          </a:solidFill>
          <a:ln xmlns:a="http://schemas.openxmlformats.org/drawingml/2006/main" w="0">
            <a:noFill/>
            <a:prstDash val="solid"/>
          </a:ln>
        </p:spPr>
      </p:sp>
      <p:sp>
        <p:nvSpPr>
          <p:cNvPr id="7" name="">
            <a:extLst xmlns:a="http://schemas.openxmlformats.org/drawingml/2006/main">
              <a:ext uri="{FF2B5EF4-FFF2-40B4-BE49-F238E27FC236}">
                <a16:creationId xmlns:a16="http://schemas.microsoft.com/office/drawing/2014/main" id="{705E74A8-7766-4555-88C3-0939DD0B2D55}"/>
              </a:ext>
            </a:extLst>
          </p:cNvPr>
          <p:cNvSpPr>
            <a:spLocks xmlns:a="http://schemas.openxmlformats.org/drawingml/2006/main" noGrp="1"/>
          </p:cNvSpPr>
          <p:nvPr/>
        </p:nvSpPr>
        <p:spPr>
          <a:xfrm xmlns:a="http://schemas.openxmlformats.org/drawingml/2006/main">
            <a:off x="1047750" y="2066925"/>
            <a:ext cx="10096500" cy="609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8889"/>
          </a:bodyPr>
          <a:lstStyle xmlns:a="http://schemas.openxmlformats.org/drawingml/2006/main"/>
          <a:p xmlns:a="http://schemas.openxmlformats.org/drawingml/2006/main">
            <a:pPr algn="ctr">
              <a:buNone/>
              <a:defRPr sz="2250" b="1">
                <a:solidFill>
                  <a:srgbClr val="FFFFFF"/>
                </a:solidFill>
                <a:latin typeface="Aptos"/>
                <a:ea typeface="Aptos"/>
                <a:cs typeface="Aptos"/>
              </a:defRPr>
            </a:pPr>
            <a:r>
              <a:rPr sz="2250" b="1">
                <a:solidFill>
                  <a:srgbClr val="FFFFFF"/>
                </a:solidFill>
                <a:latin typeface="Aptos"/>
                <a:ea typeface="Aptos"/>
                <a:cs typeface="Aptos"/>
              </a:rPr>
              <a:t>A credible warning concerns a small craft and possible insider support. A high-volume vessel call is due in 90 minutes.</a:t>
            </a:r>
          </a:p>
        </p:txBody>
      </p:sp>
      <p:sp>
        <p:nvSpPr>
          <p:cNvPr id="8" name="">
            <a:extLst xmlns:a="http://schemas.openxmlformats.org/drawingml/2006/main">
              <a:ext uri="{FF2B5EF4-FFF2-40B4-BE49-F238E27FC236}">
                <a16:creationId xmlns:a16="http://schemas.microsoft.com/office/drawing/2014/main" id="{F1F75609-3BB5-49DA-ADC6-F5325663B35D}"/>
              </a:ext>
            </a:extLst>
          </p:cNvPr>
          <p:cNvSpPr>
            <a:spLocks xmlns:a="http://schemas.openxmlformats.org/drawingml/2006/main" noGrp="1"/>
          </p:cNvSpPr>
          <p:nvPr/>
        </p:nvSpPr>
        <p:spPr>
          <a:xfrm xmlns:a="http://schemas.openxmlformats.org/drawingml/2006/main">
            <a:off x="71437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A8424A"/>
                </a:solidFill>
                <a:latin typeface="Aptos"/>
                <a:ea typeface="Aptos"/>
                <a:cs typeface="Aptos"/>
              </a:defRPr>
            </a:pPr>
            <a:r>
              <a:rPr sz="1350" b="1">
                <a:solidFill>
                  <a:srgbClr val="A8424A"/>
                </a:solidFill>
                <a:latin typeface="Aptos"/>
                <a:ea typeface="Aptos"/>
                <a:cs typeface="Aptos"/>
              </a:rPr>
              <a:t>PRIORITISE</a:t>
            </a:r>
          </a:p>
        </p:txBody>
      </p:sp>
      <p:sp>
        <p:nvSpPr>
          <p:cNvPr id="9" name="">
            <a:extLst xmlns:a="http://schemas.openxmlformats.org/drawingml/2006/main">
              <a:ext uri="{FF2B5EF4-FFF2-40B4-BE49-F238E27FC236}">
                <a16:creationId xmlns:a16="http://schemas.microsoft.com/office/drawing/2014/main" id="{50DD9239-39CD-4D15-98A9-8C676B312752}"/>
              </a:ext>
            </a:extLst>
          </p:cNvPr>
          <p:cNvSpPr>
            <a:spLocks xmlns:a="http://schemas.openxmlformats.org/drawingml/2006/main" noGrp="1"/>
          </p:cNvSpPr>
          <p:nvPr/>
        </p:nvSpPr>
        <p:spPr>
          <a:xfrm xmlns:a="http://schemas.openxmlformats.org/drawingml/2006/main">
            <a:off x="71437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must be protected first?</a:t>
            </a:r>
          </a:p>
        </p:txBody>
      </p:sp>
      <p:sp>
        <p:nvSpPr>
          <p:cNvPr id="10" name="">
            <a:extLst xmlns:a="http://schemas.openxmlformats.org/drawingml/2006/main">
              <a:ext uri="{FF2B5EF4-FFF2-40B4-BE49-F238E27FC236}">
                <a16:creationId xmlns:a16="http://schemas.microsoft.com/office/drawing/2014/main" id="{58CCF5FD-66C7-4DFE-924E-7A45D7D60040}"/>
              </a:ext>
            </a:extLst>
          </p:cNvPr>
          <p:cNvSpPr>
            <a:spLocks xmlns:a="http://schemas.openxmlformats.org/drawingml/2006/main" noGrp="1"/>
          </p:cNvSpPr>
          <p:nvPr/>
        </p:nvSpPr>
        <p:spPr>
          <a:xfrm xmlns:a="http://schemas.openxmlformats.org/drawingml/2006/main">
            <a:off x="342900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3F1D52"/>
                </a:solidFill>
                <a:latin typeface="Aptos"/>
                <a:ea typeface="Aptos"/>
                <a:cs typeface="Aptos"/>
              </a:defRPr>
            </a:pPr>
            <a:r>
              <a:rPr sz="1350" b="1">
                <a:solidFill>
                  <a:srgbClr val="3F1D52"/>
                </a:solidFill>
                <a:latin typeface="Aptos"/>
                <a:ea typeface="Aptos"/>
                <a:cs typeface="Aptos"/>
              </a:rPr>
              <a:t>COORDINATE</a:t>
            </a:r>
          </a:p>
        </p:txBody>
      </p:sp>
      <p:sp>
        <p:nvSpPr>
          <p:cNvPr id="11" name="">
            <a:extLst xmlns:a="http://schemas.openxmlformats.org/drawingml/2006/main">
              <a:ext uri="{FF2B5EF4-FFF2-40B4-BE49-F238E27FC236}">
                <a16:creationId xmlns:a16="http://schemas.microsoft.com/office/drawing/2014/main" id="{95DBB25B-EEFC-490B-96DF-1C0A222045EC}"/>
              </a:ext>
            </a:extLst>
          </p:cNvPr>
          <p:cNvSpPr>
            <a:spLocks xmlns:a="http://schemas.openxmlformats.org/drawingml/2006/main" noGrp="1"/>
          </p:cNvSpPr>
          <p:nvPr/>
        </p:nvSpPr>
        <p:spPr>
          <a:xfrm xmlns:a="http://schemas.openxmlformats.org/drawingml/2006/main">
            <a:off x="342900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Who needs to know and act?</a:t>
            </a:r>
          </a:p>
        </p:txBody>
      </p:sp>
      <p:sp>
        <p:nvSpPr>
          <p:cNvPr id="12" name="">
            <a:extLst xmlns:a="http://schemas.openxmlformats.org/drawingml/2006/main">
              <a:ext uri="{FF2B5EF4-FFF2-40B4-BE49-F238E27FC236}">
                <a16:creationId xmlns:a16="http://schemas.microsoft.com/office/drawing/2014/main" id="{441B5824-9DF0-4A6F-BEC9-C11756A98CE1}"/>
              </a:ext>
            </a:extLst>
          </p:cNvPr>
          <p:cNvSpPr>
            <a:spLocks xmlns:a="http://schemas.openxmlformats.org/drawingml/2006/main" noGrp="1"/>
          </p:cNvSpPr>
          <p:nvPr/>
        </p:nvSpPr>
        <p:spPr>
          <a:xfrm xmlns:a="http://schemas.openxmlformats.org/drawingml/2006/main">
            <a:off x="6143625"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167386"/>
                </a:solidFill>
                <a:latin typeface="Aptos"/>
                <a:ea typeface="Aptos"/>
                <a:cs typeface="Aptos"/>
              </a:defRPr>
            </a:pPr>
            <a:r>
              <a:rPr sz="1350" b="1">
                <a:solidFill>
                  <a:srgbClr val="167386"/>
                </a:solidFill>
                <a:latin typeface="Aptos"/>
                <a:ea typeface="Aptos"/>
                <a:cs typeface="Aptos"/>
              </a:rPr>
              <a:t>CONTROL</a:t>
            </a:r>
          </a:p>
        </p:txBody>
      </p:sp>
      <p:sp>
        <p:nvSpPr>
          <p:cNvPr id="13" name="">
            <a:extLst xmlns:a="http://schemas.openxmlformats.org/drawingml/2006/main">
              <a:ext uri="{FF2B5EF4-FFF2-40B4-BE49-F238E27FC236}">
                <a16:creationId xmlns:a16="http://schemas.microsoft.com/office/drawing/2014/main" id="{7DB99C41-3597-4D1E-91C3-D21BA6035D18}"/>
              </a:ext>
            </a:extLst>
          </p:cNvPr>
          <p:cNvSpPr>
            <a:spLocks xmlns:a="http://schemas.openxmlformats.org/drawingml/2006/main" noGrp="1"/>
          </p:cNvSpPr>
          <p:nvPr/>
        </p:nvSpPr>
        <p:spPr>
          <a:xfrm xmlns:a="http://schemas.openxmlformats.org/drawingml/2006/main">
            <a:off x="6143625"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Which layered measures are proportionate?</a:t>
            </a:r>
          </a:p>
        </p:txBody>
      </p:sp>
      <p:sp>
        <p:nvSpPr>
          <p:cNvPr id="14" name="">
            <a:extLst xmlns:a="http://schemas.openxmlformats.org/drawingml/2006/main">
              <a:ext uri="{FF2B5EF4-FFF2-40B4-BE49-F238E27FC236}">
                <a16:creationId xmlns:a16="http://schemas.microsoft.com/office/drawing/2014/main" id="{DE4ACE88-2C2B-4F46-BAF0-D6129A5CC3D3}"/>
              </a:ext>
            </a:extLst>
          </p:cNvPr>
          <p:cNvSpPr>
            <a:spLocks xmlns:a="http://schemas.openxmlformats.org/drawingml/2006/main" noGrp="1"/>
          </p:cNvSpPr>
          <p:nvPr/>
        </p:nvSpPr>
        <p:spPr>
          <a:xfrm xmlns:a="http://schemas.openxmlformats.org/drawingml/2006/main">
            <a:off x="8858250" y="3476625"/>
            <a:ext cx="228600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350" b="1">
                <a:solidFill>
                  <a:srgbClr val="D39124"/>
                </a:solidFill>
                <a:latin typeface="Aptos"/>
                <a:ea typeface="Aptos"/>
                <a:cs typeface="Aptos"/>
              </a:defRPr>
            </a:pPr>
            <a:r>
              <a:rPr sz="1350" b="1">
                <a:solidFill>
                  <a:srgbClr val="D39124"/>
                </a:solidFill>
                <a:latin typeface="Aptos"/>
                <a:ea typeface="Aptos"/>
                <a:cs typeface="Aptos"/>
              </a:rPr>
              <a:t>CONTINUE</a:t>
            </a:r>
          </a:p>
        </p:txBody>
      </p:sp>
      <p:sp>
        <p:nvSpPr>
          <p:cNvPr id="15" name="">
            <a:extLst xmlns:a="http://schemas.openxmlformats.org/drawingml/2006/main">
              <a:ext uri="{FF2B5EF4-FFF2-40B4-BE49-F238E27FC236}">
                <a16:creationId xmlns:a16="http://schemas.microsoft.com/office/drawing/2014/main" id="{D066EDFC-49BE-4F30-87E7-D4405E872B42}"/>
              </a:ext>
            </a:extLst>
          </p:cNvPr>
          <p:cNvSpPr>
            <a:spLocks xmlns:a="http://schemas.openxmlformats.org/drawingml/2006/main" noGrp="1"/>
          </p:cNvSpPr>
          <p:nvPr/>
        </p:nvSpPr>
        <p:spPr>
          <a:xfrm xmlns:a="http://schemas.openxmlformats.org/drawingml/2006/main">
            <a:off x="8858250" y="4000500"/>
            <a:ext cx="2286000" cy="90487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800" b="1">
                <a:solidFill>
                  <a:srgbClr val="17202A"/>
                </a:solidFill>
                <a:latin typeface="Aptos"/>
                <a:ea typeface="Aptos"/>
                <a:cs typeface="Aptos"/>
              </a:defRPr>
            </a:pPr>
            <a:r>
              <a:rPr sz="1800" b="1">
                <a:solidFill>
                  <a:srgbClr val="17202A"/>
                </a:solidFill>
                <a:latin typeface="Aptos"/>
                <a:ea typeface="Aptos"/>
                <a:cs typeface="Aptos"/>
              </a:rPr>
              <a:t>What operations can proceed safely?</a:t>
            </a:r>
          </a:p>
        </p:txBody>
      </p:sp>
      <p:sp>
        <p:nvSpPr>
          <p:cNvPr id="16" name="">
            <a:extLst xmlns:a="http://schemas.openxmlformats.org/drawingml/2006/main">
              <a:ext uri="{FF2B5EF4-FFF2-40B4-BE49-F238E27FC236}">
                <a16:creationId xmlns:a16="http://schemas.microsoft.com/office/drawing/2014/main" id="{D7D220DA-040F-4607-BCB6-B283C3A5BCBF}"/>
              </a:ext>
            </a:extLst>
          </p:cNvPr>
          <p:cNvSpPr>
            <a:spLocks xmlns:a="http://schemas.openxmlformats.org/drawingml/2006/main" noGrp="1"/>
          </p:cNvSpPr>
          <p:nvPr/>
        </p:nvSpPr>
        <p:spPr>
          <a:xfrm xmlns:a="http://schemas.openxmlformats.org/drawingml/2006/main">
            <a:off x="1047750" y="5619750"/>
            <a:ext cx="10096500"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Record assumptions. Use approved escalation routes. Review as information changes.</a:t>
            </a:r>
          </a:p>
        </p:txBody>
      </p:sp>
    </p:spTree>
    <p:extLst>
      <p:ext uri="{BB962C8B-B14F-4D97-AF65-F5344CB8AC3E}">
        <p14:creationId xmlns:p14="http://schemas.microsoft.com/office/powerpoint/2010/main" val="1176431898"/>
      </p:ext>
    </p:extLst>
  </p:cSld>
</p:sld>
</file>

<file path=ppt/slides/slide2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0" name="">
            <a:extLst xmlns:a="http://schemas.openxmlformats.org/drawingml/2006/main">
              <a:ext uri="{FF2B5EF4-FFF2-40B4-BE49-F238E27FC236}">
                <a16:creationId xmlns:a16="http://schemas.microsoft.com/office/drawing/2014/main" id="{22211BB8-D56C-4BA3-8C7C-F3BDF612088D}"/>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3" name=""/>
          <p:cNvPicPr>
            <a:picLocks xmlns:a="http://schemas.openxmlformats.org/drawingml/2006/main" noChangeAspect="1"/>
          </p:cNvPicPr>
          <p:nvPr/>
        </p:nvPicPr>
        <p:blipFill>
          <a:blip xmlns:r="http://schemas.openxmlformats.org/officeDocument/2006/relationships" xmlns:a="http://schemas.openxmlformats.org/drawingml/2006/main" r:embed="R9428480972b643e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5E2B043C-AC2A-4E6B-BD2B-831CD654B69E}"/>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Knowledge check</a:t>
            </a:r>
          </a:p>
        </p:txBody>
      </p:sp>
      <p:sp>
        <p:nvSpPr>
          <p:cNvPr id="4" name="">
            <a:extLst xmlns:a="http://schemas.openxmlformats.org/drawingml/2006/main">
              <a:ext uri="{FF2B5EF4-FFF2-40B4-BE49-F238E27FC236}">
                <a16:creationId xmlns:a16="http://schemas.microsoft.com/office/drawing/2014/main" id="{9708C012-8B69-4E78-A9C7-0B72E8C186F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37AC7E9D-4EA6-45E7-92F6-85E93418022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26</a:t>
            </a:r>
          </a:p>
        </p:txBody>
      </p:sp>
      <p:sp>
        <p:nvSpPr>
          <p:cNvPr id="6" name="">
            <a:extLst xmlns:a="http://schemas.openxmlformats.org/drawingml/2006/main">
              <a:ext uri="{FF2B5EF4-FFF2-40B4-BE49-F238E27FC236}">
                <a16:creationId xmlns:a16="http://schemas.microsoft.com/office/drawing/2014/main" id="{F269B1D2-ABC7-4955-9DE0-8056F70E0BCD}"/>
              </a:ext>
            </a:extLst>
          </p:cNvPr>
          <p:cNvSpPr>
            <a:spLocks xmlns:a="http://schemas.openxmlformats.org/drawingml/2006/main" noGrp="1"/>
          </p:cNvSpPr>
          <p:nvPr/>
        </p:nvSpPr>
        <p:spPr>
          <a:xfrm xmlns:a="http://schemas.openxmlformats.org/drawingml/2006/main">
            <a:off x="666750" y="1762125"/>
            <a:ext cx="1047750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325" b="1">
                <a:solidFill>
                  <a:srgbClr val="17202A"/>
                </a:solidFill>
                <a:latin typeface="Aptos"/>
                <a:ea typeface="Aptos"/>
                <a:cs typeface="Aptos"/>
              </a:defRPr>
            </a:pPr>
            <a:r>
              <a:rPr sz="2325" b="1">
                <a:solidFill>
                  <a:srgbClr val="17202A"/>
                </a:solidFill>
                <a:latin typeface="Aptos"/>
                <a:ea typeface="Aptos"/>
                <a:cs typeface="Aptos"/>
              </a:rPr>
              <a:t>Which statement best reflects modern port security management?</a:t>
            </a:r>
          </a:p>
        </p:txBody>
      </p:sp>
      <p:sp>
        <p:nvSpPr>
          <p:cNvPr id="7" name="">
            <a:extLst xmlns:a="http://schemas.openxmlformats.org/drawingml/2006/main">
              <a:ext uri="{FF2B5EF4-FFF2-40B4-BE49-F238E27FC236}">
                <a16:creationId xmlns:a16="http://schemas.microsoft.com/office/drawing/2014/main" id="{B58FB9BD-3641-4F83-9EC8-F16F3D38C46E}"/>
              </a:ext>
            </a:extLst>
          </p:cNvPr>
          <p:cNvSpPr>
            <a:spLocks xmlns:a="http://schemas.openxmlformats.org/drawingml/2006/main" noGrp="1"/>
          </p:cNvSpPr>
          <p:nvPr/>
        </p:nvSpPr>
        <p:spPr>
          <a:xfrm xmlns:a="http://schemas.openxmlformats.org/drawingml/2006/main">
            <a:off x="809625" y="25717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8" name="">
            <a:extLst xmlns:a="http://schemas.openxmlformats.org/drawingml/2006/main">
              <a:ext uri="{FF2B5EF4-FFF2-40B4-BE49-F238E27FC236}">
                <a16:creationId xmlns:a16="http://schemas.microsoft.com/office/drawing/2014/main" id="{3B69E971-F6DF-485E-ABA3-ADA7A8130C20}"/>
              </a:ext>
            </a:extLst>
          </p:cNvPr>
          <p:cNvSpPr>
            <a:spLocks xmlns:a="http://schemas.openxmlformats.org/drawingml/2006/main" noGrp="1"/>
          </p:cNvSpPr>
          <p:nvPr/>
        </p:nvSpPr>
        <p:spPr>
          <a:xfrm xmlns:a="http://schemas.openxmlformats.org/drawingml/2006/main">
            <a:off x="809625" y="26574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A</a:t>
            </a:r>
          </a:p>
        </p:txBody>
      </p:sp>
      <p:sp>
        <p:nvSpPr>
          <p:cNvPr id="9" name="">
            <a:extLst xmlns:a="http://schemas.openxmlformats.org/drawingml/2006/main">
              <a:ext uri="{FF2B5EF4-FFF2-40B4-BE49-F238E27FC236}">
                <a16:creationId xmlns:a16="http://schemas.microsoft.com/office/drawing/2014/main" id="{A0ECA290-5F6C-4606-9E5F-F0862865098F}"/>
              </a:ext>
            </a:extLst>
          </p:cNvPr>
          <p:cNvSpPr>
            <a:spLocks xmlns:a="http://schemas.openxmlformats.org/drawingml/2006/main" noGrp="1"/>
          </p:cNvSpPr>
          <p:nvPr/>
        </p:nvSpPr>
        <p:spPr>
          <a:xfrm xmlns:a="http://schemas.openxmlformats.org/drawingml/2006/main">
            <a:off x="1666875" y="26003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Security is mainly a perimeter-guarding function.</a:t>
            </a:r>
          </a:p>
        </p:txBody>
      </p:sp>
      <p:sp>
        <p:nvSpPr>
          <p:cNvPr id="10" name="">
            <a:extLst xmlns:a="http://schemas.openxmlformats.org/drawingml/2006/main">
              <a:ext uri="{FF2B5EF4-FFF2-40B4-BE49-F238E27FC236}">
                <a16:creationId xmlns:a16="http://schemas.microsoft.com/office/drawing/2014/main" id="{78A50A6C-7E23-410D-B6E8-6768D2517C46}"/>
              </a:ext>
            </a:extLst>
          </p:cNvPr>
          <p:cNvSpPr>
            <a:spLocks xmlns:a="http://schemas.openxmlformats.org/drawingml/2006/main" noGrp="1"/>
          </p:cNvSpPr>
          <p:nvPr/>
        </p:nvSpPr>
        <p:spPr>
          <a:xfrm xmlns:a="http://schemas.openxmlformats.org/drawingml/2006/main">
            <a:off x="809625" y="3314700"/>
            <a:ext cx="514350" cy="5143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9525">
            <a:solidFill>
              <a:srgbClr val="3F1D52"/>
            </a:solidFill>
            <a:prstDash val="solid"/>
          </a:ln>
        </p:spPr>
      </p:sp>
      <p:sp>
        <p:nvSpPr>
          <p:cNvPr id="11" name="">
            <a:extLst xmlns:a="http://schemas.openxmlformats.org/drawingml/2006/main">
              <a:ext uri="{FF2B5EF4-FFF2-40B4-BE49-F238E27FC236}">
                <a16:creationId xmlns:a16="http://schemas.microsoft.com/office/drawing/2014/main" id="{951E6A66-7166-4852-A66F-914F023B0CE3}"/>
              </a:ext>
            </a:extLst>
          </p:cNvPr>
          <p:cNvSpPr>
            <a:spLocks xmlns:a="http://schemas.openxmlformats.org/drawingml/2006/main" noGrp="1"/>
          </p:cNvSpPr>
          <p:nvPr/>
        </p:nvSpPr>
        <p:spPr>
          <a:xfrm xmlns:a="http://schemas.openxmlformats.org/drawingml/2006/main">
            <a:off x="809625" y="34004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B</a:t>
            </a:r>
          </a:p>
        </p:txBody>
      </p:sp>
      <p:sp>
        <p:nvSpPr>
          <p:cNvPr id="12" name="">
            <a:extLst xmlns:a="http://schemas.openxmlformats.org/drawingml/2006/main">
              <a:ext uri="{FF2B5EF4-FFF2-40B4-BE49-F238E27FC236}">
                <a16:creationId xmlns:a16="http://schemas.microsoft.com/office/drawing/2014/main" id="{93960C6C-DE1B-4248-BBD2-B77713D67E3A}"/>
              </a:ext>
            </a:extLst>
          </p:cNvPr>
          <p:cNvSpPr>
            <a:spLocks xmlns:a="http://schemas.openxmlformats.org/drawingml/2006/main" noGrp="1"/>
          </p:cNvSpPr>
          <p:nvPr/>
        </p:nvSpPr>
        <p:spPr>
          <a:xfrm xmlns:a="http://schemas.openxmlformats.org/drawingml/2006/main">
            <a:off x="1666875" y="33432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Security is a risk-based management responsibility integrated with port operations.</a:t>
            </a:r>
          </a:p>
        </p:txBody>
      </p:sp>
      <p:sp>
        <p:nvSpPr>
          <p:cNvPr id="13" name="">
            <a:extLst xmlns:a="http://schemas.openxmlformats.org/drawingml/2006/main">
              <a:ext uri="{FF2B5EF4-FFF2-40B4-BE49-F238E27FC236}">
                <a16:creationId xmlns:a16="http://schemas.microsoft.com/office/drawing/2014/main" id="{9AD9E6B9-B303-4098-B359-A215538EE1DC}"/>
              </a:ext>
            </a:extLst>
          </p:cNvPr>
          <p:cNvSpPr>
            <a:spLocks xmlns:a="http://schemas.openxmlformats.org/drawingml/2006/main" noGrp="1"/>
          </p:cNvSpPr>
          <p:nvPr/>
        </p:nvSpPr>
        <p:spPr>
          <a:xfrm xmlns:a="http://schemas.openxmlformats.org/drawingml/2006/main">
            <a:off x="809625" y="405765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4" name="">
            <a:extLst xmlns:a="http://schemas.openxmlformats.org/drawingml/2006/main">
              <a:ext uri="{FF2B5EF4-FFF2-40B4-BE49-F238E27FC236}">
                <a16:creationId xmlns:a16="http://schemas.microsoft.com/office/drawing/2014/main" id="{913429D0-AA61-43BB-B5A3-2CEC1AD61946}"/>
              </a:ext>
            </a:extLst>
          </p:cNvPr>
          <p:cNvSpPr>
            <a:spLocks xmlns:a="http://schemas.openxmlformats.org/drawingml/2006/main" noGrp="1"/>
          </p:cNvSpPr>
          <p:nvPr/>
        </p:nvSpPr>
        <p:spPr>
          <a:xfrm xmlns:a="http://schemas.openxmlformats.org/drawingml/2006/main">
            <a:off x="809625" y="414337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C</a:t>
            </a:r>
          </a:p>
        </p:txBody>
      </p:sp>
      <p:sp>
        <p:nvSpPr>
          <p:cNvPr id="15" name="">
            <a:extLst xmlns:a="http://schemas.openxmlformats.org/drawingml/2006/main">
              <a:ext uri="{FF2B5EF4-FFF2-40B4-BE49-F238E27FC236}">
                <a16:creationId xmlns:a16="http://schemas.microsoft.com/office/drawing/2014/main" id="{0C21616D-DC9A-4BB9-B204-882C037EBC70}"/>
              </a:ext>
            </a:extLst>
          </p:cNvPr>
          <p:cNvSpPr>
            <a:spLocks xmlns:a="http://schemas.openxmlformats.org/drawingml/2006/main" noGrp="1"/>
          </p:cNvSpPr>
          <p:nvPr/>
        </p:nvSpPr>
        <p:spPr>
          <a:xfrm xmlns:a="http://schemas.openxmlformats.org/drawingml/2006/main">
            <a:off x="1666875" y="408622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Security should always take priority over continuity, regardless of assessed risk.</a:t>
            </a:r>
          </a:p>
        </p:txBody>
      </p:sp>
      <p:sp>
        <p:nvSpPr>
          <p:cNvPr id="16" name="">
            <a:extLst xmlns:a="http://schemas.openxmlformats.org/drawingml/2006/main">
              <a:ext uri="{FF2B5EF4-FFF2-40B4-BE49-F238E27FC236}">
                <a16:creationId xmlns:a16="http://schemas.microsoft.com/office/drawing/2014/main" id="{5EED355F-019A-47F9-9EA7-73BAFB2648C4}"/>
              </a:ext>
            </a:extLst>
          </p:cNvPr>
          <p:cNvSpPr>
            <a:spLocks xmlns:a="http://schemas.openxmlformats.org/drawingml/2006/main" noGrp="1"/>
          </p:cNvSpPr>
          <p:nvPr/>
        </p:nvSpPr>
        <p:spPr>
          <a:xfrm xmlns:a="http://schemas.openxmlformats.org/drawingml/2006/main">
            <a:off x="809625" y="4800600"/>
            <a:ext cx="514350" cy="514350"/>
          </a:xfrm>
          <a:prstGeom xmlns:a="http://schemas.openxmlformats.org/drawingml/2006/main" prst="roundRect">
            <a:avLst>
              <a:gd name="adj" fmla="val 50000"/>
            </a:avLst>
          </a:prstGeom>
          <a:solidFill xmlns:a="http://schemas.openxmlformats.org/drawingml/2006/main">
            <a:srgbClr val="FFFFFF"/>
          </a:solidFill>
          <a:ln xmlns:a="http://schemas.openxmlformats.org/drawingml/2006/main" w="9525">
            <a:solidFill>
              <a:srgbClr val="D8D2DC"/>
            </a:solidFill>
            <a:prstDash val="solid"/>
          </a:ln>
        </p:spPr>
      </p:sp>
      <p:sp>
        <p:nvSpPr>
          <p:cNvPr id="17" name="">
            <a:extLst xmlns:a="http://schemas.openxmlformats.org/drawingml/2006/main">
              <a:ext uri="{FF2B5EF4-FFF2-40B4-BE49-F238E27FC236}">
                <a16:creationId xmlns:a16="http://schemas.microsoft.com/office/drawing/2014/main" id="{5FA5AB7B-0F4E-4822-BD8A-C7CD98D6D7E4}"/>
              </a:ext>
            </a:extLst>
          </p:cNvPr>
          <p:cNvSpPr>
            <a:spLocks xmlns:a="http://schemas.openxmlformats.org/drawingml/2006/main" noGrp="1"/>
          </p:cNvSpPr>
          <p:nvPr/>
        </p:nvSpPr>
        <p:spPr>
          <a:xfrm xmlns:a="http://schemas.openxmlformats.org/drawingml/2006/main">
            <a:off x="809625" y="4886325"/>
            <a:ext cx="514350" cy="285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3F1D52"/>
                </a:solidFill>
                <a:latin typeface="Aptos"/>
                <a:ea typeface="Aptos"/>
                <a:cs typeface="Aptos"/>
              </a:defRPr>
            </a:pPr>
            <a:r>
              <a:rPr sz="1650" b="1">
                <a:solidFill>
                  <a:srgbClr val="3F1D52"/>
                </a:solidFill>
                <a:latin typeface="Aptos"/>
                <a:ea typeface="Aptos"/>
                <a:cs typeface="Aptos"/>
              </a:rPr>
              <a:t>D</a:t>
            </a:r>
          </a:p>
        </p:txBody>
      </p:sp>
      <p:sp>
        <p:nvSpPr>
          <p:cNvPr id="18" name="">
            <a:extLst xmlns:a="http://schemas.openxmlformats.org/drawingml/2006/main">
              <a:ext uri="{FF2B5EF4-FFF2-40B4-BE49-F238E27FC236}">
                <a16:creationId xmlns:a16="http://schemas.microsoft.com/office/drawing/2014/main" id="{70341A93-8E24-428A-B8DE-4AA8CD2459AD}"/>
              </a:ext>
            </a:extLst>
          </p:cNvPr>
          <p:cNvSpPr>
            <a:spLocks xmlns:a="http://schemas.openxmlformats.org/drawingml/2006/main" noGrp="1"/>
          </p:cNvSpPr>
          <p:nvPr/>
        </p:nvSpPr>
        <p:spPr>
          <a:xfrm xmlns:a="http://schemas.openxmlformats.org/drawingml/2006/main">
            <a:off x="1666875" y="4829175"/>
            <a:ext cx="9191625"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Technology can replace stakeholder coordination and security culture.</a:t>
            </a:r>
          </a:p>
        </p:txBody>
      </p:sp>
      <p:sp>
        <p:nvSpPr>
          <p:cNvPr id="19" name="">
            <a:extLst xmlns:a="http://schemas.openxmlformats.org/drawingml/2006/main">
              <a:ext uri="{FF2B5EF4-FFF2-40B4-BE49-F238E27FC236}">
                <a16:creationId xmlns:a16="http://schemas.microsoft.com/office/drawing/2014/main" id="{D32AC8B1-163F-47B5-910A-82FEA02A1696}"/>
              </a:ext>
            </a:extLst>
          </p:cNvPr>
          <p:cNvSpPr>
            <a:spLocks xmlns:a="http://schemas.openxmlformats.org/drawingml/2006/main" noGrp="1"/>
          </p:cNvSpPr>
          <p:nvPr/>
        </p:nvSpPr>
        <p:spPr>
          <a:xfrm xmlns:a="http://schemas.openxmlformats.org/drawingml/2006/main">
            <a:off x="1381125" y="5953125"/>
            <a:ext cx="942975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1725" b="1">
                <a:solidFill>
                  <a:srgbClr val="167386"/>
                </a:solidFill>
                <a:latin typeface="Aptos"/>
                <a:ea typeface="Aptos"/>
                <a:cs typeface="Aptos"/>
              </a:defRPr>
            </a:pPr>
            <a:r>
              <a:rPr sz="1725" b="1">
                <a:solidFill>
                  <a:srgbClr val="167386"/>
                </a:solidFill>
                <a:latin typeface="Aptos"/>
                <a:ea typeface="Aptos"/>
                <a:cs typeface="Aptos"/>
              </a:rPr>
              <a:t>Choose one answer and justify it using two ideas from this lecture.</a:t>
            </a:r>
          </a:p>
        </p:txBody>
      </p:sp>
    </p:spTree>
    <p:extLst>
      <p:ext uri="{BB962C8B-B14F-4D97-AF65-F5344CB8AC3E}">
        <p14:creationId xmlns:p14="http://schemas.microsoft.com/office/powerpoint/2010/main" val="450518455"/>
      </p:ext>
    </p:extLst>
  </p:cSld>
</p:sld>
</file>

<file path=ppt/slides/slide2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3" name="">
            <a:extLst xmlns:a="http://schemas.openxmlformats.org/drawingml/2006/main">
              <a:ext uri="{FF2B5EF4-FFF2-40B4-BE49-F238E27FC236}">
                <a16:creationId xmlns:a16="http://schemas.microsoft.com/office/drawing/2014/main" id="{A102FD78-00B8-4EFE-81F9-953A309A6BC7}"/>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6" name=""/>
          <p:cNvPicPr>
            <a:picLocks xmlns:a="http://schemas.openxmlformats.org/drawingml/2006/main" noChangeAspect="1"/>
          </p:cNvPicPr>
          <p:nvPr/>
        </p:nvPicPr>
        <p:blipFill>
          <a:blip xmlns:r="http://schemas.openxmlformats.org/officeDocument/2006/relationships" xmlns:a="http://schemas.openxmlformats.org/drawingml/2006/main" r:embed="R9361e8e0cb9a4cde"/>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1DB6A182-8A74-44CA-A0C3-937D93B79F12}"/>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1: key takeaways</a:t>
            </a:r>
          </a:p>
        </p:txBody>
      </p:sp>
      <p:sp>
        <p:nvSpPr>
          <p:cNvPr id="4" name="">
            <a:extLst xmlns:a="http://schemas.openxmlformats.org/drawingml/2006/main">
              <a:ext uri="{FF2B5EF4-FFF2-40B4-BE49-F238E27FC236}">
                <a16:creationId xmlns:a16="http://schemas.microsoft.com/office/drawing/2014/main" id="{658876FC-74B2-4F11-897D-199627B9A4E3}"/>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146A0FF0-C130-4B88-8822-BC2FA89D4FFC}"/>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27</a:t>
            </a:r>
          </a:p>
        </p:txBody>
      </p:sp>
      <p:sp>
        <p:nvSpPr>
          <p:cNvPr id="6" name="">
            <a:extLst xmlns:a="http://schemas.openxmlformats.org/drawingml/2006/main">
              <a:ext uri="{FF2B5EF4-FFF2-40B4-BE49-F238E27FC236}">
                <a16:creationId xmlns:a16="http://schemas.microsoft.com/office/drawing/2014/main" id="{C2CE4CB0-0B9B-4A11-BE0B-D48C9AA94D20}"/>
              </a:ext>
            </a:extLst>
          </p:cNvPr>
          <p:cNvSpPr>
            <a:spLocks xmlns:a="http://schemas.openxmlformats.org/drawingml/2006/main" noGrp="1"/>
          </p:cNvSpPr>
          <p:nvPr/>
        </p:nvSpPr>
        <p:spPr>
          <a:xfrm xmlns:a="http://schemas.openxmlformats.org/drawingml/2006/main">
            <a:off x="714375" y="17907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1</a:t>
            </a:r>
          </a:p>
        </p:txBody>
      </p:sp>
      <p:sp>
        <p:nvSpPr>
          <p:cNvPr id="7" name="">
            <a:extLst xmlns:a="http://schemas.openxmlformats.org/drawingml/2006/main">
              <a:ext uri="{FF2B5EF4-FFF2-40B4-BE49-F238E27FC236}">
                <a16:creationId xmlns:a16="http://schemas.microsoft.com/office/drawing/2014/main" id="{F288A748-02CB-4B54-9D8B-E44C75E1EA69}"/>
              </a:ext>
            </a:extLst>
          </p:cNvPr>
          <p:cNvSpPr>
            <a:spLocks xmlns:a="http://schemas.openxmlformats.org/drawingml/2006/main" noGrp="1"/>
          </p:cNvSpPr>
          <p:nvPr/>
        </p:nvSpPr>
        <p:spPr>
          <a:xfrm xmlns:a="http://schemas.openxmlformats.org/drawingml/2006/main">
            <a:off x="1571625" y="18097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Ports are connected systems whose security failures can cascade.</a:t>
            </a:r>
          </a:p>
        </p:txBody>
      </p:sp>
      <p:sp>
        <p:nvSpPr>
          <p:cNvPr id="8" name="">
            <a:extLst xmlns:a="http://schemas.openxmlformats.org/drawingml/2006/main">
              <a:ext uri="{FF2B5EF4-FFF2-40B4-BE49-F238E27FC236}">
                <a16:creationId xmlns:a16="http://schemas.microsoft.com/office/drawing/2014/main" id="{DD6B9553-8027-485F-BC35-0B14CEA5ED79}"/>
              </a:ext>
            </a:extLst>
          </p:cNvPr>
          <p:cNvSpPr>
            <a:spLocks xmlns:a="http://schemas.openxmlformats.org/drawingml/2006/main" noGrp="1"/>
          </p:cNvSpPr>
          <p:nvPr/>
        </p:nvSpPr>
        <p:spPr>
          <a:xfrm xmlns:a="http://schemas.openxmlformats.org/drawingml/2006/main">
            <a:off x="1571625" y="24193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4D0B13B1-A80B-4F0D-939B-21D2DB31738F}"/>
              </a:ext>
            </a:extLst>
          </p:cNvPr>
          <p:cNvSpPr>
            <a:spLocks xmlns:a="http://schemas.openxmlformats.org/drawingml/2006/main" noGrp="1"/>
          </p:cNvSpPr>
          <p:nvPr/>
        </p:nvSpPr>
        <p:spPr>
          <a:xfrm xmlns:a="http://schemas.openxmlformats.org/drawingml/2006/main">
            <a:off x="714375" y="26098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2</a:t>
            </a:r>
          </a:p>
        </p:txBody>
      </p:sp>
      <p:sp>
        <p:nvSpPr>
          <p:cNvPr id="10" name="">
            <a:extLst xmlns:a="http://schemas.openxmlformats.org/drawingml/2006/main">
              <a:ext uri="{FF2B5EF4-FFF2-40B4-BE49-F238E27FC236}">
                <a16:creationId xmlns:a16="http://schemas.microsoft.com/office/drawing/2014/main" id="{C2E6C137-32D9-427A-9C68-817BA2BD27F9}"/>
              </a:ext>
            </a:extLst>
          </p:cNvPr>
          <p:cNvSpPr>
            <a:spLocks xmlns:a="http://schemas.openxmlformats.org/drawingml/2006/main" noGrp="1"/>
          </p:cNvSpPr>
          <p:nvPr/>
        </p:nvSpPr>
        <p:spPr>
          <a:xfrm xmlns:a="http://schemas.openxmlformats.org/drawingml/2006/main">
            <a:off x="1571625" y="26289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Post-2001 frameworks made security a core management duty.</a:t>
            </a:r>
          </a:p>
        </p:txBody>
      </p:sp>
      <p:sp>
        <p:nvSpPr>
          <p:cNvPr id="11" name="">
            <a:extLst xmlns:a="http://schemas.openxmlformats.org/drawingml/2006/main">
              <a:ext uri="{FF2B5EF4-FFF2-40B4-BE49-F238E27FC236}">
                <a16:creationId xmlns:a16="http://schemas.microsoft.com/office/drawing/2014/main" id="{8BD7E0AA-CF0C-4540-931C-C97ACD21D87A}"/>
              </a:ext>
            </a:extLst>
          </p:cNvPr>
          <p:cNvSpPr>
            <a:spLocks xmlns:a="http://schemas.openxmlformats.org/drawingml/2006/main" noGrp="1"/>
          </p:cNvSpPr>
          <p:nvPr/>
        </p:nvSpPr>
        <p:spPr>
          <a:xfrm xmlns:a="http://schemas.openxmlformats.org/drawingml/2006/main">
            <a:off x="1571625" y="32385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4FEEF787-45F7-4862-835C-F8CC8CF94865}"/>
              </a:ext>
            </a:extLst>
          </p:cNvPr>
          <p:cNvSpPr>
            <a:spLocks xmlns:a="http://schemas.openxmlformats.org/drawingml/2006/main" noGrp="1"/>
          </p:cNvSpPr>
          <p:nvPr/>
        </p:nvSpPr>
        <p:spPr>
          <a:xfrm xmlns:a="http://schemas.openxmlformats.org/drawingml/2006/main">
            <a:off x="714375" y="34290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3</a:t>
            </a:r>
          </a:p>
        </p:txBody>
      </p:sp>
      <p:sp>
        <p:nvSpPr>
          <p:cNvPr id="13" name="">
            <a:extLst xmlns:a="http://schemas.openxmlformats.org/drawingml/2006/main">
              <a:ext uri="{FF2B5EF4-FFF2-40B4-BE49-F238E27FC236}">
                <a16:creationId xmlns:a16="http://schemas.microsoft.com/office/drawing/2014/main" id="{6E0F9094-3827-4861-8E32-D7D8B11C2FC1}"/>
              </a:ext>
            </a:extLst>
          </p:cNvPr>
          <p:cNvSpPr>
            <a:spLocks xmlns:a="http://schemas.openxmlformats.org/drawingml/2006/main" noGrp="1"/>
          </p:cNvSpPr>
          <p:nvPr/>
        </p:nvSpPr>
        <p:spPr>
          <a:xfrm xmlns:a="http://schemas.openxmlformats.org/drawingml/2006/main">
            <a:off x="1571625" y="34480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Threats exploit waterside, landside, cargo, people and information interfaces.</a:t>
            </a:r>
          </a:p>
        </p:txBody>
      </p:sp>
      <p:sp>
        <p:nvSpPr>
          <p:cNvPr id="14" name="">
            <a:extLst xmlns:a="http://schemas.openxmlformats.org/drawingml/2006/main">
              <a:ext uri="{FF2B5EF4-FFF2-40B4-BE49-F238E27FC236}">
                <a16:creationId xmlns:a16="http://schemas.microsoft.com/office/drawing/2014/main" id="{514D3E88-0C28-4C37-80DE-23215D479530}"/>
              </a:ext>
            </a:extLst>
          </p:cNvPr>
          <p:cNvSpPr>
            <a:spLocks xmlns:a="http://schemas.openxmlformats.org/drawingml/2006/main" noGrp="1"/>
          </p:cNvSpPr>
          <p:nvPr/>
        </p:nvSpPr>
        <p:spPr>
          <a:xfrm xmlns:a="http://schemas.openxmlformats.org/drawingml/2006/main">
            <a:off x="1571625" y="40576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027E4F9F-2D4A-4D47-86EF-E7695E87FFEE}"/>
              </a:ext>
            </a:extLst>
          </p:cNvPr>
          <p:cNvSpPr>
            <a:spLocks xmlns:a="http://schemas.openxmlformats.org/drawingml/2006/main" noGrp="1"/>
          </p:cNvSpPr>
          <p:nvPr/>
        </p:nvSpPr>
        <p:spPr>
          <a:xfrm xmlns:a="http://schemas.openxmlformats.org/drawingml/2006/main">
            <a:off x="714375" y="424815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75" b="1">
                <a:solidFill>
                  <a:srgbClr val="167386"/>
                </a:solidFill>
                <a:latin typeface="Aptos"/>
                <a:ea typeface="Aptos"/>
                <a:cs typeface="Aptos"/>
              </a:defRPr>
            </a:pPr>
            <a:r>
              <a:rPr sz="2775" b="1">
                <a:solidFill>
                  <a:srgbClr val="167386"/>
                </a:solidFill>
                <a:latin typeface="Aptos"/>
                <a:ea typeface="Aptos"/>
                <a:cs typeface="Aptos"/>
              </a:rPr>
              <a:t>4</a:t>
            </a:r>
          </a:p>
        </p:txBody>
      </p:sp>
      <p:sp>
        <p:nvSpPr>
          <p:cNvPr id="16" name="">
            <a:extLst xmlns:a="http://schemas.openxmlformats.org/drawingml/2006/main">
              <a:ext uri="{FF2B5EF4-FFF2-40B4-BE49-F238E27FC236}">
                <a16:creationId xmlns:a16="http://schemas.microsoft.com/office/drawing/2014/main" id="{1ED1C585-13A0-48C5-B480-63262D0B3468}"/>
              </a:ext>
            </a:extLst>
          </p:cNvPr>
          <p:cNvSpPr>
            <a:spLocks xmlns:a="http://schemas.openxmlformats.org/drawingml/2006/main" noGrp="1"/>
          </p:cNvSpPr>
          <p:nvPr/>
        </p:nvSpPr>
        <p:spPr>
          <a:xfrm xmlns:a="http://schemas.openxmlformats.org/drawingml/2006/main">
            <a:off x="1571625" y="426720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0">
                <a:solidFill>
                  <a:srgbClr val="17202A"/>
                </a:solidFill>
                <a:latin typeface="Aptos"/>
                <a:ea typeface="Aptos"/>
                <a:cs typeface="Aptos"/>
              </a:defRPr>
            </a:pPr>
            <a:r>
              <a:rPr sz="1875" b="0">
                <a:solidFill>
                  <a:srgbClr val="17202A"/>
                </a:solidFill>
                <a:latin typeface="Aptos"/>
                <a:ea typeface="Aptos"/>
                <a:cs typeface="Aptos"/>
              </a:rPr>
              <a:t>Security culture and verified access are essential layers.</a:t>
            </a:r>
          </a:p>
        </p:txBody>
      </p:sp>
      <p:sp>
        <p:nvSpPr>
          <p:cNvPr id="17" name="">
            <a:extLst xmlns:a="http://schemas.openxmlformats.org/drawingml/2006/main">
              <a:ext uri="{FF2B5EF4-FFF2-40B4-BE49-F238E27FC236}">
                <a16:creationId xmlns:a16="http://schemas.microsoft.com/office/drawing/2014/main" id="{108840E6-13CC-496F-8571-5C68C44B4607}"/>
              </a:ext>
            </a:extLst>
          </p:cNvPr>
          <p:cNvSpPr>
            <a:spLocks xmlns:a="http://schemas.openxmlformats.org/drawingml/2006/main" noGrp="1"/>
          </p:cNvSpPr>
          <p:nvPr/>
        </p:nvSpPr>
        <p:spPr>
          <a:xfrm xmlns:a="http://schemas.openxmlformats.org/drawingml/2006/main">
            <a:off x="1571625" y="487680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D7A9D693-2A9E-48CF-A3A5-657A2ABCF464}"/>
              </a:ext>
            </a:extLst>
          </p:cNvPr>
          <p:cNvSpPr>
            <a:spLocks xmlns:a="http://schemas.openxmlformats.org/drawingml/2006/main" noGrp="1"/>
          </p:cNvSpPr>
          <p:nvPr/>
        </p:nvSpPr>
        <p:spPr>
          <a:xfrm xmlns:a="http://schemas.openxmlformats.org/drawingml/2006/main">
            <a:off x="714375" y="5067300"/>
            <a:ext cx="523875"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ctr">
              <a:buNone/>
              <a:defRPr sz="2775" b="1">
                <a:solidFill>
                  <a:srgbClr val="3F1D52"/>
                </a:solidFill>
                <a:latin typeface="Aptos"/>
                <a:ea typeface="Aptos"/>
                <a:cs typeface="Aptos"/>
              </a:defRPr>
            </a:pPr>
            <a:r>
              <a:rPr sz="2775" b="1">
                <a:solidFill>
                  <a:srgbClr val="3F1D52"/>
                </a:solidFill>
                <a:latin typeface="Aptos"/>
                <a:ea typeface="Aptos"/>
                <a:cs typeface="Aptos"/>
              </a:rPr>
              <a:t>5</a:t>
            </a:r>
          </a:p>
        </p:txBody>
      </p:sp>
      <p:sp>
        <p:nvSpPr>
          <p:cNvPr id="19" name="">
            <a:extLst xmlns:a="http://schemas.openxmlformats.org/drawingml/2006/main">
              <a:ext uri="{FF2B5EF4-FFF2-40B4-BE49-F238E27FC236}">
                <a16:creationId xmlns:a16="http://schemas.microsoft.com/office/drawing/2014/main" id="{7D55246D-39D5-47BE-B9AD-8541C426E9DD}"/>
              </a:ext>
            </a:extLst>
          </p:cNvPr>
          <p:cNvSpPr>
            <a:spLocks xmlns:a="http://schemas.openxmlformats.org/drawingml/2006/main" noGrp="1"/>
          </p:cNvSpPr>
          <p:nvPr/>
        </p:nvSpPr>
        <p:spPr>
          <a:xfrm xmlns:a="http://schemas.openxmlformats.org/drawingml/2006/main">
            <a:off x="1571625" y="5086350"/>
            <a:ext cx="9334500" cy="476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75" b="1">
                <a:solidFill>
                  <a:srgbClr val="17202A"/>
                </a:solidFill>
                <a:latin typeface="Aptos"/>
                <a:ea typeface="Aptos"/>
                <a:cs typeface="Aptos"/>
              </a:defRPr>
            </a:pPr>
            <a:r>
              <a:rPr sz="1875" b="1">
                <a:solidFill>
                  <a:srgbClr val="17202A"/>
                </a:solidFill>
                <a:latin typeface="Aptos"/>
                <a:ea typeface="Aptos"/>
                <a:cs typeface="Aptos"/>
              </a:rPr>
              <a:t>Partnerships and risk-based decisions protect both safety and trade.</a:t>
            </a:r>
          </a:p>
        </p:txBody>
      </p:sp>
      <p:sp>
        <p:nvSpPr>
          <p:cNvPr id="20" name="">
            <a:extLst xmlns:a="http://schemas.openxmlformats.org/drawingml/2006/main">
              <a:ext uri="{FF2B5EF4-FFF2-40B4-BE49-F238E27FC236}">
                <a16:creationId xmlns:a16="http://schemas.microsoft.com/office/drawing/2014/main" id="{AF9331E1-305D-4015-A793-318B52D6936C}"/>
              </a:ext>
            </a:extLst>
          </p:cNvPr>
          <p:cNvSpPr>
            <a:spLocks xmlns:a="http://schemas.openxmlformats.org/drawingml/2006/main" noGrp="1"/>
          </p:cNvSpPr>
          <p:nvPr/>
        </p:nvSpPr>
        <p:spPr>
          <a:xfrm xmlns:a="http://schemas.openxmlformats.org/drawingml/2006/main">
            <a:off x="1571625" y="5695950"/>
            <a:ext cx="9191625" cy="19050"/>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07A64A37-FDE3-48BC-86AC-0F741E4941EF}"/>
              </a:ext>
            </a:extLst>
          </p:cNvPr>
          <p:cNvSpPr>
            <a:spLocks xmlns:a="http://schemas.openxmlformats.org/drawingml/2006/main" noGrp="1"/>
          </p:cNvSpPr>
          <p:nvPr/>
        </p:nvSpPr>
        <p:spPr>
          <a:xfrm xmlns:a="http://schemas.openxmlformats.org/drawingml/2006/main">
            <a:off x="1428750" y="6048375"/>
            <a:ext cx="9334500" cy="457200"/>
          </a:xfrm>
          <a:prstGeom xmlns:a="http://schemas.openxmlformats.org/drawingml/2006/main" prst="roundRect">
            <a:avLst>
              <a:gd name="adj" fmla="val 25000"/>
            </a:avLst>
          </a:prstGeom>
          <a:solidFill xmlns:a="http://schemas.openxmlformats.org/drawingml/2006/main">
            <a:srgbClr val="3F1D52"/>
          </a:solidFill>
          <a:ln xmlns:a="http://schemas.openxmlformats.org/drawingml/2006/main" w="0">
            <a:noFill/>
            <a:prstDash val="solid"/>
          </a:ln>
        </p:spPr>
      </p:sp>
      <p:sp>
        <p:nvSpPr>
          <p:cNvPr id="22" name="">
            <a:extLst xmlns:a="http://schemas.openxmlformats.org/drawingml/2006/main">
              <a:ext uri="{FF2B5EF4-FFF2-40B4-BE49-F238E27FC236}">
                <a16:creationId xmlns:a16="http://schemas.microsoft.com/office/drawing/2014/main" id="{0E7E2DBF-3F83-45DD-AA6C-697204C7DD1D}"/>
              </a:ext>
            </a:extLst>
          </p:cNvPr>
          <p:cNvSpPr>
            <a:spLocks xmlns:a="http://schemas.openxmlformats.org/drawingml/2006/main" noGrp="1"/>
          </p:cNvSpPr>
          <p:nvPr/>
        </p:nvSpPr>
        <p:spPr>
          <a:xfrm xmlns:a="http://schemas.openxmlformats.org/drawingml/2006/main">
            <a:off x="1666875" y="6153150"/>
            <a:ext cx="8858250"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650" b="1">
                <a:solidFill>
                  <a:srgbClr val="FFFFFF"/>
                </a:solidFill>
                <a:latin typeface="Aptos"/>
                <a:ea typeface="Aptos"/>
                <a:cs typeface="Aptos"/>
              </a:defRPr>
            </a:pPr>
            <a:r>
              <a:rPr sz="1650" b="1">
                <a:solidFill>
                  <a:srgbClr val="FFFFFF"/>
                </a:solidFill>
                <a:latin typeface="Aptos"/>
                <a:ea typeface="Aptos"/>
                <a:cs typeface="Aptos"/>
              </a:rPr>
              <a:t>Next lecture: a managerial approach to maritime and port security</a:t>
            </a:r>
          </a:p>
        </p:txBody>
      </p:sp>
    </p:spTree>
    <p:extLst>
      <p:ext uri="{BB962C8B-B14F-4D97-AF65-F5344CB8AC3E}">
        <p14:creationId xmlns:p14="http://schemas.microsoft.com/office/powerpoint/2010/main" val="1601678086"/>
      </p:ext>
    </p:extLst>
  </p:cSld>
</p:sld>
</file>

<file path=ppt/slides/slide2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2" name="">
            <a:extLst xmlns:a="http://schemas.openxmlformats.org/drawingml/2006/main">
              <a:ext uri="{FF2B5EF4-FFF2-40B4-BE49-F238E27FC236}">
                <a16:creationId xmlns:a16="http://schemas.microsoft.com/office/drawing/2014/main" id="{233A197E-F2B6-4000-973F-4AB032F4CD4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5" name=""/>
          <p:cNvPicPr>
            <a:picLocks xmlns:a="http://schemas.openxmlformats.org/drawingml/2006/main" noChangeAspect="1"/>
          </p:cNvPicPr>
          <p:nvPr/>
        </p:nvPicPr>
        <p:blipFill>
          <a:blip xmlns:r="http://schemas.openxmlformats.org/officeDocument/2006/relationships" xmlns:a="http://schemas.openxmlformats.org/drawingml/2006/main" r:embed="R01636d0857a14725"/>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B4AB523A-E870-4AB6-A3C0-064B8D66EB7B}"/>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References and further learning</a:t>
            </a:r>
          </a:p>
        </p:txBody>
      </p:sp>
      <p:sp>
        <p:nvSpPr>
          <p:cNvPr id="4" name="">
            <a:extLst xmlns:a="http://schemas.openxmlformats.org/drawingml/2006/main">
              <a:ext uri="{FF2B5EF4-FFF2-40B4-BE49-F238E27FC236}">
                <a16:creationId xmlns:a16="http://schemas.microsoft.com/office/drawing/2014/main" id="{3B8004AB-667D-4111-9923-E17B0A2CBE0D}"/>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7CAF4FDF-0807-4DC4-8578-EFE499D1E952}"/>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28</a:t>
            </a:r>
          </a:p>
        </p:txBody>
      </p:sp>
      <p:sp>
        <p:nvSpPr>
          <p:cNvPr id="6" name="">
            <a:extLst xmlns:a="http://schemas.openxmlformats.org/drawingml/2006/main">
              <a:ext uri="{FF2B5EF4-FFF2-40B4-BE49-F238E27FC236}">
                <a16:creationId xmlns:a16="http://schemas.microsoft.com/office/drawing/2014/main" id="{52E363EF-4754-4323-9714-5115E03CF6D2}"/>
              </a:ext>
            </a:extLst>
          </p:cNvPr>
          <p:cNvSpPr>
            <a:spLocks xmlns:a="http://schemas.openxmlformats.org/drawingml/2006/main" noGrp="1"/>
          </p:cNvSpPr>
          <p:nvPr/>
        </p:nvSpPr>
        <p:spPr>
          <a:xfrm xmlns:a="http://schemas.openxmlformats.org/drawingml/2006/main">
            <a:off x="666750" y="1762125"/>
            <a:ext cx="34290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3F1D52"/>
                </a:solidFill>
                <a:latin typeface="Aptos"/>
                <a:ea typeface="Aptos"/>
                <a:cs typeface="Aptos"/>
              </a:defRPr>
            </a:pPr>
            <a:r>
              <a:rPr sz="1725" b="1">
                <a:solidFill>
                  <a:srgbClr val="3F1D52"/>
                </a:solidFill>
                <a:latin typeface="Aptos"/>
                <a:ea typeface="Aptos"/>
                <a:cs typeface="Aptos"/>
              </a:rPr>
              <a:t>Core course source</a:t>
            </a:r>
          </a:p>
        </p:txBody>
      </p:sp>
      <p:sp>
        <p:nvSpPr>
          <p:cNvPr id="7" name="">
            <a:extLst xmlns:a="http://schemas.openxmlformats.org/drawingml/2006/main">
              <a:ext uri="{FF2B5EF4-FFF2-40B4-BE49-F238E27FC236}">
                <a16:creationId xmlns:a16="http://schemas.microsoft.com/office/drawing/2014/main" id="{9726A73A-4088-447D-8403-0C9A3960B129}"/>
              </a:ext>
            </a:extLst>
          </p:cNvPr>
          <p:cNvSpPr>
            <a:spLocks xmlns:a="http://schemas.openxmlformats.org/drawingml/2006/main" noGrp="1"/>
          </p:cNvSpPr>
          <p:nvPr/>
        </p:nvSpPr>
        <p:spPr>
          <a:xfrm xmlns:a="http://schemas.openxmlformats.org/drawingml/2006/main">
            <a:off x="666750" y="2190750"/>
            <a:ext cx="10287000" cy="619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London Gateway College. Port Security Management (PSM-28), Lecture 1: Introduction to Port Security Management.</a:t>
            </a:r>
          </a:p>
        </p:txBody>
      </p:sp>
      <p:sp>
        <p:nvSpPr>
          <p:cNvPr id="8" name="">
            <a:extLst xmlns:a="http://schemas.openxmlformats.org/drawingml/2006/main">
              <a:ext uri="{FF2B5EF4-FFF2-40B4-BE49-F238E27FC236}">
                <a16:creationId xmlns:a16="http://schemas.microsoft.com/office/drawing/2014/main" id="{B12D226D-0CD6-4C49-87C0-403C7736C08C}"/>
              </a:ext>
            </a:extLst>
          </p:cNvPr>
          <p:cNvSpPr>
            <a:spLocks xmlns:a="http://schemas.openxmlformats.org/drawingml/2006/main" noGrp="1"/>
          </p:cNvSpPr>
          <p:nvPr/>
        </p:nvSpPr>
        <p:spPr>
          <a:xfrm xmlns:a="http://schemas.openxmlformats.org/drawingml/2006/main">
            <a:off x="666750" y="3190875"/>
            <a:ext cx="4762500" cy="3048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67386"/>
                </a:solidFill>
                <a:latin typeface="Aptos"/>
                <a:ea typeface="Aptos"/>
                <a:cs typeface="Aptos"/>
              </a:defRPr>
            </a:pPr>
            <a:r>
              <a:rPr sz="1725" b="1">
                <a:solidFill>
                  <a:srgbClr val="167386"/>
                </a:solidFill>
                <a:latin typeface="Aptos"/>
                <a:ea typeface="Aptos"/>
                <a:cs typeface="Aptos"/>
              </a:rPr>
              <a:t>Authoritative framework sources</a:t>
            </a:r>
          </a:p>
        </p:txBody>
      </p:sp>
      <p:sp>
        <p:nvSpPr>
          <p:cNvPr id="9" name="">
            <a:extLst xmlns:a="http://schemas.openxmlformats.org/drawingml/2006/main">
              <a:ext uri="{FF2B5EF4-FFF2-40B4-BE49-F238E27FC236}">
                <a16:creationId xmlns:a16="http://schemas.microsoft.com/office/drawing/2014/main" id="{B181B9BD-712E-4677-9AB7-DA65D2628FD3}"/>
              </a:ext>
            </a:extLst>
          </p:cNvPr>
          <p:cNvSpPr>
            <a:spLocks xmlns:a="http://schemas.openxmlformats.org/drawingml/2006/main" noGrp="1"/>
          </p:cNvSpPr>
          <p:nvPr/>
        </p:nvSpPr>
        <p:spPr>
          <a:xfrm xmlns:a="http://schemas.openxmlformats.org/drawingml/2006/main">
            <a:off x="714375" y="3667125"/>
            <a:ext cx="10096500" cy="1238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International Maritime Organization — SOLAS Chapter XI-2 and the ISPS Code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UK Government — Ship security / maritime security guidance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The Port Security Regulations 2009 (SI 2009/2048), as amended</a:t>
            </a:r>
          </a:p>
        </p:txBody>
      </p:sp>
      <p:sp>
        <p:nvSpPr>
          <p:cNvPr id="10" name="">
            <a:extLst xmlns:a="http://schemas.openxmlformats.org/drawingml/2006/main">
              <a:ext uri="{FF2B5EF4-FFF2-40B4-BE49-F238E27FC236}">
                <a16:creationId xmlns:a16="http://schemas.microsoft.com/office/drawing/2014/main" id="{79970FCD-0920-4089-8CFF-03D3BB4B3E79}"/>
              </a:ext>
            </a:extLst>
          </p:cNvPr>
          <p:cNvSpPr>
            <a:spLocks xmlns:a="http://schemas.openxmlformats.org/drawingml/2006/main" noGrp="1"/>
          </p:cNvSpPr>
          <p:nvPr/>
        </p:nvSpPr>
        <p:spPr>
          <a:xfrm xmlns:a="http://schemas.openxmlformats.org/drawingml/2006/main">
            <a:off x="666750" y="5286375"/>
            <a:ext cx="10382250" cy="723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A8424A"/>
                </a:solidFill>
                <a:latin typeface="Aptos"/>
                <a:ea typeface="Aptos"/>
                <a:cs typeface="Aptos"/>
              </a:defRPr>
            </a:pPr>
            <a:r>
              <a:rPr sz="1725" b="1">
                <a:solidFill>
                  <a:srgbClr val="A8424A"/>
                </a:solidFill>
                <a:latin typeface="Aptos"/>
                <a:ea typeface="Aptos"/>
                <a:cs typeface="Aptos"/>
              </a:rPr>
              <a:t>Historical figures and case references are presented as stated in the supplied course source. Operational decisions should use current official intelligence, approved plans and local directions.</a:t>
            </a:r>
          </a:p>
        </p:txBody>
      </p:sp>
      <p:sp>
        <p:nvSpPr>
          <p:cNvPr id="11" name="">
            <a:extLst xmlns:a="http://schemas.openxmlformats.org/drawingml/2006/main">
              <a:ext uri="{FF2B5EF4-FFF2-40B4-BE49-F238E27FC236}">
                <a16:creationId xmlns:a16="http://schemas.microsoft.com/office/drawing/2014/main" id="{0865014F-CADD-4726-B648-488AA502A717}"/>
              </a:ext>
            </a:extLst>
          </p:cNvPr>
          <p:cNvSpPr>
            <a:spLocks xmlns:a="http://schemas.openxmlformats.org/drawingml/2006/main" noGrp="1"/>
          </p:cNvSpPr>
          <p:nvPr/>
        </p:nvSpPr>
        <p:spPr>
          <a:xfrm xmlns:a="http://schemas.openxmlformats.org/drawingml/2006/main">
            <a:off x="666750" y="6343650"/>
            <a:ext cx="476250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0">
                <a:solidFill>
                  <a:srgbClr val="5F6874"/>
                </a:solidFill>
                <a:latin typeface="Aptos"/>
                <a:ea typeface="Aptos"/>
                <a:cs typeface="Aptos"/>
              </a:defRPr>
            </a:pPr>
            <a:r>
              <a:rPr sz="1125" b="0">
                <a:solidFill>
                  <a:srgbClr val="5F6874"/>
                </a:solidFill>
                <a:latin typeface="Aptos"/>
                <a:ea typeface="Aptos"/>
                <a:cs typeface="Aptos"/>
              </a:rPr>
              <a:t>© London Gateway College • Training use</a:t>
            </a:r>
          </a:p>
        </p:txBody>
      </p:sp>
    </p:spTree>
    <p:extLst>
      <p:ext uri="{BB962C8B-B14F-4D97-AF65-F5344CB8AC3E}">
        <p14:creationId xmlns:p14="http://schemas.microsoft.com/office/powerpoint/2010/main" val="1043145974"/>
      </p:ext>
    </p:extLst>
  </p:cSld>
</p:sld>
</file>

<file path=ppt/slides/slide3.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0A946B88-517D-4C5F-84C7-60C524A5D62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c04d4724aa71427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A21AC091-C610-4F19-B54C-ECCDD606F68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foundations</a:t>
            </a:r>
          </a:p>
        </p:txBody>
      </p:sp>
      <p:sp>
        <p:nvSpPr>
          <p:cNvPr id="4" name="">
            <a:extLst xmlns:a="http://schemas.openxmlformats.org/drawingml/2006/main">
              <a:ext uri="{FF2B5EF4-FFF2-40B4-BE49-F238E27FC236}">
                <a16:creationId xmlns:a16="http://schemas.microsoft.com/office/drawing/2014/main" id="{4B41C868-9153-43DE-BE74-04DA95C8462A}"/>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81C6D24-08D4-4A03-B959-6875726650D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03</a:t>
            </a:r>
          </a:p>
        </p:txBody>
      </p:sp>
      <p:sp>
        <p:nvSpPr>
          <p:cNvPr id="6" name="">
            <a:extLst xmlns:a="http://schemas.openxmlformats.org/drawingml/2006/main">
              <a:ext uri="{FF2B5EF4-FFF2-40B4-BE49-F238E27FC236}">
                <a16:creationId xmlns:a16="http://schemas.microsoft.com/office/drawing/2014/main" id="{17A987C6-69DB-4D0E-8671-91EB17C30CE5}"/>
              </a:ext>
            </a:extLst>
          </p:cNvPr>
          <p:cNvSpPr>
            <a:spLocks xmlns:a="http://schemas.openxmlformats.org/drawingml/2006/main" noGrp="1"/>
          </p:cNvSpPr>
          <p:nvPr/>
        </p:nvSpPr>
        <p:spPr>
          <a:xfrm xmlns:a="http://schemas.openxmlformats.org/drawingml/2006/main">
            <a:off x="666750" y="1695450"/>
            <a:ext cx="68580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On successful completion, learners will be able to:</a:t>
            </a:r>
          </a:p>
        </p:txBody>
      </p:sp>
      <p:sp>
        <p:nvSpPr>
          <p:cNvPr id="7" name="">
            <a:extLst xmlns:a="http://schemas.openxmlformats.org/drawingml/2006/main">
              <a:ext uri="{FF2B5EF4-FFF2-40B4-BE49-F238E27FC236}">
                <a16:creationId xmlns:a16="http://schemas.microsoft.com/office/drawing/2014/main" id="{3B0633CE-6C8E-447A-B054-64E38B28845C}"/>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01</a:t>
            </a:r>
          </a:p>
        </p:txBody>
      </p:sp>
      <p:sp>
        <p:nvSpPr>
          <p:cNvPr id="8" name="">
            <a:extLst xmlns:a="http://schemas.openxmlformats.org/drawingml/2006/main">
              <a:ext uri="{FF2B5EF4-FFF2-40B4-BE49-F238E27FC236}">
                <a16:creationId xmlns:a16="http://schemas.microsoft.com/office/drawing/2014/main" id="{4B1D2280-BE04-421B-9DBF-1E8417FE10AF}"/>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6E867935-7132-4449-B3F1-F1D9274BEA65}"/>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Explain core port-security concepts and strategic importance</a:t>
            </a:r>
          </a:p>
        </p:txBody>
      </p:sp>
      <p:sp>
        <p:nvSpPr>
          <p:cNvPr id="10" name="">
            <a:extLst xmlns:a="http://schemas.openxmlformats.org/drawingml/2006/main">
              <a:ext uri="{FF2B5EF4-FFF2-40B4-BE49-F238E27FC236}">
                <a16:creationId xmlns:a16="http://schemas.microsoft.com/office/drawing/2014/main" id="{D7B462D2-7CB4-4CB8-8D11-168CB1899B32}"/>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02</a:t>
            </a:r>
          </a:p>
        </p:txBody>
      </p:sp>
      <p:sp>
        <p:nvSpPr>
          <p:cNvPr id="11" name="">
            <a:extLst xmlns:a="http://schemas.openxmlformats.org/drawingml/2006/main">
              <a:ext uri="{FF2B5EF4-FFF2-40B4-BE49-F238E27FC236}">
                <a16:creationId xmlns:a16="http://schemas.microsoft.com/office/drawing/2014/main" id="{FA358409-89B3-4ACF-857F-936DBF48A423}"/>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80856771-796D-44E6-BBDC-A8B46C21A20A}"/>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Critically assess legal and regulatory frameworks, including SOLAS and the ISPS Code</a:t>
            </a:r>
          </a:p>
        </p:txBody>
      </p:sp>
      <p:sp>
        <p:nvSpPr>
          <p:cNvPr id="13" name="">
            <a:extLst xmlns:a="http://schemas.openxmlformats.org/drawingml/2006/main">
              <a:ext uri="{FF2B5EF4-FFF2-40B4-BE49-F238E27FC236}">
                <a16:creationId xmlns:a16="http://schemas.microsoft.com/office/drawing/2014/main" id="{313117F8-5999-47D2-9ADA-AB0C2FF015DF}"/>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03</a:t>
            </a:r>
          </a:p>
        </p:txBody>
      </p:sp>
      <p:sp>
        <p:nvSpPr>
          <p:cNvPr id="14" name="">
            <a:extLst xmlns:a="http://schemas.openxmlformats.org/drawingml/2006/main">
              <a:ext uri="{FF2B5EF4-FFF2-40B4-BE49-F238E27FC236}">
                <a16:creationId xmlns:a16="http://schemas.microsoft.com/office/drawing/2014/main" id="{9BB56417-4F7C-4EDF-82D3-AD72AA51DD4C}"/>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735E090B-BB74-47DA-B5D1-96AF0970748A}"/>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Identify physical, cyber, criminal and insider threats</a:t>
            </a:r>
          </a:p>
        </p:txBody>
      </p:sp>
      <p:sp>
        <p:nvSpPr>
          <p:cNvPr id="16" name="">
            <a:extLst xmlns:a="http://schemas.openxmlformats.org/drawingml/2006/main">
              <a:ext uri="{FF2B5EF4-FFF2-40B4-BE49-F238E27FC236}">
                <a16:creationId xmlns:a16="http://schemas.microsoft.com/office/drawing/2014/main" id="{7A44115F-6DA7-4A7D-954C-198DAD487C67}"/>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04</a:t>
            </a:r>
          </a:p>
        </p:txBody>
      </p:sp>
      <p:sp>
        <p:nvSpPr>
          <p:cNvPr id="17" name="">
            <a:extLst xmlns:a="http://schemas.openxmlformats.org/drawingml/2006/main">
              <a:ext uri="{FF2B5EF4-FFF2-40B4-BE49-F238E27FC236}">
                <a16:creationId xmlns:a16="http://schemas.microsoft.com/office/drawing/2014/main" id="{69839775-2FDD-4554-9795-E70DBDE1BD0F}"/>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405142F8-2F57-432A-A7DC-90D331D8EE6E}"/>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9728"/>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Develop security plans covering assessment, access, surveillance, response and communication</a:t>
            </a:r>
          </a:p>
        </p:txBody>
      </p:sp>
      <p:sp>
        <p:nvSpPr>
          <p:cNvPr id="19" name="">
            <a:extLst xmlns:a="http://schemas.openxmlformats.org/drawingml/2006/main">
              <a:ext uri="{FF2B5EF4-FFF2-40B4-BE49-F238E27FC236}">
                <a16:creationId xmlns:a16="http://schemas.microsoft.com/office/drawing/2014/main" id="{71D76371-B908-4CA1-A969-645F57F1433B}"/>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3F1D52"/>
                </a:solidFill>
                <a:latin typeface="Aptos"/>
                <a:ea typeface="Aptos"/>
                <a:cs typeface="Aptos"/>
              </a:defRPr>
            </a:pPr>
            <a:r>
              <a:rPr sz="2175" b="1">
                <a:solidFill>
                  <a:srgbClr val="3F1D52"/>
                </a:solidFill>
                <a:latin typeface="Aptos"/>
                <a:ea typeface="Aptos"/>
                <a:cs typeface="Aptos"/>
              </a:rPr>
              <a:t>05</a:t>
            </a:r>
          </a:p>
        </p:txBody>
      </p:sp>
      <p:sp>
        <p:nvSpPr>
          <p:cNvPr id="20" name="">
            <a:extLst xmlns:a="http://schemas.openxmlformats.org/drawingml/2006/main">
              <a:ext uri="{FF2B5EF4-FFF2-40B4-BE49-F238E27FC236}">
                <a16:creationId xmlns:a16="http://schemas.microsoft.com/office/drawing/2014/main" id="{FB0E9FC3-2193-4216-A76C-CB1ADED8B246}"/>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9D2F620A-B63E-4184-9736-BF5AD3F67388}"/>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Explain stakeholder roles across port authorities, security, customs and international agencies</a:t>
            </a:r>
          </a:p>
        </p:txBody>
      </p:sp>
    </p:spTree>
    <p:extLst>
      <p:ext uri="{BB962C8B-B14F-4D97-AF65-F5344CB8AC3E}">
        <p14:creationId xmlns:p14="http://schemas.microsoft.com/office/powerpoint/2010/main" val="491292449"/>
      </p:ext>
    </p:extLst>
  </p:cSld>
</p:sld>
</file>

<file path=ppt/slides/slide4.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C46B02C4-B116-44C2-A93B-9F0C0A334A3E}"/>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017e82a7e77242d4"/>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95B98BA2-A8F5-439A-B353-95DCE091CD9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Course learning outcomes — application</a:t>
            </a:r>
          </a:p>
        </p:txBody>
      </p:sp>
      <p:sp>
        <p:nvSpPr>
          <p:cNvPr id="4" name="">
            <a:extLst xmlns:a="http://schemas.openxmlformats.org/drawingml/2006/main">
              <a:ext uri="{FF2B5EF4-FFF2-40B4-BE49-F238E27FC236}">
                <a16:creationId xmlns:a16="http://schemas.microsoft.com/office/drawing/2014/main" id="{CD9A7D50-CD27-42CD-8AF5-3819C05BBD7D}"/>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B979EFB9-EF4A-4264-BC12-9F0B4EF0CA69}"/>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04</a:t>
            </a:r>
          </a:p>
        </p:txBody>
      </p:sp>
      <p:sp>
        <p:nvSpPr>
          <p:cNvPr id="6" name="">
            <a:extLst xmlns:a="http://schemas.openxmlformats.org/drawingml/2006/main">
              <a:ext uri="{FF2B5EF4-FFF2-40B4-BE49-F238E27FC236}">
                <a16:creationId xmlns:a16="http://schemas.microsoft.com/office/drawing/2014/main" id="{39D542DD-097C-45BC-BB86-2F18AD61AAB6}"/>
              </a:ext>
            </a:extLst>
          </p:cNvPr>
          <p:cNvSpPr>
            <a:spLocks xmlns:a="http://schemas.openxmlformats.org/drawingml/2006/main" noGrp="1"/>
          </p:cNvSpPr>
          <p:nvPr/>
        </p:nvSpPr>
        <p:spPr>
          <a:xfrm xmlns:a="http://schemas.openxmlformats.org/drawingml/2006/main">
            <a:off x="666750" y="1695450"/>
            <a:ext cx="619125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75" b="0">
                <a:solidFill>
                  <a:srgbClr val="5F6874"/>
                </a:solidFill>
                <a:latin typeface="Aptos"/>
                <a:ea typeface="Aptos"/>
                <a:cs typeface="Aptos"/>
              </a:defRPr>
            </a:pPr>
            <a:r>
              <a:rPr sz="1875" b="0">
                <a:solidFill>
                  <a:srgbClr val="5F6874"/>
                </a:solidFill>
                <a:latin typeface="Aptos"/>
                <a:ea typeface="Aptos"/>
                <a:cs typeface="Aptos"/>
              </a:rPr>
              <a:t>Learners will also be able to:</a:t>
            </a:r>
          </a:p>
        </p:txBody>
      </p:sp>
      <p:sp>
        <p:nvSpPr>
          <p:cNvPr id="7" name="">
            <a:extLst xmlns:a="http://schemas.openxmlformats.org/drawingml/2006/main">
              <a:ext uri="{FF2B5EF4-FFF2-40B4-BE49-F238E27FC236}">
                <a16:creationId xmlns:a16="http://schemas.microsoft.com/office/drawing/2014/main" id="{C55EFF36-14CF-4588-ADC7-8774ED61BE82}"/>
              </a:ext>
            </a:extLst>
          </p:cNvPr>
          <p:cNvSpPr>
            <a:spLocks xmlns:a="http://schemas.openxmlformats.org/drawingml/2006/main" noGrp="1"/>
          </p:cNvSpPr>
          <p:nvPr/>
        </p:nvSpPr>
        <p:spPr>
          <a:xfrm xmlns:a="http://schemas.openxmlformats.org/drawingml/2006/main">
            <a:off x="704850" y="22669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06</a:t>
            </a:r>
          </a:p>
        </p:txBody>
      </p:sp>
      <p:sp>
        <p:nvSpPr>
          <p:cNvPr id="8" name="">
            <a:extLst xmlns:a="http://schemas.openxmlformats.org/drawingml/2006/main">
              <a:ext uri="{FF2B5EF4-FFF2-40B4-BE49-F238E27FC236}">
                <a16:creationId xmlns:a16="http://schemas.microsoft.com/office/drawing/2014/main" id="{FA280B82-D3EC-4B9B-9062-A9E31F41E90D}"/>
              </a:ext>
            </a:extLst>
          </p:cNvPr>
          <p:cNvSpPr>
            <a:spLocks xmlns:a="http://schemas.openxmlformats.org/drawingml/2006/main" noGrp="1"/>
          </p:cNvSpPr>
          <p:nvPr/>
        </p:nvSpPr>
        <p:spPr>
          <a:xfrm xmlns:a="http://schemas.openxmlformats.org/drawingml/2006/main">
            <a:off x="1381125" y="23622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7285E3ED-A098-486E-9CF5-CC4FB0363BA7}"/>
              </a:ext>
            </a:extLst>
          </p:cNvPr>
          <p:cNvSpPr>
            <a:spLocks xmlns:a="http://schemas.openxmlformats.org/drawingml/2006/main" noGrp="1"/>
          </p:cNvSpPr>
          <p:nvPr/>
        </p:nvSpPr>
        <p:spPr>
          <a:xfrm xmlns:a="http://schemas.openxmlformats.org/drawingml/2006/main">
            <a:off x="1619250" y="22669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Apply risk-management principles to vulnerability assessment and mitigation</a:t>
            </a:r>
          </a:p>
        </p:txBody>
      </p:sp>
      <p:sp>
        <p:nvSpPr>
          <p:cNvPr id="10" name="">
            <a:extLst xmlns:a="http://schemas.openxmlformats.org/drawingml/2006/main">
              <a:ext uri="{FF2B5EF4-FFF2-40B4-BE49-F238E27FC236}">
                <a16:creationId xmlns:a16="http://schemas.microsoft.com/office/drawing/2014/main" id="{E0A1652C-ECDD-4592-A42D-628B7FBB4033}"/>
              </a:ext>
            </a:extLst>
          </p:cNvPr>
          <p:cNvSpPr>
            <a:spLocks xmlns:a="http://schemas.openxmlformats.org/drawingml/2006/main" noGrp="1"/>
          </p:cNvSpPr>
          <p:nvPr/>
        </p:nvSpPr>
        <p:spPr>
          <a:xfrm xmlns:a="http://schemas.openxmlformats.org/drawingml/2006/main">
            <a:off x="704850" y="30480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07</a:t>
            </a:r>
          </a:p>
        </p:txBody>
      </p:sp>
      <p:sp>
        <p:nvSpPr>
          <p:cNvPr id="11" name="">
            <a:extLst xmlns:a="http://schemas.openxmlformats.org/drawingml/2006/main">
              <a:ext uri="{FF2B5EF4-FFF2-40B4-BE49-F238E27FC236}">
                <a16:creationId xmlns:a16="http://schemas.microsoft.com/office/drawing/2014/main" id="{B8FC45B5-4545-4C7C-82E7-C2B4A74A0EE0}"/>
              </a:ext>
            </a:extLst>
          </p:cNvPr>
          <p:cNvSpPr>
            <a:spLocks xmlns:a="http://schemas.openxmlformats.org/drawingml/2006/main" noGrp="1"/>
          </p:cNvSpPr>
          <p:nvPr/>
        </p:nvSpPr>
        <p:spPr>
          <a:xfrm xmlns:a="http://schemas.openxmlformats.org/drawingml/2006/main">
            <a:off x="1381125" y="31432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DF38551B-6FB2-49EB-BF7D-A1851EF9E96D}"/>
              </a:ext>
            </a:extLst>
          </p:cNvPr>
          <p:cNvSpPr>
            <a:spLocks xmlns:a="http://schemas.openxmlformats.org/drawingml/2006/main" noGrp="1"/>
          </p:cNvSpPr>
          <p:nvPr/>
        </p:nvSpPr>
        <p:spPr>
          <a:xfrm xmlns:a="http://schemas.openxmlformats.org/drawingml/2006/main">
            <a:off x="1619250" y="30480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Analyse security technologies such as CCTV, biometrics, AIS and cyber tools</a:t>
            </a:r>
          </a:p>
        </p:txBody>
      </p:sp>
      <p:sp>
        <p:nvSpPr>
          <p:cNvPr id="13" name="">
            <a:extLst xmlns:a="http://schemas.openxmlformats.org/drawingml/2006/main">
              <a:ext uri="{FF2B5EF4-FFF2-40B4-BE49-F238E27FC236}">
                <a16:creationId xmlns:a16="http://schemas.microsoft.com/office/drawing/2014/main" id="{F9BEF6DA-6C74-4351-8680-130DB8E1E4FA}"/>
              </a:ext>
            </a:extLst>
          </p:cNvPr>
          <p:cNvSpPr>
            <a:spLocks xmlns:a="http://schemas.openxmlformats.org/drawingml/2006/main" noGrp="1"/>
          </p:cNvSpPr>
          <p:nvPr/>
        </p:nvSpPr>
        <p:spPr>
          <a:xfrm xmlns:a="http://schemas.openxmlformats.org/drawingml/2006/main">
            <a:off x="704850" y="38290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08</a:t>
            </a:r>
          </a:p>
        </p:txBody>
      </p:sp>
      <p:sp>
        <p:nvSpPr>
          <p:cNvPr id="14" name="">
            <a:extLst xmlns:a="http://schemas.openxmlformats.org/drawingml/2006/main">
              <a:ext uri="{FF2B5EF4-FFF2-40B4-BE49-F238E27FC236}">
                <a16:creationId xmlns:a16="http://schemas.microsoft.com/office/drawing/2014/main" id="{B0644B21-4CC4-4CCD-A97F-11EE6F89854C}"/>
              </a:ext>
            </a:extLst>
          </p:cNvPr>
          <p:cNvSpPr>
            <a:spLocks xmlns:a="http://schemas.openxmlformats.org/drawingml/2006/main" noGrp="1"/>
          </p:cNvSpPr>
          <p:nvPr/>
        </p:nvSpPr>
        <p:spPr>
          <a:xfrm xmlns:a="http://schemas.openxmlformats.org/drawingml/2006/main">
            <a:off x="1381125" y="39243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65A8A857-8235-48DF-944D-34DB266AC67A}"/>
              </a:ext>
            </a:extLst>
          </p:cNvPr>
          <p:cNvSpPr>
            <a:spLocks xmlns:a="http://schemas.openxmlformats.org/drawingml/2006/main" noGrp="1"/>
          </p:cNvSpPr>
          <p:nvPr/>
        </p:nvSpPr>
        <p:spPr>
          <a:xfrm xmlns:a="http://schemas.openxmlformats.org/drawingml/2006/main">
            <a:off x="1619250" y="38290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Evaluate incidents and turn lessons learned into stronger controls</a:t>
            </a:r>
          </a:p>
        </p:txBody>
      </p:sp>
      <p:sp>
        <p:nvSpPr>
          <p:cNvPr id="16" name="">
            <a:extLst xmlns:a="http://schemas.openxmlformats.org/drawingml/2006/main">
              <a:ext uri="{FF2B5EF4-FFF2-40B4-BE49-F238E27FC236}">
                <a16:creationId xmlns:a16="http://schemas.microsoft.com/office/drawing/2014/main" id="{C359D071-9DB5-4285-AE64-5BC0597BD455}"/>
              </a:ext>
            </a:extLst>
          </p:cNvPr>
          <p:cNvSpPr>
            <a:spLocks xmlns:a="http://schemas.openxmlformats.org/drawingml/2006/main" noGrp="1"/>
          </p:cNvSpPr>
          <p:nvPr/>
        </p:nvSpPr>
        <p:spPr>
          <a:xfrm xmlns:a="http://schemas.openxmlformats.org/drawingml/2006/main">
            <a:off x="704850" y="461010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09</a:t>
            </a:r>
          </a:p>
        </p:txBody>
      </p:sp>
      <p:sp>
        <p:nvSpPr>
          <p:cNvPr id="17" name="">
            <a:extLst xmlns:a="http://schemas.openxmlformats.org/drawingml/2006/main">
              <a:ext uri="{FF2B5EF4-FFF2-40B4-BE49-F238E27FC236}">
                <a16:creationId xmlns:a16="http://schemas.microsoft.com/office/drawing/2014/main" id="{EB2C75F2-069A-4561-8A6D-C9C265927044}"/>
              </a:ext>
            </a:extLst>
          </p:cNvPr>
          <p:cNvSpPr>
            <a:spLocks xmlns:a="http://schemas.openxmlformats.org/drawingml/2006/main" noGrp="1"/>
          </p:cNvSpPr>
          <p:nvPr/>
        </p:nvSpPr>
        <p:spPr>
          <a:xfrm xmlns:a="http://schemas.openxmlformats.org/drawingml/2006/main">
            <a:off x="1381125" y="470535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9D1A518C-F10E-4EF4-BD7B-8E553FC72B18}"/>
              </a:ext>
            </a:extLst>
          </p:cNvPr>
          <p:cNvSpPr>
            <a:spLocks xmlns:a="http://schemas.openxmlformats.org/drawingml/2006/main" noGrp="1"/>
          </p:cNvSpPr>
          <p:nvPr/>
        </p:nvSpPr>
        <p:spPr>
          <a:xfrm xmlns:a="http://schemas.openxmlformats.org/drawingml/2006/main">
            <a:off x="1619250" y="461010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Communicate during crises, inter-agency coordination and stakeholder reporting</a:t>
            </a:r>
          </a:p>
        </p:txBody>
      </p:sp>
      <p:sp>
        <p:nvSpPr>
          <p:cNvPr id="19" name="">
            <a:extLst xmlns:a="http://schemas.openxmlformats.org/drawingml/2006/main">
              <a:ext uri="{FF2B5EF4-FFF2-40B4-BE49-F238E27FC236}">
                <a16:creationId xmlns:a16="http://schemas.microsoft.com/office/drawing/2014/main" id="{61EB5B4A-A2CB-4374-99A2-7BCD24018753}"/>
              </a:ext>
            </a:extLst>
          </p:cNvPr>
          <p:cNvSpPr>
            <a:spLocks xmlns:a="http://schemas.openxmlformats.org/drawingml/2006/main" noGrp="1"/>
          </p:cNvSpPr>
          <p:nvPr/>
        </p:nvSpPr>
        <p:spPr>
          <a:xfrm xmlns:a="http://schemas.openxmlformats.org/drawingml/2006/main">
            <a:off x="704850" y="5391150"/>
            <a:ext cx="523875" cy="4000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67386"/>
                </a:solidFill>
                <a:latin typeface="Aptos"/>
                <a:ea typeface="Aptos"/>
                <a:cs typeface="Aptos"/>
              </a:defRPr>
            </a:pPr>
            <a:r>
              <a:rPr sz="2175" b="1">
                <a:solidFill>
                  <a:srgbClr val="167386"/>
                </a:solidFill>
                <a:latin typeface="Aptos"/>
                <a:ea typeface="Aptos"/>
                <a:cs typeface="Aptos"/>
              </a:rPr>
              <a:t>10</a:t>
            </a:r>
          </a:p>
        </p:txBody>
      </p:sp>
      <p:sp>
        <p:nvSpPr>
          <p:cNvPr id="20" name="">
            <a:extLst xmlns:a="http://schemas.openxmlformats.org/drawingml/2006/main">
              <a:ext uri="{FF2B5EF4-FFF2-40B4-BE49-F238E27FC236}">
                <a16:creationId xmlns:a16="http://schemas.microsoft.com/office/drawing/2014/main" id="{B9DCEE39-A002-42F5-8AF5-642386569379}"/>
              </a:ext>
            </a:extLst>
          </p:cNvPr>
          <p:cNvSpPr>
            <a:spLocks xmlns:a="http://schemas.openxmlformats.org/drawingml/2006/main" noGrp="1"/>
          </p:cNvSpPr>
          <p:nvPr/>
        </p:nvSpPr>
        <p:spPr>
          <a:xfrm xmlns:a="http://schemas.openxmlformats.org/drawingml/2006/main">
            <a:off x="1381125" y="5486400"/>
            <a:ext cx="28575" cy="304800"/>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C52DC8AE-1AF8-46C0-9442-9033D18B67DB}"/>
              </a:ext>
            </a:extLst>
          </p:cNvPr>
          <p:cNvSpPr>
            <a:spLocks xmlns:a="http://schemas.openxmlformats.org/drawingml/2006/main" noGrp="1"/>
          </p:cNvSpPr>
          <p:nvPr/>
        </p:nvSpPr>
        <p:spPr>
          <a:xfrm xmlns:a="http://schemas.openxmlformats.org/drawingml/2006/main">
            <a:off x="1619250" y="5391150"/>
            <a:ext cx="9382125" cy="5143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Act ethically and lawfully while protecting rights and civil liberties</a:t>
            </a:r>
          </a:p>
        </p:txBody>
      </p:sp>
    </p:spTree>
    <p:extLst>
      <p:ext uri="{BB962C8B-B14F-4D97-AF65-F5344CB8AC3E}">
        <p14:creationId xmlns:p14="http://schemas.microsoft.com/office/powerpoint/2010/main" val="1762071953"/>
      </p:ext>
    </p:extLst>
  </p:cSld>
</p:sld>
</file>

<file path=ppt/slides/slide5.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0" name="">
            <a:extLst xmlns:a="http://schemas.openxmlformats.org/drawingml/2006/main">
              <a:ext uri="{FF2B5EF4-FFF2-40B4-BE49-F238E27FC236}">
                <a16:creationId xmlns:a16="http://schemas.microsoft.com/office/drawing/2014/main" id="{714B070A-6C02-449A-88A9-3FC5A9DE8BB6}"/>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13" name=""/>
          <p:cNvPicPr>
            <a:picLocks xmlns:a="http://schemas.openxmlformats.org/drawingml/2006/main" noChangeAspect="1"/>
          </p:cNvPicPr>
          <p:nvPr/>
        </p:nvPicPr>
        <p:blipFill>
          <a:blip xmlns:r="http://schemas.openxmlformats.org/officeDocument/2006/relationships" xmlns:a="http://schemas.openxmlformats.org/drawingml/2006/main" r:embed="Re2dd4ed2d078431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E992E22A-35FF-4B07-8EA5-B2C42275E4AF}"/>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Lecture 1: learning objectives</a:t>
            </a:r>
          </a:p>
        </p:txBody>
      </p:sp>
      <p:sp>
        <p:nvSpPr>
          <p:cNvPr id="4" name="">
            <a:extLst xmlns:a="http://schemas.openxmlformats.org/drawingml/2006/main">
              <a:ext uri="{FF2B5EF4-FFF2-40B4-BE49-F238E27FC236}">
                <a16:creationId xmlns:a16="http://schemas.microsoft.com/office/drawing/2014/main" id="{6F1C9E89-943B-4F01-B2A4-FD796570A996}"/>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36EAB9A-A762-4DE8-B5C7-D893740BBB88}"/>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05</a:t>
            </a:r>
          </a:p>
        </p:txBody>
      </p:sp>
      <p:sp>
        <p:nvSpPr>
          <p:cNvPr id="6" name="">
            <a:extLst xmlns:a="http://schemas.openxmlformats.org/drawingml/2006/main">
              <a:ext uri="{FF2B5EF4-FFF2-40B4-BE49-F238E27FC236}">
                <a16:creationId xmlns:a16="http://schemas.microsoft.com/office/drawing/2014/main" id="{A13DB619-D3B5-4B90-BA2C-FC717BFB2B7D}"/>
              </a:ext>
            </a:extLst>
          </p:cNvPr>
          <p:cNvSpPr>
            <a:spLocks xmlns:a="http://schemas.openxmlformats.org/drawingml/2006/main" noGrp="1"/>
          </p:cNvSpPr>
          <p:nvPr/>
        </p:nvSpPr>
        <p:spPr>
          <a:xfrm xmlns:a="http://schemas.openxmlformats.org/drawingml/2006/main">
            <a:off x="666750" y="1809750"/>
            <a:ext cx="2000250" cy="1714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0800" b="1">
                <a:solidFill>
                  <a:srgbClr val="EDE4F1"/>
                </a:solidFill>
                <a:latin typeface="Aptos"/>
                <a:ea typeface="Aptos"/>
                <a:cs typeface="Aptos"/>
              </a:defRPr>
            </a:pPr>
            <a:r>
              <a:rPr sz="10800" b="1">
                <a:solidFill>
                  <a:srgbClr val="EDE4F1"/>
                </a:solidFill>
                <a:latin typeface="Aptos"/>
                <a:ea typeface="Aptos"/>
                <a:cs typeface="Aptos"/>
              </a:rPr>
              <a:t>01</a:t>
            </a:r>
          </a:p>
        </p:txBody>
      </p:sp>
      <p:sp>
        <p:nvSpPr>
          <p:cNvPr id="7" name="">
            <a:extLst xmlns:a="http://schemas.openxmlformats.org/drawingml/2006/main">
              <a:ext uri="{FF2B5EF4-FFF2-40B4-BE49-F238E27FC236}">
                <a16:creationId xmlns:a16="http://schemas.microsoft.com/office/drawing/2014/main" id="{E310D121-CAC4-4A86-A822-8D1E7E5D1274}"/>
              </a:ext>
            </a:extLst>
          </p:cNvPr>
          <p:cNvSpPr>
            <a:spLocks xmlns:a="http://schemas.openxmlformats.org/drawingml/2006/main" noGrp="1"/>
          </p:cNvSpPr>
          <p:nvPr/>
        </p:nvSpPr>
        <p:spPr>
          <a:xfrm xmlns:a="http://schemas.openxmlformats.org/drawingml/2006/main">
            <a:off x="2714625" y="1952625"/>
            <a:ext cx="8096250" cy="10001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75431"/>
          </a:bodyPr>
          <a:lstStyle xmlns:a="http://schemas.openxmlformats.org/drawingml/2006/main"/>
          <a:p xmlns:a="http://schemas.openxmlformats.org/drawingml/2006/main">
            <a:pPr algn="l">
              <a:buNone/>
              <a:defRPr sz="4350" b="1">
                <a:solidFill>
                  <a:srgbClr val="3F1D52"/>
                </a:solidFill>
                <a:latin typeface="Aptos"/>
                <a:ea typeface="Aptos"/>
                <a:cs typeface="Aptos"/>
              </a:defRPr>
            </a:pPr>
            <a:r>
              <a:rPr sz="4350" b="1">
                <a:solidFill>
                  <a:srgbClr val="3F1D52"/>
                </a:solidFill>
                <a:latin typeface="Aptos"/>
                <a:ea typeface="Aptos"/>
                <a:cs typeface="Aptos"/>
              </a:rPr>
              <a:t>Introduction to Port Security Management</a:t>
            </a:r>
          </a:p>
        </p:txBody>
      </p:sp>
      <p:sp>
        <p:nvSpPr>
          <p:cNvPr id="8" name="">
            <a:extLst xmlns:a="http://schemas.openxmlformats.org/drawingml/2006/main">
              <a:ext uri="{FF2B5EF4-FFF2-40B4-BE49-F238E27FC236}">
                <a16:creationId xmlns:a16="http://schemas.microsoft.com/office/drawing/2014/main" id="{546627BA-E999-43DB-966E-81C9788C7DAA}"/>
              </a:ext>
            </a:extLst>
          </p:cNvPr>
          <p:cNvSpPr>
            <a:spLocks xmlns:a="http://schemas.openxmlformats.org/drawingml/2006/main" noGrp="1"/>
          </p:cNvSpPr>
          <p:nvPr/>
        </p:nvSpPr>
        <p:spPr>
          <a:xfrm xmlns:a="http://schemas.openxmlformats.org/drawingml/2006/main">
            <a:off x="2762250" y="3086100"/>
            <a:ext cx="7524750" cy="809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025" b="0">
                <a:solidFill>
                  <a:srgbClr val="5F6874"/>
                </a:solidFill>
                <a:latin typeface="Aptos"/>
                <a:ea typeface="Aptos"/>
                <a:cs typeface="Aptos"/>
              </a:defRPr>
            </a:pPr>
            <a:r>
              <a:rPr sz="2025" b="0">
                <a:solidFill>
                  <a:srgbClr val="5F6874"/>
                </a:solidFill>
                <a:latin typeface="Aptos"/>
                <a:ea typeface="Aptos"/>
                <a:cs typeface="Aptos"/>
              </a:rPr>
              <a:t>A practical foundation for understanding threats, policy, partnerships and strategic security.</a:t>
            </a:r>
          </a:p>
        </p:txBody>
      </p:sp>
      <p:sp>
        <p:nvSpPr>
          <p:cNvPr id="9" name="">
            <a:extLst xmlns:a="http://schemas.openxmlformats.org/drawingml/2006/main">
              <a:ext uri="{FF2B5EF4-FFF2-40B4-BE49-F238E27FC236}">
                <a16:creationId xmlns:a16="http://schemas.microsoft.com/office/drawing/2014/main" id="{E272813B-8818-464F-BEA2-1F5222A23C44}"/>
              </a:ext>
            </a:extLst>
          </p:cNvPr>
          <p:cNvSpPr>
            <a:spLocks xmlns:a="http://schemas.openxmlformats.org/drawingml/2006/main" noGrp="1"/>
          </p:cNvSpPr>
          <p:nvPr/>
        </p:nvSpPr>
        <p:spPr>
          <a:xfrm xmlns:a="http://schemas.openxmlformats.org/drawingml/2006/main">
            <a:off x="2857500" y="4095750"/>
            <a:ext cx="7810500" cy="1809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ormAutofit fontScale="100000"/>
          </a:bodyPr>
          <a:lstStyle xmlns:a="http://schemas.openxmlformats.org/drawingml/2006/main"/>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Explain why modern ports require integrated security management</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Recognise major threats to shipping and global commerce</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Describe the role of public policy and industry partnership</a:t>
            </a:r>
          </a:p>
          <a:p xmlns:a="http://schemas.openxmlformats.org/drawingml/2006/main">
            <a:pPr marL="23" indent="-13">
              <a:spcAft>
                <a:spcPts val="12"/>
              </a:spcAft>
              <a:buChar char="•"/>
              <a:defRPr sz="1725">
                <a:solidFill>
                  <a:srgbClr val="17202A"/>
                </a:solidFill>
                <a:latin typeface="Aptos"/>
                <a:ea typeface="Aptos"/>
                <a:cs typeface="Aptos"/>
              </a:defRPr>
            </a:pPr>
            <a:r>
              <a:rPr sz="1725">
                <a:solidFill>
                  <a:srgbClr val="17202A"/>
                </a:solidFill>
                <a:latin typeface="Aptos"/>
                <a:ea typeface="Aptos"/>
                <a:cs typeface="Aptos"/>
              </a:rPr>
              <a:t>Connect security culture, access control and strategic resilience</a:t>
            </a:r>
          </a:p>
        </p:txBody>
      </p:sp>
    </p:spTree>
    <p:extLst>
      <p:ext uri="{BB962C8B-B14F-4D97-AF65-F5344CB8AC3E}">
        <p14:creationId xmlns:p14="http://schemas.microsoft.com/office/powerpoint/2010/main" val="2047368475"/>
      </p:ext>
    </p:extLst>
  </p:cSld>
</p:sld>
</file>

<file path=ppt/slides/slide6.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5" name="">
            <a:extLst xmlns:a="http://schemas.openxmlformats.org/drawingml/2006/main">
              <a:ext uri="{FF2B5EF4-FFF2-40B4-BE49-F238E27FC236}">
                <a16:creationId xmlns:a16="http://schemas.microsoft.com/office/drawing/2014/main" id="{BD6A9904-546A-4BC3-9722-8B9C31C43C3A}"/>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8" name=""/>
          <p:cNvPicPr>
            <a:picLocks xmlns:a="http://schemas.openxmlformats.org/drawingml/2006/main" noChangeAspect="1"/>
          </p:cNvPicPr>
          <p:nvPr/>
        </p:nvPicPr>
        <p:blipFill>
          <a:blip xmlns:r="http://schemas.openxmlformats.org/officeDocument/2006/relationships" xmlns:a="http://schemas.openxmlformats.org/drawingml/2006/main" r:embed="R60ec93cc10e64479"/>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D68A85FD-EB0D-4820-8FA6-87696133DDB0}"/>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Why ports require integrated security</a:t>
            </a:r>
          </a:p>
        </p:txBody>
      </p:sp>
      <p:sp>
        <p:nvSpPr>
          <p:cNvPr id="4" name="">
            <a:extLst xmlns:a="http://schemas.openxmlformats.org/drawingml/2006/main">
              <a:ext uri="{FF2B5EF4-FFF2-40B4-BE49-F238E27FC236}">
                <a16:creationId xmlns:a16="http://schemas.microsoft.com/office/drawing/2014/main" id="{824B7164-C965-4F78-8151-AFBEA8AD5C64}"/>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97174F83-17B7-47E2-9FF8-31156B82A7A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06</a:t>
            </a:r>
          </a:p>
        </p:txBody>
      </p:sp>
      <p:sp>
        <p:nvSpPr>
          <p:cNvPr id="6" name="">
            <a:extLst xmlns:a="http://schemas.openxmlformats.org/drawingml/2006/main">
              <a:ext uri="{FF2B5EF4-FFF2-40B4-BE49-F238E27FC236}">
                <a16:creationId xmlns:a16="http://schemas.microsoft.com/office/drawing/2014/main" id="{CA2114A0-F725-46AD-80F6-7A0177646603}"/>
              </a:ext>
            </a:extLst>
          </p:cNvPr>
          <p:cNvSpPr>
            <a:spLocks xmlns:a="http://schemas.openxmlformats.org/drawingml/2006/main" noGrp="1"/>
          </p:cNvSpPr>
          <p:nvPr/>
        </p:nvSpPr>
        <p:spPr>
          <a:xfrm xmlns:a="http://schemas.openxmlformats.org/drawingml/2006/main">
            <a:off x="666750" y="1695450"/>
            <a:ext cx="8667750" cy="4381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2175" b="1">
                <a:solidFill>
                  <a:srgbClr val="17202A"/>
                </a:solidFill>
                <a:latin typeface="Aptos"/>
                <a:ea typeface="Aptos"/>
                <a:cs typeface="Aptos"/>
              </a:defRPr>
            </a:pPr>
            <a:r>
              <a:rPr sz="2175" b="1">
                <a:solidFill>
                  <a:srgbClr val="17202A"/>
                </a:solidFill>
                <a:latin typeface="Aptos"/>
                <a:ea typeface="Aptos"/>
                <a:cs typeface="Aptos"/>
              </a:rPr>
              <a:t>A port is not a single site. It is a connected operational system.</a:t>
            </a:r>
          </a:p>
        </p:txBody>
      </p:sp>
      <p:sp>
        <p:nvSpPr>
          <p:cNvPr id="7" name="">
            <a:extLst xmlns:a="http://schemas.openxmlformats.org/drawingml/2006/main">
              <a:ext uri="{FF2B5EF4-FFF2-40B4-BE49-F238E27FC236}">
                <a16:creationId xmlns:a16="http://schemas.microsoft.com/office/drawing/2014/main" id="{8C73347E-5497-42D6-AC3F-88719AAED430}"/>
              </a:ext>
            </a:extLst>
          </p:cNvPr>
          <p:cNvSpPr>
            <a:spLocks xmlns:a="http://schemas.openxmlformats.org/drawingml/2006/main" noGrp="1"/>
          </p:cNvSpPr>
          <p:nvPr/>
        </p:nvSpPr>
        <p:spPr>
          <a:xfrm xmlns:a="http://schemas.openxmlformats.org/drawingml/2006/main">
            <a:off x="66675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4650" b="1">
                <a:solidFill>
                  <a:srgbClr val="3F1D52"/>
                </a:solidFill>
                <a:latin typeface="Aptos"/>
                <a:ea typeface="Aptos"/>
                <a:cs typeface="Aptos"/>
              </a:defRPr>
            </a:pPr>
            <a:r>
              <a:rPr sz="4650" b="1">
                <a:solidFill>
                  <a:srgbClr val="3F1D52"/>
                </a:solidFill>
                <a:latin typeface="Aptos"/>
                <a:ea typeface="Aptos"/>
                <a:cs typeface="Aptos"/>
              </a:rPr>
              <a:t>1</a:t>
            </a:r>
          </a:p>
        </p:txBody>
      </p:sp>
      <p:sp>
        <p:nvSpPr>
          <p:cNvPr id="8" name="">
            <a:extLst xmlns:a="http://schemas.openxmlformats.org/drawingml/2006/main">
              <a:ext uri="{FF2B5EF4-FFF2-40B4-BE49-F238E27FC236}">
                <a16:creationId xmlns:a16="http://schemas.microsoft.com/office/drawing/2014/main" id="{EBCACC22-9BAC-4D20-9978-2A08003102D5}"/>
              </a:ext>
            </a:extLst>
          </p:cNvPr>
          <p:cNvSpPr>
            <a:spLocks xmlns:a="http://schemas.openxmlformats.org/drawingml/2006/main" noGrp="1"/>
          </p:cNvSpPr>
          <p:nvPr/>
        </p:nvSpPr>
        <p:spPr>
          <a:xfrm xmlns:a="http://schemas.openxmlformats.org/drawingml/2006/main">
            <a:off x="666750" y="3352800"/>
            <a:ext cx="2143125" cy="4762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3440B316-EDC0-49B5-B67B-D6DF8C90CBBB}"/>
              </a:ext>
            </a:extLst>
          </p:cNvPr>
          <p:cNvSpPr>
            <a:spLocks xmlns:a="http://schemas.openxmlformats.org/drawingml/2006/main" noGrp="1"/>
          </p:cNvSpPr>
          <p:nvPr/>
        </p:nvSpPr>
        <p:spPr>
          <a:xfrm xmlns:a="http://schemas.openxmlformats.org/drawingml/2006/main">
            <a:off x="66675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3F1D52"/>
                </a:solidFill>
                <a:latin typeface="Aptos"/>
                <a:ea typeface="Aptos"/>
                <a:cs typeface="Aptos"/>
              </a:defRPr>
            </a:pPr>
            <a:r>
              <a:rPr sz="1350" b="1">
                <a:solidFill>
                  <a:srgbClr val="3F1D52"/>
                </a:solidFill>
                <a:latin typeface="Aptos"/>
                <a:ea typeface="Aptos"/>
                <a:cs typeface="Aptos"/>
              </a:rPr>
              <a:t>PEOPLE</a:t>
            </a:r>
          </a:p>
        </p:txBody>
      </p:sp>
      <p:sp>
        <p:nvSpPr>
          <p:cNvPr id="10" name="">
            <a:extLst xmlns:a="http://schemas.openxmlformats.org/drawingml/2006/main">
              <a:ext uri="{FF2B5EF4-FFF2-40B4-BE49-F238E27FC236}">
                <a16:creationId xmlns:a16="http://schemas.microsoft.com/office/drawing/2014/main" id="{FD9A58BD-8F6F-4381-8F58-8287FCA7F8EC}"/>
              </a:ext>
            </a:extLst>
          </p:cNvPr>
          <p:cNvSpPr>
            <a:spLocks xmlns:a="http://schemas.openxmlformats.org/drawingml/2006/main" noGrp="1"/>
          </p:cNvSpPr>
          <p:nvPr/>
        </p:nvSpPr>
        <p:spPr>
          <a:xfrm xmlns:a="http://schemas.openxmlformats.org/drawingml/2006/main">
            <a:off x="66675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Workers, passengers, visitors and communities</a:t>
            </a:r>
          </a:p>
        </p:txBody>
      </p:sp>
      <p:sp>
        <p:nvSpPr>
          <p:cNvPr id="11" name="">
            <a:extLst xmlns:a="http://schemas.openxmlformats.org/drawingml/2006/main">
              <a:ext uri="{FF2B5EF4-FFF2-40B4-BE49-F238E27FC236}">
                <a16:creationId xmlns:a16="http://schemas.microsoft.com/office/drawing/2014/main" id="{319F8F5F-5987-4451-A7B1-0F75827DE159}"/>
              </a:ext>
            </a:extLst>
          </p:cNvPr>
          <p:cNvSpPr>
            <a:spLocks xmlns:a="http://schemas.openxmlformats.org/drawingml/2006/main" noGrp="1"/>
          </p:cNvSpPr>
          <p:nvPr/>
        </p:nvSpPr>
        <p:spPr>
          <a:xfrm xmlns:a="http://schemas.openxmlformats.org/drawingml/2006/main">
            <a:off x="338137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4650" b="1">
                <a:solidFill>
                  <a:srgbClr val="167386"/>
                </a:solidFill>
                <a:latin typeface="Aptos"/>
                <a:ea typeface="Aptos"/>
                <a:cs typeface="Aptos"/>
              </a:defRPr>
            </a:pPr>
            <a:r>
              <a:rPr sz="4650" b="1">
                <a:solidFill>
                  <a:srgbClr val="167386"/>
                </a:solidFill>
                <a:latin typeface="Aptos"/>
                <a:ea typeface="Aptos"/>
                <a:cs typeface="Aptos"/>
              </a:rPr>
              <a:t>2</a:t>
            </a:r>
          </a:p>
        </p:txBody>
      </p:sp>
      <p:sp>
        <p:nvSpPr>
          <p:cNvPr id="12" name="">
            <a:extLst xmlns:a="http://schemas.openxmlformats.org/drawingml/2006/main">
              <a:ext uri="{FF2B5EF4-FFF2-40B4-BE49-F238E27FC236}">
                <a16:creationId xmlns:a16="http://schemas.microsoft.com/office/drawing/2014/main" id="{EF33189A-67F7-467D-A28D-7315C5C608E7}"/>
              </a:ext>
            </a:extLst>
          </p:cNvPr>
          <p:cNvSpPr>
            <a:spLocks xmlns:a="http://schemas.openxmlformats.org/drawingml/2006/main" noGrp="1"/>
          </p:cNvSpPr>
          <p:nvPr/>
        </p:nvSpPr>
        <p:spPr>
          <a:xfrm xmlns:a="http://schemas.openxmlformats.org/drawingml/2006/main">
            <a:off x="3381375" y="3352800"/>
            <a:ext cx="2143125" cy="47625"/>
          </a:xfrm>
          <a:prstGeom xmlns:a="http://schemas.openxmlformats.org/drawingml/2006/main" prst="rect">
            <a:avLst/>
          </a:prstGeom>
          <a:solidFill xmlns:a="http://schemas.openxmlformats.org/drawingml/2006/main">
            <a:srgbClr val="167386"/>
          </a:solidFill>
          <a:ln xmlns:a="http://schemas.openxmlformats.org/drawingml/2006/main" w="0">
            <a:noFill/>
            <a:prstDash val="solid"/>
          </a:ln>
        </p:spPr>
      </p:sp>
      <p:sp>
        <p:nvSpPr>
          <p:cNvPr id="13" name="">
            <a:extLst xmlns:a="http://schemas.openxmlformats.org/drawingml/2006/main">
              <a:ext uri="{FF2B5EF4-FFF2-40B4-BE49-F238E27FC236}">
                <a16:creationId xmlns:a16="http://schemas.microsoft.com/office/drawing/2014/main" id="{9DDB29A8-9D8E-4113-9BA7-92043D8F502C}"/>
              </a:ext>
            </a:extLst>
          </p:cNvPr>
          <p:cNvSpPr>
            <a:spLocks xmlns:a="http://schemas.openxmlformats.org/drawingml/2006/main" noGrp="1"/>
          </p:cNvSpPr>
          <p:nvPr/>
        </p:nvSpPr>
        <p:spPr>
          <a:xfrm xmlns:a="http://schemas.openxmlformats.org/drawingml/2006/main">
            <a:off x="338137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167386"/>
                </a:solidFill>
                <a:latin typeface="Aptos"/>
                <a:ea typeface="Aptos"/>
                <a:cs typeface="Aptos"/>
              </a:defRPr>
            </a:pPr>
            <a:r>
              <a:rPr sz="1350" b="1">
                <a:solidFill>
                  <a:srgbClr val="167386"/>
                </a:solidFill>
                <a:latin typeface="Aptos"/>
                <a:ea typeface="Aptos"/>
                <a:cs typeface="Aptos"/>
              </a:rPr>
              <a:t>MOVEMENT</a:t>
            </a:r>
          </a:p>
        </p:txBody>
      </p:sp>
      <p:sp>
        <p:nvSpPr>
          <p:cNvPr id="14" name="">
            <a:extLst xmlns:a="http://schemas.openxmlformats.org/drawingml/2006/main">
              <a:ext uri="{FF2B5EF4-FFF2-40B4-BE49-F238E27FC236}">
                <a16:creationId xmlns:a16="http://schemas.microsoft.com/office/drawing/2014/main" id="{5BC3AFC1-86DC-40D8-9478-B8F51260FEA7}"/>
              </a:ext>
            </a:extLst>
          </p:cNvPr>
          <p:cNvSpPr>
            <a:spLocks xmlns:a="http://schemas.openxmlformats.org/drawingml/2006/main" noGrp="1"/>
          </p:cNvSpPr>
          <p:nvPr/>
        </p:nvSpPr>
        <p:spPr>
          <a:xfrm xmlns:a="http://schemas.openxmlformats.org/drawingml/2006/main">
            <a:off x="338137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Vessels, vehicles, cargo and data flows</a:t>
            </a:r>
          </a:p>
        </p:txBody>
      </p:sp>
      <p:sp>
        <p:nvSpPr>
          <p:cNvPr id="15" name="">
            <a:extLst xmlns:a="http://schemas.openxmlformats.org/drawingml/2006/main">
              <a:ext uri="{FF2B5EF4-FFF2-40B4-BE49-F238E27FC236}">
                <a16:creationId xmlns:a16="http://schemas.microsoft.com/office/drawing/2014/main" id="{A9CA69B0-E1AF-4B71-992D-372914AB2DEA}"/>
              </a:ext>
            </a:extLst>
          </p:cNvPr>
          <p:cNvSpPr>
            <a:spLocks xmlns:a="http://schemas.openxmlformats.org/drawingml/2006/main" noGrp="1"/>
          </p:cNvSpPr>
          <p:nvPr/>
        </p:nvSpPr>
        <p:spPr>
          <a:xfrm xmlns:a="http://schemas.openxmlformats.org/drawingml/2006/main">
            <a:off x="6096000"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4650" b="1">
                <a:solidFill>
                  <a:srgbClr val="D39124"/>
                </a:solidFill>
                <a:latin typeface="Aptos"/>
                <a:ea typeface="Aptos"/>
                <a:cs typeface="Aptos"/>
              </a:defRPr>
            </a:pPr>
            <a:r>
              <a:rPr sz="4650" b="1">
                <a:solidFill>
                  <a:srgbClr val="D39124"/>
                </a:solidFill>
                <a:latin typeface="Aptos"/>
                <a:ea typeface="Aptos"/>
                <a:cs typeface="Aptos"/>
              </a:rPr>
              <a:t>3</a:t>
            </a:r>
          </a:p>
        </p:txBody>
      </p:sp>
      <p:sp>
        <p:nvSpPr>
          <p:cNvPr id="16" name="">
            <a:extLst xmlns:a="http://schemas.openxmlformats.org/drawingml/2006/main">
              <a:ext uri="{FF2B5EF4-FFF2-40B4-BE49-F238E27FC236}">
                <a16:creationId xmlns:a16="http://schemas.microsoft.com/office/drawing/2014/main" id="{5E5F03D3-B5C5-4D57-BC34-FC41FA65F41E}"/>
              </a:ext>
            </a:extLst>
          </p:cNvPr>
          <p:cNvSpPr>
            <a:spLocks xmlns:a="http://schemas.openxmlformats.org/drawingml/2006/main" noGrp="1"/>
          </p:cNvSpPr>
          <p:nvPr/>
        </p:nvSpPr>
        <p:spPr>
          <a:xfrm xmlns:a="http://schemas.openxmlformats.org/drawingml/2006/main">
            <a:off x="6096000" y="3352800"/>
            <a:ext cx="2143125" cy="47625"/>
          </a:xfrm>
          <a:prstGeom xmlns:a="http://schemas.openxmlformats.org/drawingml/2006/main" prst="rect">
            <a:avLst/>
          </a:prstGeom>
          <a:solidFill xmlns:a="http://schemas.openxmlformats.org/drawingml/2006/main">
            <a:srgbClr val="D39124"/>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7503C3E1-FAF8-41E9-B39B-B98AA182C2B4}"/>
              </a:ext>
            </a:extLst>
          </p:cNvPr>
          <p:cNvSpPr>
            <a:spLocks xmlns:a="http://schemas.openxmlformats.org/drawingml/2006/main" noGrp="1"/>
          </p:cNvSpPr>
          <p:nvPr/>
        </p:nvSpPr>
        <p:spPr>
          <a:xfrm xmlns:a="http://schemas.openxmlformats.org/drawingml/2006/main">
            <a:off x="6096000"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D39124"/>
                </a:solidFill>
                <a:latin typeface="Aptos"/>
                <a:ea typeface="Aptos"/>
                <a:cs typeface="Aptos"/>
              </a:defRPr>
            </a:pPr>
            <a:r>
              <a:rPr sz="1350" b="1">
                <a:solidFill>
                  <a:srgbClr val="D39124"/>
                </a:solidFill>
                <a:latin typeface="Aptos"/>
                <a:ea typeface="Aptos"/>
                <a:cs typeface="Aptos"/>
              </a:rPr>
              <a:t>ASSETS</a:t>
            </a:r>
          </a:p>
        </p:txBody>
      </p:sp>
      <p:sp>
        <p:nvSpPr>
          <p:cNvPr id="18" name="">
            <a:extLst xmlns:a="http://schemas.openxmlformats.org/drawingml/2006/main">
              <a:ext uri="{FF2B5EF4-FFF2-40B4-BE49-F238E27FC236}">
                <a16:creationId xmlns:a16="http://schemas.microsoft.com/office/drawing/2014/main" id="{2C50FED0-4BB6-46C2-8C53-5B3AAF4F9DA7}"/>
              </a:ext>
            </a:extLst>
          </p:cNvPr>
          <p:cNvSpPr>
            <a:spLocks xmlns:a="http://schemas.openxmlformats.org/drawingml/2006/main" noGrp="1"/>
          </p:cNvSpPr>
          <p:nvPr/>
        </p:nvSpPr>
        <p:spPr>
          <a:xfrm xmlns:a="http://schemas.openxmlformats.org/drawingml/2006/main">
            <a:off x="6096000"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Berths, terminals, energy and communications</a:t>
            </a:r>
          </a:p>
        </p:txBody>
      </p:sp>
      <p:sp>
        <p:nvSpPr>
          <p:cNvPr id="19" name="">
            <a:extLst xmlns:a="http://schemas.openxmlformats.org/drawingml/2006/main">
              <a:ext uri="{FF2B5EF4-FFF2-40B4-BE49-F238E27FC236}">
                <a16:creationId xmlns:a16="http://schemas.microsoft.com/office/drawing/2014/main" id="{4A36D7B6-5303-426F-9FC6-601977567F27}"/>
              </a:ext>
            </a:extLst>
          </p:cNvPr>
          <p:cNvSpPr>
            <a:spLocks xmlns:a="http://schemas.openxmlformats.org/drawingml/2006/main" noGrp="1"/>
          </p:cNvSpPr>
          <p:nvPr/>
        </p:nvSpPr>
        <p:spPr>
          <a:xfrm xmlns:a="http://schemas.openxmlformats.org/drawingml/2006/main">
            <a:off x="8810625" y="2524125"/>
            <a:ext cx="666750" cy="762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4650" b="1">
                <a:solidFill>
                  <a:srgbClr val="A8424A"/>
                </a:solidFill>
                <a:latin typeface="Aptos"/>
                <a:ea typeface="Aptos"/>
                <a:cs typeface="Aptos"/>
              </a:defRPr>
            </a:pPr>
            <a:r>
              <a:rPr sz="4650" b="1">
                <a:solidFill>
                  <a:srgbClr val="A8424A"/>
                </a:solidFill>
                <a:latin typeface="Aptos"/>
                <a:ea typeface="Aptos"/>
                <a:cs typeface="Aptos"/>
              </a:rPr>
              <a:t>4</a:t>
            </a:r>
          </a:p>
        </p:txBody>
      </p:sp>
      <p:sp>
        <p:nvSpPr>
          <p:cNvPr id="20" name="">
            <a:extLst xmlns:a="http://schemas.openxmlformats.org/drawingml/2006/main">
              <a:ext uri="{FF2B5EF4-FFF2-40B4-BE49-F238E27FC236}">
                <a16:creationId xmlns:a16="http://schemas.microsoft.com/office/drawing/2014/main" id="{70C4DE01-9D78-41F6-A12C-5CE1CCEDC929}"/>
              </a:ext>
            </a:extLst>
          </p:cNvPr>
          <p:cNvSpPr>
            <a:spLocks xmlns:a="http://schemas.openxmlformats.org/drawingml/2006/main" noGrp="1"/>
          </p:cNvSpPr>
          <p:nvPr/>
        </p:nvSpPr>
        <p:spPr>
          <a:xfrm xmlns:a="http://schemas.openxmlformats.org/drawingml/2006/main">
            <a:off x="8810625" y="3352800"/>
            <a:ext cx="2143125" cy="47625"/>
          </a:xfrm>
          <a:prstGeom xmlns:a="http://schemas.openxmlformats.org/drawingml/2006/main" prst="rect">
            <a:avLst/>
          </a:prstGeom>
          <a:solidFill xmlns:a="http://schemas.openxmlformats.org/drawingml/2006/main">
            <a:srgbClr val="A8424A"/>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FC8083B4-7706-4145-9B24-F16567A495FE}"/>
              </a:ext>
            </a:extLst>
          </p:cNvPr>
          <p:cNvSpPr>
            <a:spLocks xmlns:a="http://schemas.openxmlformats.org/drawingml/2006/main" noGrp="1"/>
          </p:cNvSpPr>
          <p:nvPr/>
        </p:nvSpPr>
        <p:spPr>
          <a:xfrm xmlns:a="http://schemas.openxmlformats.org/drawingml/2006/main">
            <a:off x="8810625" y="3600450"/>
            <a:ext cx="2143125" cy="2667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350" b="1">
                <a:solidFill>
                  <a:srgbClr val="A8424A"/>
                </a:solidFill>
                <a:latin typeface="Aptos"/>
                <a:ea typeface="Aptos"/>
                <a:cs typeface="Aptos"/>
              </a:defRPr>
            </a:pPr>
            <a:r>
              <a:rPr sz="1350" b="1">
                <a:solidFill>
                  <a:srgbClr val="A8424A"/>
                </a:solidFill>
                <a:latin typeface="Aptos"/>
                <a:ea typeface="Aptos"/>
                <a:cs typeface="Aptos"/>
              </a:rPr>
              <a:t>COMMERCE</a:t>
            </a:r>
          </a:p>
        </p:txBody>
      </p:sp>
      <p:sp>
        <p:nvSpPr>
          <p:cNvPr id="22" name="">
            <a:extLst xmlns:a="http://schemas.openxmlformats.org/drawingml/2006/main">
              <a:ext uri="{FF2B5EF4-FFF2-40B4-BE49-F238E27FC236}">
                <a16:creationId xmlns:a16="http://schemas.microsoft.com/office/drawing/2014/main" id="{952FB66A-B4F0-4C62-AF75-1EE55AC5DA5B}"/>
              </a:ext>
            </a:extLst>
          </p:cNvPr>
          <p:cNvSpPr>
            <a:spLocks xmlns:a="http://schemas.openxmlformats.org/drawingml/2006/main" noGrp="1"/>
          </p:cNvSpPr>
          <p:nvPr/>
        </p:nvSpPr>
        <p:spPr>
          <a:xfrm xmlns:a="http://schemas.openxmlformats.org/drawingml/2006/main">
            <a:off x="8810625" y="4000500"/>
            <a:ext cx="2143125" cy="952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Time-critical supply chains and reputation</a:t>
            </a:r>
          </a:p>
        </p:txBody>
      </p:sp>
      <p:sp>
        <p:nvSpPr>
          <p:cNvPr id="23" name="">
            <a:extLst xmlns:a="http://schemas.openxmlformats.org/drawingml/2006/main">
              <a:ext uri="{FF2B5EF4-FFF2-40B4-BE49-F238E27FC236}">
                <a16:creationId xmlns:a16="http://schemas.microsoft.com/office/drawing/2014/main" id="{9349EA92-7EAA-42BC-8396-1AB83C3070B4}"/>
              </a:ext>
            </a:extLst>
          </p:cNvPr>
          <p:cNvSpPr>
            <a:spLocks xmlns:a="http://schemas.openxmlformats.org/drawingml/2006/main" noGrp="1"/>
          </p:cNvSpPr>
          <p:nvPr/>
        </p:nvSpPr>
        <p:spPr>
          <a:xfrm xmlns:a="http://schemas.openxmlformats.org/drawingml/2006/main">
            <a:off x="666750" y="5362575"/>
            <a:ext cx="10287000" cy="704850"/>
          </a:xfrm>
          <a:prstGeom xmlns:a="http://schemas.openxmlformats.org/drawingml/2006/main" prst="roundRect">
            <a:avLst>
              <a:gd name="adj" fmla="val 18919"/>
            </a:avLst>
          </a:prstGeom>
          <a:solidFill xmlns:a="http://schemas.openxmlformats.org/drawingml/2006/main">
            <a:srgbClr val="EDE4F1"/>
          </a:solidFill>
          <a:ln xmlns:a="http://schemas.openxmlformats.org/drawingml/2006/main" w="0">
            <a:noFill/>
            <a:prstDash val="solid"/>
          </a:ln>
        </p:spPr>
      </p:sp>
      <p:sp>
        <p:nvSpPr>
          <p:cNvPr id="24" name="">
            <a:extLst xmlns:a="http://schemas.openxmlformats.org/drawingml/2006/main">
              <a:ext uri="{FF2B5EF4-FFF2-40B4-BE49-F238E27FC236}">
                <a16:creationId xmlns:a16="http://schemas.microsoft.com/office/drawing/2014/main" id="{60E3A9F4-A591-433F-8131-6D26645AD83E}"/>
              </a:ext>
            </a:extLst>
          </p:cNvPr>
          <p:cNvSpPr>
            <a:spLocks xmlns:a="http://schemas.openxmlformats.org/drawingml/2006/main" noGrp="1"/>
          </p:cNvSpPr>
          <p:nvPr/>
        </p:nvSpPr>
        <p:spPr>
          <a:xfrm xmlns:a="http://schemas.openxmlformats.org/drawingml/2006/main">
            <a:off x="914400" y="5534025"/>
            <a:ext cx="9791700" cy="3810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3438"/>
          </a:bodyPr>
          <a:lstStyle xmlns:a="http://schemas.openxmlformats.org/drawingml/2006/main"/>
          <a:p xmlns:a="http://schemas.openxmlformats.org/drawingml/2006/main">
            <a:pPr algn="ctr">
              <a:buNone/>
              <a:defRPr sz="1875" b="1">
                <a:solidFill>
                  <a:srgbClr val="3F1D52"/>
                </a:solidFill>
                <a:latin typeface="Aptos"/>
                <a:ea typeface="Aptos"/>
                <a:cs typeface="Aptos"/>
              </a:defRPr>
            </a:pPr>
            <a:r>
              <a:rPr sz="1875" b="1">
                <a:solidFill>
                  <a:srgbClr val="3F1D52"/>
                </a:solidFill>
                <a:latin typeface="Aptos"/>
                <a:ea typeface="Aptos"/>
                <a:cs typeface="Aptos"/>
              </a:rPr>
              <a:t>Security failure can cascade across safety, operations, trade, public confidence and national resilience.</a:t>
            </a:r>
          </a:p>
        </p:txBody>
      </p:sp>
    </p:spTree>
    <p:extLst>
      <p:ext uri="{BB962C8B-B14F-4D97-AF65-F5344CB8AC3E}">
        <p14:creationId xmlns:p14="http://schemas.microsoft.com/office/powerpoint/2010/main" val="1432784012"/>
      </p:ext>
    </p:extLst>
  </p:cSld>
</p:sld>
</file>

<file path=ppt/slides/slide7.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2" name="">
            <a:extLst xmlns:a="http://schemas.openxmlformats.org/drawingml/2006/main">
              <a:ext uri="{FF2B5EF4-FFF2-40B4-BE49-F238E27FC236}">
                <a16:creationId xmlns:a16="http://schemas.microsoft.com/office/drawing/2014/main" id="{1E5CFA45-B2E0-409C-AE7E-E0F0E44305E2}"/>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5" name=""/>
          <p:cNvPicPr>
            <a:picLocks xmlns:a="http://schemas.openxmlformats.org/drawingml/2006/main" noChangeAspect="1"/>
          </p:cNvPicPr>
          <p:nvPr/>
        </p:nvPicPr>
        <p:blipFill>
          <a:blip xmlns:r="http://schemas.openxmlformats.org/officeDocument/2006/relationships" xmlns:a="http://schemas.openxmlformats.org/drawingml/2006/main" r:embed="R5d359d63391c4b5f"/>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81A652E0-AD87-4A7A-A306-39132CCBFE4D}"/>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The post-2001 shift in maritime security</a:t>
            </a:r>
          </a:p>
        </p:txBody>
      </p:sp>
      <p:sp>
        <p:nvSpPr>
          <p:cNvPr id="4" name="">
            <a:extLst xmlns:a="http://schemas.openxmlformats.org/drawingml/2006/main">
              <a:ext uri="{FF2B5EF4-FFF2-40B4-BE49-F238E27FC236}">
                <a16:creationId xmlns:a16="http://schemas.microsoft.com/office/drawing/2014/main" id="{A38C0BD6-F6D0-4A09-9C93-5CDD6D31D332}"/>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D3CDD35E-9BFC-40F8-B69C-8496E90C0397}"/>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07</a:t>
            </a:r>
          </a:p>
        </p:txBody>
      </p:sp>
      <p:sp>
        <p:nvSpPr>
          <p:cNvPr id="6" name="">
            <a:extLst xmlns:a="http://schemas.openxmlformats.org/drawingml/2006/main">
              <a:ext uri="{FF2B5EF4-FFF2-40B4-BE49-F238E27FC236}">
                <a16:creationId xmlns:a16="http://schemas.microsoft.com/office/drawing/2014/main" id="{C7B67705-7DD3-47D7-B1EB-466DF053A135}"/>
              </a:ext>
            </a:extLst>
          </p:cNvPr>
          <p:cNvSpPr>
            <a:spLocks xmlns:a="http://schemas.openxmlformats.org/drawingml/2006/main" noGrp="1"/>
          </p:cNvSpPr>
          <p:nvPr/>
        </p:nvSpPr>
        <p:spPr>
          <a:xfrm xmlns:a="http://schemas.openxmlformats.org/drawingml/2006/main">
            <a:off x="666750" y="1695450"/>
            <a:ext cx="952500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4755"/>
          </a:bodyPr>
          <a:lstStyle xmlns:a="http://schemas.openxmlformats.org/drawingml/2006/main"/>
          <a:p xmlns:a="http://schemas.openxmlformats.org/drawingml/2006/main">
            <a:pPr algn="l">
              <a:buNone/>
              <a:defRPr sz="2100" b="1">
                <a:solidFill>
                  <a:srgbClr val="17202A"/>
                </a:solidFill>
                <a:latin typeface="Aptos"/>
                <a:ea typeface="Aptos"/>
                <a:cs typeface="Aptos"/>
              </a:defRPr>
            </a:pPr>
            <a:r>
              <a:rPr sz="2100" b="1">
                <a:solidFill>
                  <a:srgbClr val="17202A"/>
                </a:solidFill>
                <a:latin typeface="Aptos"/>
                <a:ea typeface="Aptos"/>
                <a:cs typeface="Aptos"/>
              </a:rPr>
              <a:t>Security moved from a specialist concern to a core management responsibility.</a:t>
            </a:r>
          </a:p>
        </p:txBody>
      </p:sp>
      <p:sp>
        <p:nvSpPr>
          <p:cNvPr id="7" name="">
            <a:extLst xmlns:a="http://schemas.openxmlformats.org/drawingml/2006/main">
              <a:ext uri="{FF2B5EF4-FFF2-40B4-BE49-F238E27FC236}">
                <a16:creationId xmlns:a16="http://schemas.microsoft.com/office/drawing/2014/main" id="{AEA52B97-BCCD-4058-AF6B-3FDCE8EE7EC0}"/>
              </a:ext>
            </a:extLst>
          </p:cNvPr>
          <p:cNvSpPr>
            <a:spLocks xmlns:a="http://schemas.openxmlformats.org/drawingml/2006/main" noGrp="1"/>
          </p:cNvSpPr>
          <p:nvPr/>
        </p:nvSpPr>
        <p:spPr>
          <a:xfrm xmlns:a="http://schemas.openxmlformats.org/drawingml/2006/main">
            <a:off x="1047750" y="3238500"/>
            <a:ext cx="9715500" cy="4762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B6673D09-3B95-46A2-A6A9-C5106B115572}"/>
              </a:ext>
            </a:extLst>
          </p:cNvPr>
          <p:cNvSpPr>
            <a:spLocks xmlns:a="http://schemas.openxmlformats.org/drawingml/2006/main" noGrp="1"/>
          </p:cNvSpPr>
          <p:nvPr/>
        </p:nvSpPr>
        <p:spPr>
          <a:xfrm xmlns:a="http://schemas.openxmlformats.org/drawingml/2006/main">
            <a:off x="914400" y="3028950"/>
            <a:ext cx="419100" cy="419100"/>
          </a:xfrm>
          <a:prstGeom xmlns:a="http://schemas.openxmlformats.org/drawingml/2006/main" prst="roundRect">
            <a:avLst>
              <a:gd name="adj" fmla="val 50000"/>
            </a:avLst>
          </a:prstGeom>
          <a:solidFill xmlns:a="http://schemas.openxmlformats.org/drawingml/2006/main">
            <a:srgbClr val="5F6874"/>
          </a:solidFill>
          <a:ln xmlns:a="http://schemas.openxmlformats.org/drawingml/2006/main" w="0">
            <a:noFill/>
            <a:prstDash val="solid"/>
          </a:ln>
        </p:spPr>
      </p:sp>
      <p:sp>
        <p:nvSpPr>
          <p:cNvPr id="9" name="">
            <a:extLst xmlns:a="http://schemas.openxmlformats.org/drawingml/2006/main">
              <a:ext uri="{FF2B5EF4-FFF2-40B4-BE49-F238E27FC236}">
                <a16:creationId xmlns:a16="http://schemas.microsoft.com/office/drawing/2014/main" id="{A777274B-9E62-4EC7-AE84-F0A2780F4E95}"/>
              </a:ext>
            </a:extLst>
          </p:cNvPr>
          <p:cNvSpPr>
            <a:spLocks xmlns:a="http://schemas.openxmlformats.org/drawingml/2006/main" noGrp="1"/>
          </p:cNvSpPr>
          <p:nvPr/>
        </p:nvSpPr>
        <p:spPr>
          <a:xfrm xmlns:a="http://schemas.openxmlformats.org/drawingml/2006/main">
            <a:off x="81915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5F6874"/>
                </a:solidFill>
                <a:latin typeface="Aptos"/>
                <a:ea typeface="Aptos"/>
                <a:cs typeface="Aptos"/>
              </a:defRPr>
            </a:pPr>
            <a:r>
              <a:rPr sz="1500" b="1">
                <a:solidFill>
                  <a:srgbClr val="5F6874"/>
                </a:solidFill>
                <a:latin typeface="Aptos"/>
                <a:ea typeface="Aptos"/>
                <a:cs typeface="Aptos"/>
              </a:rPr>
              <a:t>BEFORE 2001</a:t>
            </a:r>
          </a:p>
        </p:txBody>
      </p:sp>
      <p:sp>
        <p:nvSpPr>
          <p:cNvPr id="10" name="">
            <a:extLst xmlns:a="http://schemas.openxmlformats.org/drawingml/2006/main">
              <a:ext uri="{FF2B5EF4-FFF2-40B4-BE49-F238E27FC236}">
                <a16:creationId xmlns:a16="http://schemas.microsoft.com/office/drawing/2014/main" id="{CDDE4865-0770-4EDA-99BD-55092BEE89CF}"/>
              </a:ext>
            </a:extLst>
          </p:cNvPr>
          <p:cNvSpPr>
            <a:spLocks xmlns:a="http://schemas.openxmlformats.org/drawingml/2006/main" noGrp="1"/>
          </p:cNvSpPr>
          <p:nvPr/>
        </p:nvSpPr>
        <p:spPr>
          <a:xfrm xmlns:a="http://schemas.openxmlformats.org/drawingml/2006/main">
            <a:off x="81915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Fragmented oversight</a:t>
            </a:r>
          </a:p>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Crime-led focus</a:t>
            </a:r>
          </a:p>
        </p:txBody>
      </p:sp>
      <p:sp>
        <p:nvSpPr>
          <p:cNvPr id="11" name="">
            <a:extLst xmlns:a="http://schemas.openxmlformats.org/drawingml/2006/main">
              <a:ext uri="{FF2B5EF4-FFF2-40B4-BE49-F238E27FC236}">
                <a16:creationId xmlns:a16="http://schemas.microsoft.com/office/drawing/2014/main" id="{0E512979-8F90-4C3B-B87E-64DAE75624FD}"/>
              </a:ext>
            </a:extLst>
          </p:cNvPr>
          <p:cNvSpPr>
            <a:spLocks xmlns:a="http://schemas.openxmlformats.org/drawingml/2006/main" noGrp="1"/>
          </p:cNvSpPr>
          <p:nvPr/>
        </p:nvSpPr>
        <p:spPr>
          <a:xfrm xmlns:a="http://schemas.openxmlformats.org/drawingml/2006/main">
            <a:off x="3629025" y="3028950"/>
            <a:ext cx="419100" cy="419100"/>
          </a:xfrm>
          <a:prstGeom xmlns:a="http://schemas.openxmlformats.org/drawingml/2006/main" prst="roundRect">
            <a:avLst>
              <a:gd name="adj" fmla="val 50000"/>
            </a:avLst>
          </a:prstGeom>
          <a:solidFill xmlns:a="http://schemas.openxmlformats.org/drawingml/2006/main">
            <a:srgbClr val="A8424A"/>
          </a:solidFill>
          <a:ln xmlns:a="http://schemas.openxmlformats.org/drawingml/2006/main" w="0">
            <a:noFill/>
            <a:prstDash val="solid"/>
          </a:ln>
        </p:spPr>
      </p:sp>
      <p:sp>
        <p:nvSpPr>
          <p:cNvPr id="12" name="">
            <a:extLst xmlns:a="http://schemas.openxmlformats.org/drawingml/2006/main">
              <a:ext uri="{FF2B5EF4-FFF2-40B4-BE49-F238E27FC236}">
                <a16:creationId xmlns:a16="http://schemas.microsoft.com/office/drawing/2014/main" id="{1CCE1607-9B0F-4FCE-AF80-2070521EF920}"/>
              </a:ext>
            </a:extLst>
          </p:cNvPr>
          <p:cNvSpPr>
            <a:spLocks xmlns:a="http://schemas.openxmlformats.org/drawingml/2006/main" noGrp="1"/>
          </p:cNvSpPr>
          <p:nvPr/>
        </p:nvSpPr>
        <p:spPr>
          <a:xfrm xmlns:a="http://schemas.openxmlformats.org/drawingml/2006/main">
            <a:off x="353377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A8424A"/>
                </a:solidFill>
                <a:latin typeface="Aptos"/>
                <a:ea typeface="Aptos"/>
                <a:cs typeface="Aptos"/>
              </a:defRPr>
            </a:pPr>
            <a:r>
              <a:rPr sz="1500" b="1">
                <a:solidFill>
                  <a:srgbClr val="A8424A"/>
                </a:solidFill>
                <a:latin typeface="Aptos"/>
                <a:ea typeface="Aptos"/>
                <a:cs typeface="Aptos"/>
              </a:rPr>
              <a:t>2001</a:t>
            </a:r>
          </a:p>
        </p:txBody>
      </p:sp>
      <p:sp>
        <p:nvSpPr>
          <p:cNvPr id="13" name="">
            <a:extLst xmlns:a="http://schemas.openxmlformats.org/drawingml/2006/main">
              <a:ext uri="{FF2B5EF4-FFF2-40B4-BE49-F238E27FC236}">
                <a16:creationId xmlns:a16="http://schemas.microsoft.com/office/drawing/2014/main" id="{1FD5A003-651E-486B-9739-E42409DDC8F3}"/>
              </a:ext>
            </a:extLst>
          </p:cNvPr>
          <p:cNvSpPr>
            <a:spLocks xmlns:a="http://schemas.openxmlformats.org/drawingml/2006/main" noGrp="1"/>
          </p:cNvSpPr>
          <p:nvPr/>
        </p:nvSpPr>
        <p:spPr>
          <a:xfrm xmlns:a="http://schemas.openxmlformats.org/drawingml/2006/main">
            <a:off x="353377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Terror attacks expose transport vulnerability</a:t>
            </a:r>
          </a:p>
        </p:txBody>
      </p:sp>
      <p:sp>
        <p:nvSpPr>
          <p:cNvPr id="14" name="">
            <a:extLst xmlns:a="http://schemas.openxmlformats.org/drawingml/2006/main">
              <a:ext uri="{FF2B5EF4-FFF2-40B4-BE49-F238E27FC236}">
                <a16:creationId xmlns:a16="http://schemas.microsoft.com/office/drawing/2014/main" id="{763DE56F-A353-4D32-BD48-B230B3EEE34B}"/>
              </a:ext>
            </a:extLst>
          </p:cNvPr>
          <p:cNvSpPr>
            <a:spLocks xmlns:a="http://schemas.openxmlformats.org/drawingml/2006/main" noGrp="1"/>
          </p:cNvSpPr>
          <p:nvPr/>
        </p:nvSpPr>
        <p:spPr>
          <a:xfrm xmlns:a="http://schemas.openxmlformats.org/drawingml/2006/main">
            <a:off x="6343650" y="3028950"/>
            <a:ext cx="419100" cy="419100"/>
          </a:xfrm>
          <a:prstGeom xmlns:a="http://schemas.openxmlformats.org/drawingml/2006/main" prst="roundRect">
            <a:avLst>
              <a:gd name="adj" fmla="val 50000"/>
            </a:avLst>
          </a:prstGeom>
          <a:solidFill xmlns:a="http://schemas.openxmlformats.org/drawingml/2006/main">
            <a:srgbClr val="3F1D52"/>
          </a:solidFill>
          <a:ln xmlns:a="http://schemas.openxmlformats.org/drawingml/2006/main" w="0">
            <a:noFill/>
            <a:prstDash val="solid"/>
          </a:ln>
        </p:spPr>
      </p:sp>
      <p:sp>
        <p:nvSpPr>
          <p:cNvPr id="15" name="">
            <a:extLst xmlns:a="http://schemas.openxmlformats.org/drawingml/2006/main">
              <a:ext uri="{FF2B5EF4-FFF2-40B4-BE49-F238E27FC236}">
                <a16:creationId xmlns:a16="http://schemas.microsoft.com/office/drawing/2014/main" id="{B4187779-9CF0-4320-8357-2DE9CB7E3BB9}"/>
              </a:ext>
            </a:extLst>
          </p:cNvPr>
          <p:cNvSpPr>
            <a:spLocks xmlns:a="http://schemas.openxmlformats.org/drawingml/2006/main" noGrp="1"/>
          </p:cNvSpPr>
          <p:nvPr/>
        </p:nvSpPr>
        <p:spPr>
          <a:xfrm xmlns:a="http://schemas.openxmlformats.org/drawingml/2006/main">
            <a:off x="6248400"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3F1D52"/>
                </a:solidFill>
                <a:latin typeface="Aptos"/>
                <a:ea typeface="Aptos"/>
                <a:cs typeface="Aptos"/>
              </a:defRPr>
            </a:pPr>
            <a:r>
              <a:rPr sz="1500" b="1">
                <a:solidFill>
                  <a:srgbClr val="3F1D52"/>
                </a:solidFill>
                <a:latin typeface="Aptos"/>
                <a:ea typeface="Aptos"/>
                <a:cs typeface="Aptos"/>
              </a:rPr>
              <a:t>2002–2004</a:t>
            </a:r>
          </a:p>
        </p:txBody>
      </p:sp>
      <p:sp>
        <p:nvSpPr>
          <p:cNvPr id="16" name="">
            <a:extLst xmlns:a="http://schemas.openxmlformats.org/drawingml/2006/main">
              <a:ext uri="{FF2B5EF4-FFF2-40B4-BE49-F238E27FC236}">
                <a16:creationId xmlns:a16="http://schemas.microsoft.com/office/drawing/2014/main" id="{EBA61E5A-F1F6-4397-95FE-1E1B296384EA}"/>
              </a:ext>
            </a:extLst>
          </p:cNvPr>
          <p:cNvSpPr>
            <a:spLocks xmlns:a="http://schemas.openxmlformats.org/drawingml/2006/main" noGrp="1"/>
          </p:cNvSpPr>
          <p:nvPr/>
        </p:nvSpPr>
        <p:spPr>
          <a:xfrm xmlns:a="http://schemas.openxmlformats.org/drawingml/2006/main">
            <a:off x="6248400"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1">
                <a:solidFill>
                  <a:srgbClr val="17202A"/>
                </a:solidFill>
                <a:latin typeface="Aptos"/>
                <a:ea typeface="Aptos"/>
                <a:cs typeface="Aptos"/>
              </a:defRPr>
            </a:pPr>
            <a:r>
              <a:rPr sz="1725" b="1">
                <a:solidFill>
                  <a:srgbClr val="17202A"/>
                </a:solidFill>
                <a:latin typeface="Aptos"/>
                <a:ea typeface="Aptos"/>
                <a:cs typeface="Aptos"/>
              </a:rPr>
              <a:t>SOLAS XI-2 and ISPS Code create a global framework</a:t>
            </a:r>
          </a:p>
        </p:txBody>
      </p:sp>
      <p:sp>
        <p:nvSpPr>
          <p:cNvPr id="17" name="">
            <a:extLst xmlns:a="http://schemas.openxmlformats.org/drawingml/2006/main">
              <a:ext uri="{FF2B5EF4-FFF2-40B4-BE49-F238E27FC236}">
                <a16:creationId xmlns:a16="http://schemas.microsoft.com/office/drawing/2014/main" id="{8D5A0323-6295-42FB-818C-9FFEBC635829}"/>
              </a:ext>
            </a:extLst>
          </p:cNvPr>
          <p:cNvSpPr>
            <a:spLocks xmlns:a="http://schemas.openxmlformats.org/drawingml/2006/main" noGrp="1"/>
          </p:cNvSpPr>
          <p:nvPr/>
        </p:nvSpPr>
        <p:spPr>
          <a:xfrm xmlns:a="http://schemas.openxmlformats.org/drawingml/2006/main">
            <a:off x="9058275" y="3028950"/>
            <a:ext cx="419100" cy="419100"/>
          </a:xfrm>
          <a:prstGeom xmlns:a="http://schemas.openxmlformats.org/drawingml/2006/main" prst="roundRect">
            <a:avLst>
              <a:gd name="adj" fmla="val 50000"/>
            </a:avLst>
          </a:prstGeom>
          <a:solidFill xmlns:a="http://schemas.openxmlformats.org/drawingml/2006/main">
            <a:srgbClr val="167386"/>
          </a:solidFill>
          <a:ln xmlns:a="http://schemas.openxmlformats.org/drawingml/2006/main" w="0">
            <a:noFill/>
            <a:prstDash val="solid"/>
          </a:ln>
        </p:spPr>
      </p:sp>
      <p:sp>
        <p:nvSpPr>
          <p:cNvPr id="18" name="">
            <a:extLst xmlns:a="http://schemas.openxmlformats.org/drawingml/2006/main">
              <a:ext uri="{FF2B5EF4-FFF2-40B4-BE49-F238E27FC236}">
                <a16:creationId xmlns:a16="http://schemas.microsoft.com/office/drawing/2014/main" id="{A5A9CF58-3E63-42B9-BEA7-F44CF72662CE}"/>
              </a:ext>
            </a:extLst>
          </p:cNvPr>
          <p:cNvSpPr>
            <a:spLocks xmlns:a="http://schemas.openxmlformats.org/drawingml/2006/main" noGrp="1"/>
          </p:cNvSpPr>
          <p:nvPr/>
        </p:nvSpPr>
        <p:spPr>
          <a:xfrm xmlns:a="http://schemas.openxmlformats.org/drawingml/2006/main">
            <a:off x="8963025" y="2428875"/>
            <a:ext cx="1952625" cy="3238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500" b="1">
                <a:solidFill>
                  <a:srgbClr val="167386"/>
                </a:solidFill>
                <a:latin typeface="Aptos"/>
                <a:ea typeface="Aptos"/>
                <a:cs typeface="Aptos"/>
              </a:defRPr>
            </a:pPr>
            <a:r>
              <a:rPr sz="1500" b="1">
                <a:solidFill>
                  <a:srgbClr val="167386"/>
                </a:solidFill>
                <a:latin typeface="Aptos"/>
                <a:ea typeface="Aptos"/>
                <a:cs typeface="Aptos"/>
              </a:rPr>
              <a:t>TODAY</a:t>
            </a:r>
          </a:p>
        </p:txBody>
      </p:sp>
      <p:sp>
        <p:nvSpPr>
          <p:cNvPr id="19" name="">
            <a:extLst xmlns:a="http://schemas.openxmlformats.org/drawingml/2006/main">
              <a:ext uri="{FF2B5EF4-FFF2-40B4-BE49-F238E27FC236}">
                <a16:creationId xmlns:a16="http://schemas.microsoft.com/office/drawing/2014/main" id="{0DC2B951-99FA-4631-A64F-62AA7126C141}"/>
              </a:ext>
            </a:extLst>
          </p:cNvPr>
          <p:cNvSpPr>
            <a:spLocks xmlns:a="http://schemas.openxmlformats.org/drawingml/2006/main" noGrp="1"/>
          </p:cNvSpPr>
          <p:nvPr/>
        </p:nvSpPr>
        <p:spPr>
          <a:xfrm xmlns:a="http://schemas.openxmlformats.org/drawingml/2006/main">
            <a:off x="8963025" y="3667125"/>
            <a:ext cx="2238375" cy="914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725" b="0">
                <a:solidFill>
                  <a:srgbClr val="17202A"/>
                </a:solidFill>
                <a:latin typeface="Aptos"/>
                <a:ea typeface="Aptos"/>
                <a:cs typeface="Aptos"/>
              </a:defRPr>
            </a:pPr>
            <a:r>
              <a:rPr sz="1725" b="0">
                <a:solidFill>
                  <a:srgbClr val="17202A"/>
                </a:solidFill>
                <a:latin typeface="Aptos"/>
                <a:ea typeface="Aptos"/>
                <a:cs typeface="Aptos"/>
              </a:rPr>
              <a:t>Risk-based, layered and collaborative security</a:t>
            </a:r>
          </a:p>
        </p:txBody>
      </p:sp>
      <p:sp>
        <p:nvSpPr>
          <p:cNvPr id="20" name="">
            <a:extLst xmlns:a="http://schemas.openxmlformats.org/drawingml/2006/main">
              <a:ext uri="{FF2B5EF4-FFF2-40B4-BE49-F238E27FC236}">
                <a16:creationId xmlns:a16="http://schemas.microsoft.com/office/drawing/2014/main" id="{710B1921-2150-4EE8-9874-6C03FA1F842D}"/>
              </a:ext>
            </a:extLst>
          </p:cNvPr>
          <p:cNvSpPr>
            <a:spLocks xmlns:a="http://schemas.openxmlformats.org/drawingml/2006/main" noGrp="1"/>
          </p:cNvSpPr>
          <p:nvPr/>
        </p:nvSpPr>
        <p:spPr>
          <a:xfrm xmlns:a="http://schemas.openxmlformats.org/drawingml/2006/main">
            <a:off x="666750" y="5191125"/>
            <a:ext cx="10572750" cy="742950"/>
          </a:xfrm>
          <a:prstGeom xmlns:a="http://schemas.openxmlformats.org/drawingml/2006/main" prst="roundRect">
            <a:avLst>
              <a:gd name="adj" fmla="val 17949"/>
            </a:avLst>
          </a:prstGeom>
          <a:solidFill xmlns:a="http://schemas.openxmlformats.org/drawingml/2006/main">
            <a:srgbClr val="3F1D52"/>
          </a:solidFill>
          <a:ln xmlns:a="http://schemas.openxmlformats.org/drawingml/2006/main" w="0">
            <a:noFill/>
            <a:prstDash val="solid"/>
          </a:ln>
        </p:spPr>
      </p:sp>
      <p:sp>
        <p:nvSpPr>
          <p:cNvPr id="21" name="">
            <a:extLst xmlns:a="http://schemas.openxmlformats.org/drawingml/2006/main">
              <a:ext uri="{FF2B5EF4-FFF2-40B4-BE49-F238E27FC236}">
                <a16:creationId xmlns:a16="http://schemas.microsoft.com/office/drawing/2014/main" id="{8CACDFAF-B914-4400-B070-CFDE8800633F}"/>
              </a:ext>
            </a:extLst>
          </p:cNvPr>
          <p:cNvSpPr>
            <a:spLocks xmlns:a="http://schemas.openxmlformats.org/drawingml/2006/main" noGrp="1"/>
          </p:cNvSpPr>
          <p:nvPr/>
        </p:nvSpPr>
        <p:spPr>
          <a:xfrm xmlns:a="http://schemas.openxmlformats.org/drawingml/2006/main">
            <a:off x="952500" y="5353050"/>
            <a:ext cx="10001250" cy="428625"/>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80290"/>
          </a:bodyPr>
          <a:lstStyle xmlns:a="http://schemas.openxmlformats.org/drawingml/2006/main"/>
          <a:p xmlns:a="http://schemas.openxmlformats.org/drawingml/2006/main">
            <a:pPr algn="ctr">
              <a:buNone/>
              <a:defRPr sz="1950" b="1">
                <a:solidFill>
                  <a:srgbClr val="FFFFFF"/>
                </a:solidFill>
                <a:latin typeface="Aptos"/>
                <a:ea typeface="Aptos"/>
                <a:cs typeface="Aptos"/>
              </a:defRPr>
            </a:pPr>
            <a:r>
              <a:rPr sz="1950" b="1">
                <a:solidFill>
                  <a:srgbClr val="FFFFFF"/>
                </a:solidFill>
                <a:latin typeface="Aptos"/>
                <a:ea typeface="Aptos"/>
                <a:cs typeface="Aptos"/>
              </a:rPr>
              <a:t>Management implication: security must be designed into routine operations—not added after an incident.</a:t>
            </a:r>
          </a:p>
        </p:txBody>
      </p:sp>
    </p:spTree>
    <p:extLst>
      <p:ext uri="{BB962C8B-B14F-4D97-AF65-F5344CB8AC3E}">
        <p14:creationId xmlns:p14="http://schemas.microsoft.com/office/powerpoint/2010/main" val="929104687"/>
      </p:ext>
    </p:extLst>
  </p:cSld>
</p:sld>
</file>

<file path=ppt/slides/slide8.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17" name="">
            <a:extLst xmlns:a="http://schemas.openxmlformats.org/drawingml/2006/main">
              <a:ext uri="{FF2B5EF4-FFF2-40B4-BE49-F238E27FC236}">
                <a16:creationId xmlns:a16="http://schemas.microsoft.com/office/drawing/2014/main" id="{FBBF84B4-E9CA-46E2-95AB-B01E96AD11D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0" name=""/>
          <p:cNvPicPr>
            <a:picLocks xmlns:a="http://schemas.openxmlformats.org/drawingml/2006/main" noChangeAspect="1"/>
          </p:cNvPicPr>
          <p:nvPr/>
        </p:nvPicPr>
        <p:blipFill>
          <a:blip xmlns:r="http://schemas.openxmlformats.org/officeDocument/2006/relationships" xmlns:a="http://schemas.openxmlformats.org/drawingml/2006/main" r:embed="R412b52d85ed8453c"/>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86944D43-AA96-4D63-B9B6-0AFBDBC03DB3}"/>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3359"/>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Port security management: three connected pillars</a:t>
            </a:r>
          </a:p>
        </p:txBody>
      </p:sp>
      <p:sp>
        <p:nvSpPr>
          <p:cNvPr id="4" name="">
            <a:extLst xmlns:a="http://schemas.openxmlformats.org/drawingml/2006/main">
              <a:ext uri="{FF2B5EF4-FFF2-40B4-BE49-F238E27FC236}">
                <a16:creationId xmlns:a16="http://schemas.microsoft.com/office/drawing/2014/main" id="{722C7598-7694-47B4-9A38-A4974CF4B939}"/>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08F3D222-F0ED-44A4-B4B0-169048966F4F}"/>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08</a:t>
            </a:r>
          </a:p>
        </p:txBody>
      </p:sp>
      <p:sp>
        <p:nvSpPr>
          <p:cNvPr id="6" name="">
            <a:extLst xmlns:a="http://schemas.openxmlformats.org/drawingml/2006/main">
              <a:ext uri="{FF2B5EF4-FFF2-40B4-BE49-F238E27FC236}">
                <a16:creationId xmlns:a16="http://schemas.microsoft.com/office/drawing/2014/main" id="{53F098F6-0B18-493B-A0C6-7E5EA0FD5E61}"/>
              </a:ext>
            </a:extLst>
          </p:cNvPr>
          <p:cNvSpPr>
            <a:spLocks xmlns:a="http://schemas.openxmlformats.org/drawingml/2006/main" noGrp="1"/>
          </p:cNvSpPr>
          <p:nvPr/>
        </p:nvSpPr>
        <p:spPr>
          <a:xfrm xmlns:a="http://schemas.openxmlformats.org/drawingml/2006/main">
            <a:off x="8096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5100" b="1">
                <a:solidFill>
                  <a:srgbClr val="3F1D52"/>
                </a:solidFill>
                <a:latin typeface="Aptos"/>
                <a:ea typeface="Aptos"/>
                <a:cs typeface="Aptos"/>
              </a:defRPr>
            </a:pPr>
            <a:r>
              <a:rPr sz="5100" b="1">
                <a:solidFill>
                  <a:srgbClr val="3F1D52"/>
                </a:solidFill>
                <a:latin typeface="Aptos"/>
                <a:ea typeface="Aptos"/>
                <a:cs typeface="Aptos"/>
              </a:rPr>
              <a:t>1</a:t>
            </a:r>
          </a:p>
        </p:txBody>
      </p:sp>
      <p:sp>
        <p:nvSpPr>
          <p:cNvPr id="7" name="">
            <a:extLst xmlns:a="http://schemas.openxmlformats.org/drawingml/2006/main">
              <a:ext uri="{FF2B5EF4-FFF2-40B4-BE49-F238E27FC236}">
                <a16:creationId xmlns:a16="http://schemas.microsoft.com/office/drawing/2014/main" id="{E4A2D3A4-9B8C-4804-AFDA-982A31EE592E}"/>
              </a:ext>
            </a:extLst>
          </p:cNvPr>
          <p:cNvSpPr>
            <a:spLocks xmlns:a="http://schemas.openxmlformats.org/drawingml/2006/main" noGrp="1"/>
          </p:cNvSpPr>
          <p:nvPr/>
        </p:nvSpPr>
        <p:spPr>
          <a:xfrm xmlns:a="http://schemas.openxmlformats.org/drawingml/2006/main">
            <a:off x="8096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3F1D52"/>
                </a:solidFill>
                <a:latin typeface="Aptos"/>
                <a:ea typeface="Aptos"/>
                <a:cs typeface="Aptos"/>
              </a:defRPr>
            </a:pPr>
            <a:r>
              <a:rPr sz="1800" b="1">
                <a:solidFill>
                  <a:srgbClr val="3F1D52"/>
                </a:solidFill>
                <a:latin typeface="Aptos"/>
                <a:ea typeface="Aptos"/>
                <a:cs typeface="Aptos"/>
              </a:rPr>
              <a:t>ORGANISE</a:t>
            </a:r>
          </a:p>
        </p:txBody>
      </p:sp>
      <p:sp>
        <p:nvSpPr>
          <p:cNvPr id="8" name="">
            <a:extLst xmlns:a="http://schemas.openxmlformats.org/drawingml/2006/main">
              <a:ext uri="{FF2B5EF4-FFF2-40B4-BE49-F238E27FC236}">
                <a16:creationId xmlns:a16="http://schemas.microsoft.com/office/drawing/2014/main" id="{35CC4CEA-6B84-416A-A543-7A82B1C6513C}"/>
              </a:ext>
            </a:extLst>
          </p:cNvPr>
          <p:cNvSpPr>
            <a:spLocks xmlns:a="http://schemas.openxmlformats.org/drawingml/2006/main" noGrp="1"/>
          </p:cNvSpPr>
          <p:nvPr/>
        </p:nvSpPr>
        <p:spPr>
          <a:xfrm xmlns:a="http://schemas.openxmlformats.org/drawingml/2006/main">
            <a:off x="8096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Governance, roles, leadership and stakeholder coordination</a:t>
            </a:r>
          </a:p>
        </p:txBody>
      </p:sp>
      <p:sp>
        <p:nvSpPr>
          <p:cNvPr id="9" name="">
            <a:extLst xmlns:a="http://schemas.openxmlformats.org/drawingml/2006/main">
              <a:ext uri="{FF2B5EF4-FFF2-40B4-BE49-F238E27FC236}">
                <a16:creationId xmlns:a16="http://schemas.microsoft.com/office/drawing/2014/main" id="{A72C8B4F-4915-4B9C-A3A8-BE8F28A5441F}"/>
              </a:ext>
            </a:extLst>
          </p:cNvPr>
          <p:cNvSpPr>
            <a:spLocks xmlns:a="http://schemas.openxmlformats.org/drawingml/2006/main" noGrp="1"/>
          </p:cNvSpPr>
          <p:nvPr/>
        </p:nvSpPr>
        <p:spPr>
          <a:xfrm xmlns:a="http://schemas.openxmlformats.org/drawingml/2006/main">
            <a:off x="452437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5100" b="1">
                <a:solidFill>
                  <a:srgbClr val="167386"/>
                </a:solidFill>
                <a:latin typeface="Aptos"/>
                <a:ea typeface="Aptos"/>
                <a:cs typeface="Aptos"/>
              </a:defRPr>
            </a:pPr>
            <a:r>
              <a:rPr sz="5100" b="1">
                <a:solidFill>
                  <a:srgbClr val="167386"/>
                </a:solidFill>
                <a:latin typeface="Aptos"/>
                <a:ea typeface="Aptos"/>
                <a:cs typeface="Aptos"/>
              </a:rPr>
              <a:t>2</a:t>
            </a:r>
          </a:p>
        </p:txBody>
      </p:sp>
      <p:sp>
        <p:nvSpPr>
          <p:cNvPr id="10" name="">
            <a:extLst xmlns:a="http://schemas.openxmlformats.org/drawingml/2006/main">
              <a:ext uri="{FF2B5EF4-FFF2-40B4-BE49-F238E27FC236}">
                <a16:creationId xmlns:a16="http://schemas.microsoft.com/office/drawing/2014/main" id="{77AB6EBA-240C-4897-9943-65F738749370}"/>
              </a:ext>
            </a:extLst>
          </p:cNvPr>
          <p:cNvSpPr>
            <a:spLocks xmlns:a="http://schemas.openxmlformats.org/drawingml/2006/main" noGrp="1"/>
          </p:cNvSpPr>
          <p:nvPr/>
        </p:nvSpPr>
        <p:spPr>
          <a:xfrm xmlns:a="http://schemas.openxmlformats.org/drawingml/2006/main">
            <a:off x="452437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167386"/>
                </a:solidFill>
                <a:latin typeface="Aptos"/>
                <a:ea typeface="Aptos"/>
                <a:cs typeface="Aptos"/>
              </a:defRPr>
            </a:pPr>
            <a:r>
              <a:rPr sz="1800" b="1">
                <a:solidFill>
                  <a:srgbClr val="167386"/>
                </a:solidFill>
                <a:latin typeface="Aptos"/>
                <a:ea typeface="Aptos"/>
                <a:cs typeface="Aptos"/>
              </a:rPr>
              <a:t>UNDERSTAND</a:t>
            </a:r>
          </a:p>
        </p:txBody>
      </p:sp>
      <p:sp>
        <p:nvSpPr>
          <p:cNvPr id="11" name="">
            <a:extLst xmlns:a="http://schemas.openxmlformats.org/drawingml/2006/main">
              <a:ext uri="{FF2B5EF4-FFF2-40B4-BE49-F238E27FC236}">
                <a16:creationId xmlns:a16="http://schemas.microsoft.com/office/drawing/2014/main" id="{93A3901A-86CB-4A5A-9BAE-5E25C69751E9}"/>
              </a:ext>
            </a:extLst>
          </p:cNvPr>
          <p:cNvSpPr>
            <a:spLocks xmlns:a="http://schemas.openxmlformats.org/drawingml/2006/main" noGrp="1"/>
          </p:cNvSpPr>
          <p:nvPr/>
        </p:nvSpPr>
        <p:spPr>
          <a:xfrm xmlns:a="http://schemas.openxmlformats.org/drawingml/2006/main">
            <a:off x="452437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Threat, risk and vulnerability assessment</a:t>
            </a:r>
          </a:p>
        </p:txBody>
      </p:sp>
      <p:sp>
        <p:nvSpPr>
          <p:cNvPr id="12" name="">
            <a:extLst xmlns:a="http://schemas.openxmlformats.org/drawingml/2006/main">
              <a:ext uri="{FF2B5EF4-FFF2-40B4-BE49-F238E27FC236}">
                <a16:creationId xmlns:a16="http://schemas.microsoft.com/office/drawing/2014/main" id="{35EF5FE7-BA13-4E6A-87C8-CA4DF528CACA}"/>
              </a:ext>
            </a:extLst>
          </p:cNvPr>
          <p:cNvSpPr>
            <a:spLocks xmlns:a="http://schemas.openxmlformats.org/drawingml/2006/main" noGrp="1"/>
          </p:cNvSpPr>
          <p:nvPr/>
        </p:nvSpPr>
        <p:spPr>
          <a:xfrm xmlns:a="http://schemas.openxmlformats.org/drawingml/2006/main">
            <a:off x="8239125" y="1962150"/>
            <a:ext cx="762000" cy="8572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5100" b="1">
                <a:solidFill>
                  <a:srgbClr val="D39124"/>
                </a:solidFill>
                <a:latin typeface="Aptos"/>
                <a:ea typeface="Aptos"/>
                <a:cs typeface="Aptos"/>
              </a:defRPr>
            </a:pPr>
            <a:r>
              <a:rPr sz="5100" b="1">
                <a:solidFill>
                  <a:srgbClr val="D39124"/>
                </a:solidFill>
                <a:latin typeface="Aptos"/>
                <a:ea typeface="Aptos"/>
                <a:cs typeface="Aptos"/>
              </a:rPr>
              <a:t>3</a:t>
            </a:r>
          </a:p>
        </p:txBody>
      </p:sp>
      <p:sp>
        <p:nvSpPr>
          <p:cNvPr id="13" name="">
            <a:extLst xmlns:a="http://schemas.openxmlformats.org/drawingml/2006/main">
              <a:ext uri="{FF2B5EF4-FFF2-40B4-BE49-F238E27FC236}">
                <a16:creationId xmlns:a16="http://schemas.microsoft.com/office/drawing/2014/main" id="{0C77E087-3009-4AC5-843B-2BC6368C970B}"/>
              </a:ext>
            </a:extLst>
          </p:cNvPr>
          <p:cNvSpPr>
            <a:spLocks xmlns:a="http://schemas.openxmlformats.org/drawingml/2006/main" noGrp="1"/>
          </p:cNvSpPr>
          <p:nvPr/>
        </p:nvSpPr>
        <p:spPr>
          <a:xfrm xmlns:a="http://schemas.openxmlformats.org/drawingml/2006/main">
            <a:off x="8239125" y="2952750"/>
            <a:ext cx="2857500" cy="342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1">
                <a:solidFill>
                  <a:srgbClr val="D39124"/>
                </a:solidFill>
                <a:latin typeface="Aptos"/>
                <a:ea typeface="Aptos"/>
                <a:cs typeface="Aptos"/>
              </a:defRPr>
            </a:pPr>
            <a:r>
              <a:rPr sz="1800" b="1">
                <a:solidFill>
                  <a:srgbClr val="D39124"/>
                </a:solidFill>
                <a:latin typeface="Aptos"/>
                <a:ea typeface="Aptos"/>
                <a:cs typeface="Aptos"/>
              </a:rPr>
              <a:t>CONTROL</a:t>
            </a:r>
          </a:p>
        </p:txBody>
      </p:sp>
      <p:sp>
        <p:nvSpPr>
          <p:cNvPr id="14" name="">
            <a:extLst xmlns:a="http://schemas.openxmlformats.org/drawingml/2006/main">
              <a:ext uri="{FF2B5EF4-FFF2-40B4-BE49-F238E27FC236}">
                <a16:creationId xmlns:a16="http://schemas.microsoft.com/office/drawing/2014/main" id="{E2CA0700-3BDA-498F-8433-23B038F20EB9}"/>
              </a:ext>
            </a:extLst>
          </p:cNvPr>
          <p:cNvSpPr>
            <a:spLocks xmlns:a="http://schemas.openxmlformats.org/drawingml/2006/main" noGrp="1"/>
          </p:cNvSpPr>
          <p:nvPr/>
        </p:nvSpPr>
        <p:spPr>
          <a:xfrm xmlns:a="http://schemas.openxmlformats.org/drawingml/2006/main">
            <a:off x="8239125" y="3476625"/>
            <a:ext cx="2952750" cy="11049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Plans, people, access, technology and incident response</a:t>
            </a:r>
          </a:p>
        </p:txBody>
      </p:sp>
      <p:sp>
        <p:nvSpPr>
          <p:cNvPr id="15" name="">
            <a:extLst xmlns:a="http://schemas.openxmlformats.org/drawingml/2006/main">
              <a:ext uri="{FF2B5EF4-FFF2-40B4-BE49-F238E27FC236}">
                <a16:creationId xmlns:a16="http://schemas.microsoft.com/office/drawing/2014/main" id="{3EB2F96E-0890-4F61-BC08-683F016D4BBB}"/>
              </a:ext>
            </a:extLst>
          </p:cNvPr>
          <p:cNvSpPr>
            <a:spLocks xmlns:a="http://schemas.openxmlformats.org/drawingml/2006/main" noGrp="1"/>
          </p:cNvSpPr>
          <p:nvPr/>
        </p:nvSpPr>
        <p:spPr>
          <a:xfrm xmlns:a="http://schemas.openxmlformats.org/drawingml/2006/main">
            <a:off x="809625" y="4857750"/>
            <a:ext cx="10287000" cy="28575"/>
          </a:xfrm>
          <a:prstGeom xmlns:a="http://schemas.openxmlformats.org/drawingml/2006/main" prst="rect">
            <a:avLst/>
          </a:prstGeom>
          <a:solidFill xmlns:a="http://schemas.openxmlformats.org/drawingml/2006/main">
            <a:srgbClr val="D8D2DC"/>
          </a:solidFill>
          <a:ln xmlns:a="http://schemas.openxmlformats.org/drawingml/2006/main" w="0">
            <a:noFill/>
            <a:prstDash val="solid"/>
          </a:ln>
        </p:spPr>
      </p:sp>
      <p:sp>
        <p:nvSpPr>
          <p:cNvPr id="16" name="">
            <a:extLst xmlns:a="http://schemas.openxmlformats.org/drawingml/2006/main">
              <a:ext uri="{FF2B5EF4-FFF2-40B4-BE49-F238E27FC236}">
                <a16:creationId xmlns:a16="http://schemas.microsoft.com/office/drawing/2014/main" id="{5EE6F8A2-1C53-4743-936F-F0CC1B94D15F}"/>
              </a:ext>
            </a:extLst>
          </p:cNvPr>
          <p:cNvSpPr>
            <a:spLocks xmlns:a="http://schemas.openxmlformats.org/drawingml/2006/main" noGrp="1"/>
          </p:cNvSpPr>
          <p:nvPr/>
        </p:nvSpPr>
        <p:spPr>
          <a:xfrm xmlns:a="http://schemas.openxmlformats.org/drawingml/2006/main">
            <a:off x="1047750" y="5219700"/>
            <a:ext cx="9810750" cy="4953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2350"/>
          </a:bodyPr>
          <a:lstStyle xmlns:a="http://schemas.openxmlformats.org/drawingml/2006/main"/>
          <a:p xmlns:a="http://schemas.openxmlformats.org/drawingml/2006/main">
            <a:pPr algn="ctr">
              <a:buNone/>
              <a:defRPr sz="2175" b="1">
                <a:solidFill>
                  <a:srgbClr val="3F1D52"/>
                </a:solidFill>
                <a:latin typeface="Aptos"/>
                <a:ea typeface="Aptos"/>
                <a:cs typeface="Aptos"/>
              </a:defRPr>
            </a:pPr>
            <a:r>
              <a:rPr sz="2175" b="1">
                <a:solidFill>
                  <a:srgbClr val="3F1D52"/>
                </a:solidFill>
                <a:latin typeface="Aptos"/>
                <a:ea typeface="Aptos"/>
                <a:cs typeface="Aptos"/>
              </a:rPr>
              <a:t>The Port Facility Security Plan turns these pillars into assigned, auditable action.</a:t>
            </a:r>
          </a:p>
        </p:txBody>
      </p:sp>
    </p:spTree>
    <p:extLst>
      <p:ext uri="{BB962C8B-B14F-4D97-AF65-F5344CB8AC3E}">
        <p14:creationId xmlns:p14="http://schemas.microsoft.com/office/powerpoint/2010/main" val="477567740"/>
      </p:ext>
    </p:extLst>
  </p:cSld>
</p:sld>
</file>

<file path=ppt/slides/slide9.xml><?xml version="1.0" encoding="utf-8"?>
<p:sld xmlns:p="http://schemas.openxmlformats.org/presentationml/2006/main">
  <p:cSld>
    <p:bg>
      <p:bgPr>
        <a:solidFill xmlns:a="http://schemas.openxmlformats.org/drawingml/2006/main">
          <a:srgbClr val="FAF8FB"/>
        </a:solidFill>
      </p:bgPr>
    </p:bg>
    <p:spTree>
      <p:nvGrpSpPr>
        <p:cNvPr id="1" name=""/>
        <p:cNvGrpSpPr/>
        <p:nvPr/>
      </p:nvGrpSpPr>
      <p:grpSpPr>
        <a:xfrm xmlns:a="http://schemas.openxmlformats.org/drawingml/2006/main"/>
      </p:grpSpPr>
      <p:sp>
        <p:nvSpPr>
          <p:cNvPr id="21" name="">
            <a:extLst xmlns:a="http://schemas.openxmlformats.org/drawingml/2006/main">
              <a:ext uri="{FF2B5EF4-FFF2-40B4-BE49-F238E27FC236}">
                <a16:creationId xmlns:a16="http://schemas.microsoft.com/office/drawing/2014/main" id="{0C4638F7-1A95-4A43-9800-863389C48369}"/>
              </a:ext>
            </a:extLst>
          </p:cNvPr>
          <p:cNvSpPr>
            <a:spLocks xmlns:a="http://schemas.openxmlformats.org/drawingml/2006/main" noGrp="1"/>
          </p:cNvSpPr>
          <p:nvPr/>
        </p:nvSpPr>
        <p:spPr>
          <a:xfrm xmlns:a="http://schemas.openxmlformats.org/drawingml/2006/main">
            <a:off x="609600" y="266700"/>
            <a:ext cx="7429500" cy="2286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l">
              <a:buNone/>
              <a:defRPr sz="1125" b="1">
                <a:solidFill>
                  <a:srgbClr val="81539A"/>
                </a:solidFill>
                <a:latin typeface="Aptos"/>
                <a:ea typeface="Aptos"/>
                <a:cs typeface="Aptos"/>
              </a:defRPr>
            </a:pPr>
            <a:r>
              <a:rPr sz="1125" b="1">
                <a:solidFill>
                  <a:srgbClr val="81539A"/>
                </a:solidFill>
                <a:latin typeface="Aptos"/>
                <a:ea typeface="Aptos"/>
                <a:cs typeface="Aptos"/>
              </a:rPr>
              <a:t>PORT SECURITY MANAGEMENT  •  PSM-28  •  LECTURE 1</a:t>
            </a:r>
          </a:p>
        </p:txBody>
      </p:sp>
      <p:pic>
        <p:nvPicPr>
          <p:cNvPr id="24" name=""/>
          <p:cNvPicPr>
            <a:picLocks xmlns:a="http://schemas.openxmlformats.org/drawingml/2006/main" noChangeAspect="1"/>
          </p:cNvPicPr>
          <p:nvPr/>
        </p:nvPicPr>
        <p:blipFill>
          <a:blip xmlns:r="http://schemas.openxmlformats.org/officeDocument/2006/relationships" xmlns:a="http://schemas.openxmlformats.org/drawingml/2006/main" r:embed="R016904209b6045b6"/>
          <a:stretch xmlns:a="http://schemas.openxmlformats.org/drawingml/2006/main"/>
        </p:blipFill>
        <p:spPr>
          <a:xfrm xmlns:a="http://schemas.openxmlformats.org/drawingml/2006/main">
            <a:off x="11277600" y="171450"/>
            <a:ext cx="590550" cy="590550"/>
          </a:xfrm>
          <a:prstGeom xmlns:a="http://schemas.openxmlformats.org/drawingml/2006/main" prst="rect">
            <a:avLst/>
          </a:prstGeom>
        </p:spPr>
      </p:pic>
      <p:sp>
        <p:nvSpPr>
          <p:cNvPr id="3" name="slide-title">
            <a:extLst xmlns:a="http://schemas.openxmlformats.org/drawingml/2006/main">
              <a:ext uri="{FF2B5EF4-FFF2-40B4-BE49-F238E27FC236}">
                <a16:creationId xmlns:a16="http://schemas.microsoft.com/office/drawing/2014/main" id="{8901C5AD-6BEB-4007-941A-CA577110A4F8}"/>
              </a:ext>
            </a:extLst>
          </p:cNvPr>
          <p:cNvSpPr>
            <a:spLocks xmlns:a="http://schemas.openxmlformats.org/drawingml/2006/main" noGrp="1"/>
          </p:cNvSpPr>
          <p:nvPr/>
        </p:nvSpPr>
        <p:spPr>
          <a:xfrm xmlns:a="http://schemas.openxmlformats.org/drawingml/2006/main">
            <a:off x="609600" y="742950"/>
            <a:ext cx="10287000" cy="590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3600" b="1">
                <a:solidFill>
                  <a:srgbClr val="3F1D52"/>
                </a:solidFill>
                <a:latin typeface="Aptos"/>
                <a:ea typeface="Aptos"/>
                <a:cs typeface="Aptos"/>
              </a:defRPr>
            </a:pPr>
            <a:r>
              <a:rPr sz="3600" b="1">
                <a:solidFill>
                  <a:srgbClr val="3F1D52"/>
                </a:solidFill>
                <a:latin typeface="Aptos"/>
                <a:ea typeface="Aptos"/>
                <a:cs typeface="Aptos"/>
              </a:rPr>
              <a:t>Building a culture of security</a:t>
            </a:r>
          </a:p>
        </p:txBody>
      </p:sp>
      <p:sp>
        <p:nvSpPr>
          <p:cNvPr id="4" name="">
            <a:extLst xmlns:a="http://schemas.openxmlformats.org/drawingml/2006/main">
              <a:ext uri="{FF2B5EF4-FFF2-40B4-BE49-F238E27FC236}">
                <a16:creationId xmlns:a16="http://schemas.microsoft.com/office/drawing/2014/main" id="{F7A70A0E-C850-400E-A0B1-C21F5929BD0E}"/>
              </a:ext>
            </a:extLst>
          </p:cNvPr>
          <p:cNvSpPr>
            <a:spLocks xmlns:a="http://schemas.openxmlformats.org/drawingml/2006/main" noGrp="1"/>
          </p:cNvSpPr>
          <p:nvPr/>
        </p:nvSpPr>
        <p:spPr>
          <a:xfrm xmlns:a="http://schemas.openxmlformats.org/drawingml/2006/main">
            <a:off x="609600" y="1409700"/>
            <a:ext cx="10972800" cy="28575"/>
          </a:xfrm>
          <a:prstGeom xmlns:a="http://schemas.openxmlformats.org/drawingml/2006/main" prst="rect">
            <a:avLst/>
          </a:prstGeom>
          <a:solidFill xmlns:a="http://schemas.openxmlformats.org/drawingml/2006/main">
            <a:srgbClr val="3F1D52"/>
          </a:solidFill>
          <a:ln xmlns:a="http://schemas.openxmlformats.org/drawingml/2006/main" w="0">
            <a:noFill/>
            <a:prstDash val="solid"/>
          </a:ln>
        </p:spPr>
      </p:sp>
      <p:sp>
        <p:nvSpPr>
          <p:cNvPr id="5" name="">
            <a:extLst xmlns:a="http://schemas.openxmlformats.org/drawingml/2006/main">
              <a:ext uri="{FF2B5EF4-FFF2-40B4-BE49-F238E27FC236}">
                <a16:creationId xmlns:a16="http://schemas.microsoft.com/office/drawing/2014/main" id="{F680E5BD-AFE9-45B2-B1DC-6C9918EF7A8B}"/>
              </a:ext>
            </a:extLst>
          </p:cNvPr>
          <p:cNvSpPr>
            <a:spLocks xmlns:a="http://schemas.openxmlformats.org/drawingml/2006/main" noGrp="1"/>
          </p:cNvSpPr>
          <p:nvPr/>
        </p:nvSpPr>
        <p:spPr>
          <a:xfrm xmlns:a="http://schemas.openxmlformats.org/drawingml/2006/main">
            <a:off x="11144250" y="6486525"/>
            <a:ext cx="438150" cy="1905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100000"/>
          </a:bodyPr>
          <a:lstStyle xmlns:a="http://schemas.openxmlformats.org/drawingml/2006/main"/>
          <a:p xmlns:a="http://schemas.openxmlformats.org/drawingml/2006/main">
            <a:pPr algn="r">
              <a:buNone/>
              <a:defRPr sz="1125" b="1">
                <a:solidFill>
                  <a:srgbClr val="5F6874"/>
                </a:solidFill>
                <a:latin typeface="Aptos"/>
                <a:ea typeface="Aptos"/>
                <a:cs typeface="Aptos"/>
              </a:defRPr>
            </a:pPr>
            <a:r>
              <a:rPr sz="1125" b="1">
                <a:solidFill>
                  <a:srgbClr val="5F6874"/>
                </a:solidFill>
                <a:latin typeface="Aptos"/>
                <a:ea typeface="Aptos"/>
                <a:cs typeface="Aptos"/>
              </a:rPr>
              <a:t>09</a:t>
            </a:r>
          </a:p>
        </p:txBody>
      </p:sp>
      <p:sp>
        <p:nvSpPr>
          <p:cNvPr id="6" name="">
            <a:extLst xmlns:a="http://schemas.openxmlformats.org/drawingml/2006/main">
              <a:ext uri="{FF2B5EF4-FFF2-40B4-BE49-F238E27FC236}">
                <a16:creationId xmlns:a16="http://schemas.microsoft.com/office/drawing/2014/main" id="{62D01EB6-7391-44B8-BBE8-71823884F51E}"/>
              </a:ext>
            </a:extLst>
          </p:cNvPr>
          <p:cNvSpPr>
            <a:spLocks xmlns:a="http://schemas.openxmlformats.org/drawingml/2006/main" noGrp="1"/>
          </p:cNvSpPr>
          <p:nvPr/>
        </p:nvSpPr>
        <p:spPr>
          <a:xfrm xmlns:a="http://schemas.openxmlformats.org/drawingml/2006/main">
            <a:off x="666750" y="1714500"/>
            <a:ext cx="9239250" cy="5334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t">
            <a:normAutofit fontScale="91308"/>
          </a:bodyPr>
          <a:lstStyle xmlns:a="http://schemas.openxmlformats.org/drawingml/2006/main"/>
          <a:p xmlns:a="http://schemas.openxmlformats.org/drawingml/2006/main">
            <a:pPr algn="l">
              <a:buNone/>
              <a:defRPr sz="2400" b="1">
                <a:solidFill>
                  <a:srgbClr val="3F1D52"/>
                </a:solidFill>
                <a:latin typeface="Aptos"/>
                <a:ea typeface="Aptos"/>
                <a:cs typeface="Aptos"/>
              </a:defRPr>
            </a:pPr>
            <a:r>
              <a:rPr sz="2400" b="1">
                <a:solidFill>
                  <a:srgbClr val="3F1D52"/>
                </a:solidFill>
                <a:latin typeface="Aptos"/>
                <a:ea typeface="Aptos"/>
                <a:cs typeface="Aptos"/>
              </a:rPr>
              <a:t>Culture is what people do when the security manager is not watching.</a:t>
            </a:r>
          </a:p>
        </p:txBody>
      </p:sp>
      <p:sp>
        <p:nvSpPr>
          <p:cNvPr id="7" name="">
            <a:extLst xmlns:a="http://schemas.openxmlformats.org/drawingml/2006/main">
              <a:ext uri="{FF2B5EF4-FFF2-40B4-BE49-F238E27FC236}">
                <a16:creationId xmlns:a16="http://schemas.microsoft.com/office/drawing/2014/main" id="{578DCED6-0F63-4F75-A312-EEB8448A4AF9}"/>
              </a:ext>
            </a:extLst>
          </p:cNvPr>
          <p:cNvSpPr>
            <a:spLocks xmlns:a="http://schemas.openxmlformats.org/drawingml/2006/main" noGrp="1"/>
          </p:cNvSpPr>
          <p:nvPr/>
        </p:nvSpPr>
        <p:spPr>
          <a:xfrm xmlns:a="http://schemas.openxmlformats.org/drawingml/2006/main">
            <a:off x="857250" y="26670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8" name="">
            <a:extLst xmlns:a="http://schemas.openxmlformats.org/drawingml/2006/main">
              <a:ext uri="{FF2B5EF4-FFF2-40B4-BE49-F238E27FC236}">
                <a16:creationId xmlns:a16="http://schemas.microsoft.com/office/drawing/2014/main" id="{8DE36394-C27B-411E-8EC8-13C0B72C72A2}"/>
              </a:ext>
            </a:extLst>
          </p:cNvPr>
          <p:cNvSpPr>
            <a:spLocks xmlns:a="http://schemas.openxmlformats.org/drawingml/2006/main" noGrp="1"/>
          </p:cNvSpPr>
          <p:nvPr/>
        </p:nvSpPr>
        <p:spPr>
          <a:xfrm xmlns:a="http://schemas.openxmlformats.org/drawingml/2006/main">
            <a:off x="952500" y="27241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LEAD</a:t>
            </a:r>
          </a:p>
        </p:txBody>
      </p:sp>
      <p:sp>
        <p:nvSpPr>
          <p:cNvPr id="9" name="">
            <a:extLst xmlns:a="http://schemas.openxmlformats.org/drawingml/2006/main">
              <a:ext uri="{FF2B5EF4-FFF2-40B4-BE49-F238E27FC236}">
                <a16:creationId xmlns:a16="http://schemas.microsoft.com/office/drawing/2014/main" id="{06E6E2AD-960E-498A-A6E9-150704D1E408}"/>
              </a:ext>
            </a:extLst>
          </p:cNvPr>
          <p:cNvSpPr>
            <a:spLocks xmlns:a="http://schemas.openxmlformats.org/drawingml/2006/main" noGrp="1"/>
          </p:cNvSpPr>
          <p:nvPr/>
        </p:nvSpPr>
        <p:spPr>
          <a:xfrm xmlns:a="http://schemas.openxmlformats.org/drawingml/2006/main">
            <a:off x="2619375" y="26860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1">
                <a:solidFill>
                  <a:srgbClr val="17202A"/>
                </a:solidFill>
                <a:latin typeface="Aptos"/>
                <a:ea typeface="Aptos"/>
                <a:cs typeface="Aptos"/>
              </a:defRPr>
            </a:pPr>
            <a:r>
              <a:rPr sz="1800" b="1">
                <a:solidFill>
                  <a:srgbClr val="17202A"/>
                </a:solidFill>
                <a:latin typeface="Aptos"/>
                <a:ea typeface="Aptos"/>
                <a:cs typeface="Aptos"/>
              </a:rPr>
              <a:t>Set expectations and model compliant behaviour</a:t>
            </a:r>
          </a:p>
        </p:txBody>
      </p:sp>
      <p:sp>
        <p:nvSpPr>
          <p:cNvPr id="10" name="">
            <a:extLst xmlns:a="http://schemas.openxmlformats.org/drawingml/2006/main">
              <a:ext uri="{FF2B5EF4-FFF2-40B4-BE49-F238E27FC236}">
                <a16:creationId xmlns:a16="http://schemas.microsoft.com/office/drawing/2014/main" id="{975AE12E-5E33-40EC-A072-D8E0428B7559}"/>
              </a:ext>
            </a:extLst>
          </p:cNvPr>
          <p:cNvSpPr>
            <a:spLocks xmlns:a="http://schemas.openxmlformats.org/drawingml/2006/main" noGrp="1"/>
          </p:cNvSpPr>
          <p:nvPr/>
        </p:nvSpPr>
        <p:spPr>
          <a:xfrm xmlns:a="http://schemas.openxmlformats.org/drawingml/2006/main">
            <a:off x="857250" y="34099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1" name="">
            <a:extLst xmlns:a="http://schemas.openxmlformats.org/drawingml/2006/main">
              <a:ext uri="{FF2B5EF4-FFF2-40B4-BE49-F238E27FC236}">
                <a16:creationId xmlns:a16="http://schemas.microsoft.com/office/drawing/2014/main" id="{E915AEB5-5E26-4E70-A220-141A3B56538B}"/>
              </a:ext>
            </a:extLst>
          </p:cNvPr>
          <p:cNvSpPr>
            <a:spLocks xmlns:a="http://schemas.openxmlformats.org/drawingml/2006/main" noGrp="1"/>
          </p:cNvSpPr>
          <p:nvPr/>
        </p:nvSpPr>
        <p:spPr>
          <a:xfrm xmlns:a="http://schemas.openxmlformats.org/drawingml/2006/main">
            <a:off x="952500" y="34671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ENABLE</a:t>
            </a:r>
          </a:p>
        </p:txBody>
      </p:sp>
      <p:sp>
        <p:nvSpPr>
          <p:cNvPr id="12" name="">
            <a:extLst xmlns:a="http://schemas.openxmlformats.org/drawingml/2006/main">
              <a:ext uri="{FF2B5EF4-FFF2-40B4-BE49-F238E27FC236}">
                <a16:creationId xmlns:a16="http://schemas.microsoft.com/office/drawing/2014/main" id="{830393E9-7168-4605-AF8F-1FA91FDC4AC7}"/>
              </a:ext>
            </a:extLst>
          </p:cNvPr>
          <p:cNvSpPr>
            <a:spLocks xmlns:a="http://schemas.openxmlformats.org/drawingml/2006/main" noGrp="1"/>
          </p:cNvSpPr>
          <p:nvPr/>
        </p:nvSpPr>
        <p:spPr>
          <a:xfrm xmlns:a="http://schemas.openxmlformats.org/drawingml/2006/main">
            <a:off x="2619375" y="34290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Train, equip and empower people to act</a:t>
            </a:r>
          </a:p>
        </p:txBody>
      </p:sp>
      <p:sp>
        <p:nvSpPr>
          <p:cNvPr id="13" name="">
            <a:extLst xmlns:a="http://schemas.openxmlformats.org/drawingml/2006/main">
              <a:ext uri="{FF2B5EF4-FFF2-40B4-BE49-F238E27FC236}">
                <a16:creationId xmlns:a16="http://schemas.microsoft.com/office/drawing/2014/main" id="{E0FBA116-6A79-49B1-B316-58FA21D8CE65}"/>
              </a:ext>
            </a:extLst>
          </p:cNvPr>
          <p:cNvSpPr>
            <a:spLocks xmlns:a="http://schemas.openxmlformats.org/drawingml/2006/main" noGrp="1"/>
          </p:cNvSpPr>
          <p:nvPr/>
        </p:nvSpPr>
        <p:spPr>
          <a:xfrm xmlns:a="http://schemas.openxmlformats.org/drawingml/2006/main">
            <a:off x="857250" y="4152900"/>
            <a:ext cx="1381125" cy="323850"/>
          </a:xfrm>
          <a:prstGeom xmlns:a="http://schemas.openxmlformats.org/drawingml/2006/main" prst="roundRect">
            <a:avLst>
              <a:gd name="adj" fmla="val 35294"/>
            </a:avLst>
          </a:prstGeom>
          <a:solidFill xmlns:a="http://schemas.openxmlformats.org/drawingml/2006/main">
            <a:srgbClr val="3F1D52"/>
          </a:solidFill>
          <a:ln xmlns:a="http://schemas.openxmlformats.org/drawingml/2006/main" w="0">
            <a:noFill/>
            <a:prstDash val="solid"/>
          </a:ln>
        </p:spPr>
      </p:sp>
      <p:sp>
        <p:nvSpPr>
          <p:cNvPr id="14" name="">
            <a:extLst xmlns:a="http://schemas.openxmlformats.org/drawingml/2006/main">
              <a:ext uri="{FF2B5EF4-FFF2-40B4-BE49-F238E27FC236}">
                <a16:creationId xmlns:a16="http://schemas.microsoft.com/office/drawing/2014/main" id="{E877BE51-5473-4337-BCDA-8AF4E67EE7BA}"/>
              </a:ext>
            </a:extLst>
          </p:cNvPr>
          <p:cNvSpPr>
            <a:spLocks xmlns:a="http://schemas.openxmlformats.org/drawingml/2006/main" noGrp="1"/>
          </p:cNvSpPr>
          <p:nvPr/>
        </p:nvSpPr>
        <p:spPr>
          <a:xfrm xmlns:a="http://schemas.openxmlformats.org/drawingml/2006/main">
            <a:off x="952500" y="421005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REPORT</a:t>
            </a:r>
          </a:p>
        </p:txBody>
      </p:sp>
      <p:sp>
        <p:nvSpPr>
          <p:cNvPr id="15" name="">
            <a:extLst xmlns:a="http://schemas.openxmlformats.org/drawingml/2006/main">
              <a:ext uri="{FF2B5EF4-FFF2-40B4-BE49-F238E27FC236}">
                <a16:creationId xmlns:a16="http://schemas.microsoft.com/office/drawing/2014/main" id="{9D0ED3AD-5FA0-40EF-A81B-B8EA75A99227}"/>
              </a:ext>
            </a:extLst>
          </p:cNvPr>
          <p:cNvSpPr>
            <a:spLocks xmlns:a="http://schemas.openxmlformats.org/drawingml/2006/main" noGrp="1"/>
          </p:cNvSpPr>
          <p:nvPr/>
        </p:nvSpPr>
        <p:spPr>
          <a:xfrm xmlns:a="http://schemas.openxmlformats.org/drawingml/2006/main">
            <a:off x="2619375" y="417195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Make concerns easy and safe to raise</a:t>
            </a:r>
          </a:p>
        </p:txBody>
      </p:sp>
      <p:sp>
        <p:nvSpPr>
          <p:cNvPr id="16" name="">
            <a:extLst xmlns:a="http://schemas.openxmlformats.org/drawingml/2006/main">
              <a:ext uri="{FF2B5EF4-FFF2-40B4-BE49-F238E27FC236}">
                <a16:creationId xmlns:a16="http://schemas.microsoft.com/office/drawing/2014/main" id="{6AE269F0-0576-4CEA-845C-BD6A49DCBF29}"/>
              </a:ext>
            </a:extLst>
          </p:cNvPr>
          <p:cNvSpPr>
            <a:spLocks xmlns:a="http://schemas.openxmlformats.org/drawingml/2006/main" noGrp="1"/>
          </p:cNvSpPr>
          <p:nvPr/>
        </p:nvSpPr>
        <p:spPr>
          <a:xfrm xmlns:a="http://schemas.openxmlformats.org/drawingml/2006/main">
            <a:off x="857250" y="4895850"/>
            <a:ext cx="1381125" cy="323850"/>
          </a:xfrm>
          <a:prstGeom xmlns:a="http://schemas.openxmlformats.org/drawingml/2006/main" prst="roundRect">
            <a:avLst>
              <a:gd name="adj" fmla="val 35294"/>
            </a:avLst>
          </a:prstGeom>
          <a:solidFill xmlns:a="http://schemas.openxmlformats.org/drawingml/2006/main">
            <a:srgbClr val="167386"/>
          </a:solidFill>
          <a:ln xmlns:a="http://schemas.openxmlformats.org/drawingml/2006/main" w="0">
            <a:noFill/>
            <a:prstDash val="solid"/>
          </a:ln>
        </p:spPr>
      </p:sp>
      <p:sp>
        <p:nvSpPr>
          <p:cNvPr id="17" name="">
            <a:extLst xmlns:a="http://schemas.openxmlformats.org/drawingml/2006/main">
              <a:ext uri="{FF2B5EF4-FFF2-40B4-BE49-F238E27FC236}">
                <a16:creationId xmlns:a16="http://schemas.microsoft.com/office/drawing/2014/main" id="{6C924273-BACD-46FB-8C33-DF14C0EC5E5E}"/>
              </a:ext>
            </a:extLst>
          </p:cNvPr>
          <p:cNvSpPr>
            <a:spLocks xmlns:a="http://schemas.openxmlformats.org/drawingml/2006/main" noGrp="1"/>
          </p:cNvSpPr>
          <p:nvPr/>
        </p:nvSpPr>
        <p:spPr>
          <a:xfrm xmlns:a="http://schemas.openxmlformats.org/drawingml/2006/main">
            <a:off x="952500" y="4953000"/>
            <a:ext cx="1190625" cy="2095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ctr">
              <a:buNone/>
              <a:defRPr sz="1200" b="1">
                <a:solidFill>
                  <a:srgbClr val="FFFFFF"/>
                </a:solidFill>
                <a:latin typeface="Aptos"/>
                <a:ea typeface="Aptos"/>
                <a:cs typeface="Aptos"/>
              </a:defRPr>
            </a:pPr>
            <a:r>
              <a:rPr sz="1200" b="1">
                <a:solidFill>
                  <a:srgbClr val="FFFFFF"/>
                </a:solidFill>
                <a:latin typeface="Aptos"/>
                <a:ea typeface="Aptos"/>
                <a:cs typeface="Aptos"/>
              </a:rPr>
              <a:t>LEARN</a:t>
            </a:r>
          </a:p>
        </p:txBody>
      </p:sp>
      <p:sp>
        <p:nvSpPr>
          <p:cNvPr id="18" name="">
            <a:extLst xmlns:a="http://schemas.openxmlformats.org/drawingml/2006/main">
              <a:ext uri="{FF2B5EF4-FFF2-40B4-BE49-F238E27FC236}">
                <a16:creationId xmlns:a16="http://schemas.microsoft.com/office/drawing/2014/main" id="{6D810D23-2AA7-4927-BBCC-72A3FDF39BD7}"/>
              </a:ext>
            </a:extLst>
          </p:cNvPr>
          <p:cNvSpPr>
            <a:spLocks xmlns:a="http://schemas.openxmlformats.org/drawingml/2006/main" noGrp="1"/>
          </p:cNvSpPr>
          <p:nvPr/>
        </p:nvSpPr>
        <p:spPr>
          <a:xfrm xmlns:a="http://schemas.openxmlformats.org/drawingml/2006/main">
            <a:off x="2619375" y="4914900"/>
            <a:ext cx="7524750" cy="41910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100000"/>
          </a:bodyPr>
          <a:lstStyle xmlns:a="http://schemas.openxmlformats.org/drawingml/2006/main"/>
          <a:p xmlns:a="http://schemas.openxmlformats.org/drawingml/2006/main">
            <a:pPr algn="l">
              <a:buNone/>
              <a:defRPr sz="1800" b="0">
                <a:solidFill>
                  <a:srgbClr val="17202A"/>
                </a:solidFill>
                <a:latin typeface="Aptos"/>
                <a:ea typeface="Aptos"/>
                <a:cs typeface="Aptos"/>
              </a:defRPr>
            </a:pPr>
            <a:r>
              <a:rPr sz="1800" b="0">
                <a:solidFill>
                  <a:srgbClr val="17202A"/>
                </a:solidFill>
                <a:latin typeface="Aptos"/>
                <a:ea typeface="Aptos"/>
                <a:cs typeface="Aptos"/>
              </a:rPr>
              <a:t>Review events, drills and near misses</a:t>
            </a:r>
          </a:p>
        </p:txBody>
      </p:sp>
      <p:sp>
        <p:nvSpPr>
          <p:cNvPr id="19" name="">
            <a:extLst xmlns:a="http://schemas.openxmlformats.org/drawingml/2006/main">
              <a:ext uri="{FF2B5EF4-FFF2-40B4-BE49-F238E27FC236}">
                <a16:creationId xmlns:a16="http://schemas.microsoft.com/office/drawing/2014/main" id="{AB754C45-7C96-4198-9BF4-14DDE190D7A2}"/>
              </a:ext>
            </a:extLst>
          </p:cNvPr>
          <p:cNvSpPr>
            <a:spLocks xmlns:a="http://schemas.openxmlformats.org/drawingml/2006/main" noGrp="1"/>
          </p:cNvSpPr>
          <p:nvPr/>
        </p:nvSpPr>
        <p:spPr>
          <a:xfrm xmlns:a="http://schemas.openxmlformats.org/drawingml/2006/main">
            <a:off x="8572500" y="2428875"/>
            <a:ext cx="2571750" cy="3143250"/>
          </a:xfrm>
          <a:prstGeom xmlns:a="http://schemas.openxmlformats.org/drawingml/2006/main" prst="roundRect">
            <a:avLst>
              <a:gd name="adj" fmla="val 50000"/>
            </a:avLst>
          </a:prstGeom>
          <a:solidFill xmlns:a="http://schemas.openxmlformats.org/drawingml/2006/main">
            <a:srgbClr val="EDE4F1"/>
          </a:solidFill>
          <a:ln xmlns:a="http://schemas.openxmlformats.org/drawingml/2006/main" w="0">
            <a:noFill/>
            <a:prstDash val="solid"/>
          </a:ln>
        </p:spPr>
      </p:sp>
      <p:sp>
        <p:nvSpPr>
          <p:cNvPr id="20" name="">
            <a:extLst xmlns:a="http://schemas.openxmlformats.org/drawingml/2006/main">
              <a:ext uri="{FF2B5EF4-FFF2-40B4-BE49-F238E27FC236}">
                <a16:creationId xmlns:a16="http://schemas.microsoft.com/office/drawing/2014/main" id="{8C234FC0-2973-481A-8D70-9A562EC5B70A}"/>
              </a:ext>
            </a:extLst>
          </p:cNvPr>
          <p:cNvSpPr>
            <a:spLocks xmlns:a="http://schemas.openxmlformats.org/drawingml/2006/main" noGrp="1"/>
          </p:cNvSpPr>
          <p:nvPr/>
        </p:nvSpPr>
        <p:spPr>
          <a:xfrm xmlns:a="http://schemas.openxmlformats.org/drawingml/2006/main">
            <a:off x="8858250" y="3143250"/>
            <a:ext cx="2000250" cy="1428750"/>
          </a:xfrm>
          <a:prstGeom xmlns:a="http://schemas.openxmlformats.org/drawingml/2006/main" prst="rect">
            <a:avLst/>
          </a:prstGeom>
          <a:noFill xmlns:a="http://schemas.openxmlformats.org/drawingml/2006/main"/>
          <a:ln xmlns:a="http://schemas.openxmlformats.org/drawingml/2006/main" w="0">
            <a:noFill/>
            <a:prstDash val="solid"/>
          </a:ln>
        </p:spPr>
        <p:txBody>
          <a:bodyPr xmlns:a="http://schemas.openxmlformats.org/drawingml/2006/main" wrap="square" lIns="0" tIns="0" rIns="0" bIns="0" anchor="ctr">
            <a:normAutofit fontScale="90415"/>
          </a:bodyPr>
          <a:lstStyle xmlns:a="http://schemas.openxmlformats.org/drawingml/2006/main"/>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SECURITY</a:t>
            </a:r>
          </a:p>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IS EVERYONE’S</a:t>
            </a:r>
          </a:p>
          <a:p xmlns:a="http://schemas.openxmlformats.org/drawingml/2006/main">
            <a:pPr algn="ctr">
              <a:buNone/>
              <a:defRPr sz="2250" b="1">
                <a:solidFill>
                  <a:srgbClr val="3F1D52"/>
                </a:solidFill>
                <a:latin typeface="Aptos"/>
                <a:ea typeface="Aptos"/>
                <a:cs typeface="Aptos"/>
              </a:defRPr>
            </a:pPr>
            <a:r>
              <a:rPr sz="2250" b="1">
                <a:solidFill>
                  <a:srgbClr val="3F1D52"/>
                </a:solidFill>
                <a:latin typeface="Aptos"/>
                <a:ea typeface="Aptos"/>
                <a:cs typeface="Aptos"/>
              </a:rPr>
              <a:t>RESPONSIBILITY</a:t>
            </a:r>
          </a:p>
        </p:txBody>
      </p:sp>
    </p:spTree>
    <p:extLst>
      <p:ext uri="{BB962C8B-B14F-4D97-AF65-F5344CB8AC3E}">
        <p14:creationId xmlns:p14="http://schemas.microsoft.com/office/powerpoint/2010/main" val="505912938"/>
      </p:ext>
    </p:extLst>
  </p:cSld>
</p:sld>
</file>

<file path=ppt/theme/theme1.xml><?xml version="1.0" encoding="utf-8"?>
<a:theme xmlns:a="http://schemas.openxmlformats.org/drawingml/2006/main" name="ChatGPT">
  <a:themeElements>
    <a:clrScheme name="ChatGPT">
      <a:dk1>
        <a:srgbClr val="000000"/>
      </a:dk1>
      <a:lt1>
        <a:srgbClr val="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Calibri Light"/>
        <a:ea typeface="Calibri Light"/>
        <a:cs typeface="Calibri Light"/>
      </a:majorFont>
      <a:minorFont>
        <a:latin typeface="Calibri"/>
        <a:ea typeface="Calibri"/>
        <a:cs typeface="Calibri"/>
      </a:minorFont>
    </a:fontScheme>
    <a:fmtScheme name="ChatGPT">
      <a:fillStyleLst>
        <a:solidFill>
          <a:schemeClr val="phClr"/>
        </a:solidFill>
        <a:gradFill>
          <a:gsLst>
            <a:gs pos="0">
              <a:schemeClr val="phClr">
                <a:tint val="67000"/>
                <a:lumMod val="110000"/>
                <a:satMod val="105000"/>
              </a:schemeClr>
            </a:gs>
            <a:gs pos="50000">
              <a:schemeClr val="phClr">
                <a:tint val="73000"/>
                <a:lumMod val="105000"/>
                <a:satMod val="103000"/>
              </a:schemeClr>
            </a:gs>
            <a:gs pos="100000">
              <a:schemeClr val="phClr">
                <a:tint val="81000"/>
                <a:lumMod val="105000"/>
                <a:satMod val="109000"/>
              </a:schemeClr>
            </a:gs>
          </a:gsLst>
          <a:lin ang="5400000" scaled="0"/>
        </a:gradFill>
        <a:gradFill>
          <a:gsLst>
            <a:gs pos="0">
              <a:schemeClr val="phClr">
                <a:tint val="94000"/>
                <a:lumMod val="102000"/>
                <a:satMod val="103000"/>
              </a:schemeClr>
            </a:gs>
            <a:gs pos="50000">
              <a:schemeClr val="phClr">
                <a:shade val="100000"/>
                <a:lumMod val="100000"/>
                <a:satMod val="110000"/>
              </a:schemeClr>
            </a:gs>
            <a:gs pos="100000">
              <a:schemeClr val="phClr">
                <a:shade val="78000"/>
                <a:lumMod val="99000"/>
                <a:satMod val="120000"/>
              </a:schemeClr>
            </a:gs>
          </a:gsLst>
          <a:lin ang="5400000" scaled="0"/>
        </a:gradFill>
      </a:fillStyleLst>
      <a:lnStyleLst>
        <a:ln w="12700">
          <a:solidFill>
            <a:schemeClr val="phClr"/>
          </a:solidFill>
          <a:prstDash val="solid"/>
        </a:ln>
        <a:ln w="19050">
          <a:solidFill>
            <a:schemeClr val="phClr"/>
          </a:solidFill>
          <a:prstDash val="solid"/>
        </a:ln>
        <a:ln w="25400">
          <a:solidFill>
            <a:schemeClr val="phClr"/>
          </a:solidFill>
          <a:prstDash val="solid"/>
        </a:ln>
      </a:lnStyleLst>
      <a:effectStyleLst>
        <a:effectStyle>
          <a:effectLst/>
        </a:effectStyle>
        <a:effectStyle>
          <a:effectLst/>
        </a:effectStyle>
        <a:effectStyle>
          <a:effectLst>
            <a:outerShdw blurRad="57150" dist="19050" dir="5400000">
              <a:srgbClr val="000000">
                <a:alpha val="16000"/>
              </a:srgbClr>
            </a:outerShdw>
          </a:effectLst>
        </a:effectStyle>
        <a:effectStyle>
          <a:effectLst>
            <a:outerShdw blurRad="19050" dist="9525" dir="5400000">
              <a:srgbClr val="000000">
                <a:alpha val="6000"/>
              </a:srgbClr>
            </a:outerShdw>
          </a:effectLst>
        </a:effectStyle>
        <a:effectStyle>
          <a:effectLst>
            <a:outerShdw blurRad="28575" dist="9525" dir="5400000">
              <a:srgbClr val="000000">
                <a:alpha val="8000"/>
              </a:srgbClr>
            </a:outerShdw>
          </a:effectLst>
        </a:effectStyle>
        <a:effectStyle>
          <a:effectLst>
            <a:outerShdw blurRad="57150" dist="19050" dir="5400000">
              <a:srgbClr val="000000">
                <a:alpha val="10000"/>
              </a:srgbClr>
            </a:outerShdw>
          </a:effectLst>
        </a:effectStyle>
        <a:effectStyle>
          <a:effectLst>
            <a:outerShdw blurRad="114300" dist="38100" dir="5400000">
              <a:srgbClr val="000000">
                <a:alpha val="12000"/>
              </a:srgbClr>
            </a:outerShdw>
          </a:effectLst>
        </a:effectStyle>
        <a:effectStyle>
          <a:effectLst>
            <a:outerShdw blurRad="171450" dist="57150" dir="5400000">
              <a:srgbClr val="000000">
                <a:alpha val="16000"/>
              </a:srgbClr>
            </a:outerShdw>
          </a:effectLst>
        </a:effectStyle>
        <a:effectStyle>
          <a:effectLst>
            <a:outerShdw blurRad="266700" dist="95250" dir="5400000">
              <a:srgbClr val="000000">
                <a:alpha val="24000"/>
              </a:srgbClr>
            </a:outerShdw>
          </a:effectLst>
        </a:effectStyle>
      </a:effectStyleLst>
      <a:bgFillStyleLst>
        <a:solidFill>
          <a:schemeClr val="phClr"/>
        </a:solidFill>
        <a:solidFill>
          <a:schemeClr val="phClr">
            <a:tint val="95000"/>
            <a:satMod val="170000"/>
          </a:schemeClr>
        </a:solidFill>
        <a:gradFill>
          <a:gsLst>
            <a:gs pos="0">
              <a:schemeClr val="phClr">
                <a:tint val="93000"/>
                <a:shade val="98000"/>
                <a:lumMod val="102000"/>
                <a:satMod val="150000"/>
              </a:schemeClr>
            </a:gs>
            <a:gs pos="50000">
              <a:schemeClr val="phClr">
                <a:tint val="98000"/>
                <a:shade val="90000"/>
                <a:lumMod val="103000"/>
                <a:satMod val="130000"/>
              </a:schemeClr>
            </a:gs>
            <a:gs pos="100000">
              <a:schemeClr val="phClr">
                <a:shade val="63000"/>
                <a:satMod val="120000"/>
              </a:schemeClr>
            </a:gs>
          </a:gsLst>
          <a:lin ang="5400000" scaled="0"/>
        </a:gradFill>
      </a:bgFillStyleLst>
    </a:fmtScheme>
  </a:themeElements>
</a:theme>
</file>

<file path=docProps/app.xml><?xml version="1.0" encoding="utf-8"?>
<ap:Properties xmlns:ap="http://schemas.openxmlformats.org/officeDocument/2006/extended-properties">
  <ap:Application>Walnut Exporter</ap:Application>
  <ap:PresentationFormat>Converted Presentation</ap:PresentationFormat>
  <ap:Slides>0</ap:Slides>
  <ap:Notes>0</ap:Notes>
  <ap:HiddenSlides>0</ap:HiddenSlides>
  <ap:SharedDoc>false</ap:SharedDoc>
  <ap:DocSecurity>0</ap:DocSecurity>
</ap:Properties>
</file>

<file path=docProps/core.xml><?xml version="1.0" encoding="utf-8"?>
<coreProperties xmlns:dc="http://purl.org/dc/elements/1.1/" xmlns:dcterms="http://purl.org/dc/terms/" xmlns:xsi="http://www.w3.org/2001/XMLSchema-instance" xmlns="http://schemas.openxmlformats.org/package/2006/metadata/core-properties">
  <dc:creator>Walnut Exporter</dc:creator>
  <lastModifiedBy>Walnut Exporter</lastModifiedBy>
  <dc:title>Presentation</dc:title>
  <dcterms:created xsi:type="dcterms:W3CDTF">2026-09-09T15:33:01.0360000Z</dcterms:created>
  <dcterms:modified xsi:type="dcterms:W3CDTF">2026-09-09T15:33:01.0370000Z</dcterms:modified>
</coreProperties>
</file>