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media/image.png" ContentType="image/jpeg"/>
  <Override PartName="/ppt/media/image2.png" ContentType="image/jpeg"/>
  <Override PartName="/ppt/media/image3.png" ContentType="image/jpeg"/>
</Types>
</file>

<file path=_rels/.rels>&#65279;<?xml version="1.0" encoding="utf-8"?><Relationships xmlns="http://schemas.openxmlformats.org/package/2006/relationships"><Relationship Type="http://schemas.openxmlformats.org/package/2006/relationships/metadata/core-properties" Target="/docProps/core.xml" Id="R0159c1b9d30c48f1" /><Relationship Type="http://schemas.openxmlformats.org/officeDocument/2006/relationships/extended-properties" Target="/docProps/app.xml" Id="Rc40793dfb3494c05" /><Relationship Type="http://schemas.openxmlformats.org/officeDocument/2006/relationships/officeDocument" Target="/ppt/presentation.xml" Id="Rb5b2e4ea20974d81" /></Relationships>
</file>

<file path=ppt/presentation.xml><?xml version="1.0" encoding="utf-8"?>
<p:presentation xmlns:p="http://schemas.openxmlformats.org/presentationml/2006/main">
  <p:sldMasterIdLst>
    <p:sldMasterId xmlns:r="http://schemas.openxmlformats.org/officeDocument/2006/relationships" id="2147483648" r:id="Rb15b68cd1f704b94"/>
  </p:sldMasterIdLst>
  <p:notesMasterIdLst>
    <p:notesMasterId xmlns:r="http://schemas.openxmlformats.org/officeDocument/2006/relationships" r:id="Rf9f9ccd9d0904565"/>
  </p:notesMasterIdLst>
  <p:sldIdLst>
    <p:sldId xmlns:r="http://schemas.openxmlformats.org/officeDocument/2006/relationships" id="256" r:id="R6893bd74503c4320"/>
    <p:sldId xmlns:r="http://schemas.openxmlformats.org/officeDocument/2006/relationships" id="257" r:id="Rff0b9e1ce65d49e9"/>
    <p:sldId xmlns:r="http://schemas.openxmlformats.org/officeDocument/2006/relationships" id="258" r:id="Rcb382997bacc45ea"/>
    <p:sldId xmlns:r="http://schemas.openxmlformats.org/officeDocument/2006/relationships" id="259" r:id="Rf04a55e192a34f23"/>
    <p:sldId xmlns:r="http://schemas.openxmlformats.org/officeDocument/2006/relationships" id="260" r:id="Rc0879c167990457e"/>
    <p:sldId xmlns:r="http://schemas.openxmlformats.org/officeDocument/2006/relationships" id="261" r:id="R78a1a812c8444d7b"/>
    <p:sldId xmlns:r="http://schemas.openxmlformats.org/officeDocument/2006/relationships" id="262" r:id="R505a4c96fe8a45f0"/>
    <p:sldId xmlns:r="http://schemas.openxmlformats.org/officeDocument/2006/relationships" id="263" r:id="R6844db463a584adb"/>
    <p:sldId xmlns:r="http://schemas.openxmlformats.org/officeDocument/2006/relationships" id="264" r:id="R961184bfeaca40db"/>
    <p:sldId xmlns:r="http://schemas.openxmlformats.org/officeDocument/2006/relationships" id="265" r:id="R7bf54f66dc69485a"/>
    <p:sldId xmlns:r="http://schemas.openxmlformats.org/officeDocument/2006/relationships" id="266" r:id="Rff0894d3eef144ed"/>
    <p:sldId xmlns:r="http://schemas.openxmlformats.org/officeDocument/2006/relationships" id="267" r:id="R6fbbb2ecdd58475f"/>
    <p:sldId xmlns:r="http://schemas.openxmlformats.org/officeDocument/2006/relationships" id="268" r:id="Rd4e7c094236c4798"/>
    <p:sldId xmlns:r="http://schemas.openxmlformats.org/officeDocument/2006/relationships" id="269" r:id="R69335afe6c944fc4"/>
    <p:sldId xmlns:r="http://schemas.openxmlformats.org/officeDocument/2006/relationships" id="270" r:id="R58375668d5f9464c"/>
    <p:sldId xmlns:r="http://schemas.openxmlformats.org/officeDocument/2006/relationships" id="271" r:id="R06804f5685814bcc"/>
    <p:sldId xmlns:r="http://schemas.openxmlformats.org/officeDocument/2006/relationships" id="272" r:id="R766ec8de83c24c6f"/>
    <p:sldId xmlns:r="http://schemas.openxmlformats.org/officeDocument/2006/relationships" id="273" r:id="Rb8976790a9864c10"/>
    <p:sldId xmlns:r="http://schemas.openxmlformats.org/officeDocument/2006/relationships" id="274" r:id="Ree017402c78647f9"/>
    <p:sldId xmlns:r="http://schemas.openxmlformats.org/officeDocument/2006/relationships" id="275" r:id="R108a5453ff424b60"/>
    <p:sldId xmlns:r="http://schemas.openxmlformats.org/officeDocument/2006/relationships" id="276" r:id="R82ae473309bd4c87"/>
    <p:sldId xmlns:r="http://schemas.openxmlformats.org/officeDocument/2006/relationships" id="277" r:id="Rd7dcfdff031e4889"/>
    <p:sldId xmlns:r="http://schemas.openxmlformats.org/officeDocument/2006/relationships" id="278" r:id="R931e37a7eab74e59"/>
    <p:sldId xmlns:r="http://schemas.openxmlformats.org/officeDocument/2006/relationships" id="279" r:id="R9f36f4778c924fd0"/>
    <p:sldId xmlns:r="http://schemas.openxmlformats.org/officeDocument/2006/relationships" id="280" r:id="R4df09bbea67b49b4"/>
    <p:sldId xmlns:r="http://schemas.openxmlformats.org/officeDocument/2006/relationships" id="281" r:id="R1d3b938faf374675"/>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117a6c8328c14792" /><Relationship Type="http://schemas.openxmlformats.org/officeDocument/2006/relationships/slideMaster" Target="/ppt/slideMasters/slideMaster1.xml" Id="Rb15b68cd1f704b94" /><Relationship Type="http://schemas.openxmlformats.org/officeDocument/2006/relationships/notesMaster" Target="/ppt/notesMasters/notesMaster1.xml" Id="Rf9f9ccd9d0904565" /><Relationship Type="http://schemas.openxmlformats.org/officeDocument/2006/relationships/presProps" Target="/ppt/presProps.xml" Id="R81df79cc49d64747" /><Relationship Type="http://schemas.openxmlformats.org/officeDocument/2006/relationships/tableStyles" Target="/ppt/tableStyles.xml" Id="R046d16f29d4049eb" /><Relationship Type="http://schemas.openxmlformats.org/officeDocument/2006/relationships/slide" Target="/ppt/slides/slide1.xml" Id="R6893bd74503c4320" /><Relationship Type="http://schemas.openxmlformats.org/officeDocument/2006/relationships/slide" Target="/ppt/slides/slide2.xml" Id="Rff0b9e1ce65d49e9" /><Relationship Type="http://schemas.openxmlformats.org/officeDocument/2006/relationships/slide" Target="/ppt/slides/slide3.xml" Id="Rcb382997bacc45ea" /><Relationship Type="http://schemas.openxmlformats.org/officeDocument/2006/relationships/slide" Target="/ppt/slides/slide4.xml" Id="Rf04a55e192a34f23" /><Relationship Type="http://schemas.openxmlformats.org/officeDocument/2006/relationships/slide" Target="/ppt/slides/slide5.xml" Id="Rc0879c167990457e" /><Relationship Type="http://schemas.openxmlformats.org/officeDocument/2006/relationships/slide" Target="/ppt/slides/slide6.xml" Id="R78a1a812c8444d7b" /><Relationship Type="http://schemas.openxmlformats.org/officeDocument/2006/relationships/slide" Target="/ppt/slides/slide7.xml" Id="R505a4c96fe8a45f0" /><Relationship Type="http://schemas.openxmlformats.org/officeDocument/2006/relationships/slide" Target="/ppt/slides/slide8.xml" Id="R6844db463a584adb" /><Relationship Type="http://schemas.openxmlformats.org/officeDocument/2006/relationships/slide" Target="/ppt/slides/slide9.xml" Id="R961184bfeaca40db" /><Relationship Type="http://schemas.openxmlformats.org/officeDocument/2006/relationships/slide" Target="/ppt/slides/slide10.xml" Id="R7bf54f66dc69485a" /><Relationship Type="http://schemas.openxmlformats.org/officeDocument/2006/relationships/slide" Target="/ppt/slides/slide11.xml" Id="Rff0894d3eef144ed" /><Relationship Type="http://schemas.openxmlformats.org/officeDocument/2006/relationships/slide" Target="/ppt/slides/slide12.xml" Id="R6fbbb2ecdd58475f" /><Relationship Type="http://schemas.openxmlformats.org/officeDocument/2006/relationships/slide" Target="/ppt/slides/slide13.xml" Id="Rd4e7c094236c4798" /><Relationship Type="http://schemas.openxmlformats.org/officeDocument/2006/relationships/slide" Target="/ppt/slides/slide14.xml" Id="R69335afe6c944fc4" /><Relationship Type="http://schemas.openxmlformats.org/officeDocument/2006/relationships/slide" Target="/ppt/slides/slide15.xml" Id="R58375668d5f9464c" /><Relationship Type="http://schemas.openxmlformats.org/officeDocument/2006/relationships/slide" Target="/ppt/slides/slide16.xml" Id="R06804f5685814bcc" /><Relationship Type="http://schemas.openxmlformats.org/officeDocument/2006/relationships/slide" Target="/ppt/slides/slide17.xml" Id="R766ec8de83c24c6f" /><Relationship Type="http://schemas.openxmlformats.org/officeDocument/2006/relationships/slide" Target="/ppt/slides/slide18.xml" Id="Rb8976790a9864c10" /><Relationship Type="http://schemas.openxmlformats.org/officeDocument/2006/relationships/slide" Target="/ppt/slides/slide19.xml" Id="Ree017402c78647f9" /><Relationship Type="http://schemas.openxmlformats.org/officeDocument/2006/relationships/slide" Target="/ppt/slides/slide20.xml" Id="R108a5453ff424b60" /><Relationship Type="http://schemas.openxmlformats.org/officeDocument/2006/relationships/slide" Target="/ppt/slides/slide21.xml" Id="R82ae473309bd4c87" /><Relationship Type="http://schemas.openxmlformats.org/officeDocument/2006/relationships/slide" Target="/ppt/slides/slide22.xml" Id="Rd7dcfdff031e4889" /><Relationship Type="http://schemas.openxmlformats.org/officeDocument/2006/relationships/slide" Target="/ppt/slides/slide23.xml" Id="R931e37a7eab74e59" /><Relationship Type="http://schemas.openxmlformats.org/officeDocument/2006/relationships/slide" Target="/ppt/slides/slide24.xml" Id="R9f36f4778c924fd0" /><Relationship Type="http://schemas.openxmlformats.org/officeDocument/2006/relationships/slide" Target="/ppt/slides/slide25.xml" Id="R4df09bbea67b49b4" /><Relationship Type="http://schemas.openxmlformats.org/officeDocument/2006/relationships/slide" Target="/ppt/slides/slide26.xml" Id="R1d3b938faf374675"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7a5e2308d28a4cb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3ecef1cd6a354156" /><Relationship Type="http://schemas.openxmlformats.org/officeDocument/2006/relationships/notesMaster" Target="/ppt/notesMasters/notesMaster1.xml" Id="R91dbe70ac8ee437a"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bdf7cc0263c443e6" /><Relationship Type="http://schemas.openxmlformats.org/officeDocument/2006/relationships/notesMaster" Target="/ppt/notesMasters/notesMaster1.xml" Id="Rff45f1dbbb2843b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dc7a9ce2f6f34e2b" /><Relationship Type="http://schemas.openxmlformats.org/officeDocument/2006/relationships/notesMaster" Target="/ppt/notesMasters/notesMaster1.xml" Id="Ra98bf4aff6e24be4"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dbbb882c2ca74c9a" /><Relationship Type="http://schemas.openxmlformats.org/officeDocument/2006/relationships/notesMaster" Target="/ppt/notesMasters/notesMaster1.xml" Id="Rc0b05872156f41e6"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ac2d37f61deb4abb" /><Relationship Type="http://schemas.openxmlformats.org/officeDocument/2006/relationships/notesMaster" Target="/ppt/notesMasters/notesMaster1.xml" Id="R485bc9fc19824f29"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2a907c773750404e" /><Relationship Type="http://schemas.openxmlformats.org/officeDocument/2006/relationships/notesMaster" Target="/ppt/notesMasters/notesMaster1.xml" Id="R2c00c6e36cca4f1a"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d9321a3d5c7542c6" /><Relationship Type="http://schemas.openxmlformats.org/officeDocument/2006/relationships/notesMaster" Target="/ppt/notesMasters/notesMaster1.xml" Id="Ra3d7453880714578"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f58fb33f2a924517" /><Relationship Type="http://schemas.openxmlformats.org/officeDocument/2006/relationships/notesMaster" Target="/ppt/notesMasters/notesMaster1.xml" Id="Rf9361df56cd34f73"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8e3736c89a754737" /><Relationship Type="http://schemas.openxmlformats.org/officeDocument/2006/relationships/notesMaster" Target="/ppt/notesMasters/notesMaster1.xml" Id="Ra8c23d7cf35646d7"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0f4f4c753feb4832" /><Relationship Type="http://schemas.openxmlformats.org/officeDocument/2006/relationships/notesMaster" Target="/ppt/notesMasters/notesMaster1.xml" Id="Ra789b157349048ff"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7018945ae3e44d4a" /><Relationship Type="http://schemas.openxmlformats.org/officeDocument/2006/relationships/notesMaster" Target="/ppt/notesMasters/notesMaster1.xml" Id="Ra5f46d8456764685" /></Relationships>
</file>

<file path=ppt/notesSlides/_rels/notesSlide2.xml.rels>&#65279;<?xml version="1.0" encoding="utf-8"?><Relationships xmlns="http://schemas.openxmlformats.org/package/2006/relationships"><Relationship Type="http://schemas.openxmlformats.org/officeDocument/2006/relationships/slide" Target="/ppt/slides/slide2.xml" Id="R55f7e6c570d9451b" /><Relationship Type="http://schemas.openxmlformats.org/officeDocument/2006/relationships/notesMaster" Target="/ppt/notesMasters/notesMaster1.xml" Id="R3e476fb4f510460d"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7517012d802b4799" /><Relationship Type="http://schemas.openxmlformats.org/officeDocument/2006/relationships/notesMaster" Target="/ppt/notesMasters/notesMaster1.xml" Id="R912f57ec37714e03"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ca108fd7e48047fa" /><Relationship Type="http://schemas.openxmlformats.org/officeDocument/2006/relationships/notesMaster" Target="/ppt/notesMasters/notesMaster1.xml" Id="R8f5136e288d5430a"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4e3e9ea2aaac43b5" /><Relationship Type="http://schemas.openxmlformats.org/officeDocument/2006/relationships/notesMaster" Target="/ppt/notesMasters/notesMaster1.xml" Id="R0aac0a996e2a4b31"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83f91b26a8e94629" /><Relationship Type="http://schemas.openxmlformats.org/officeDocument/2006/relationships/notesMaster" Target="/ppt/notesMasters/notesMaster1.xml" Id="Ra56d0c6503ba471b"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5f4778c6976142fb" /><Relationship Type="http://schemas.openxmlformats.org/officeDocument/2006/relationships/notesMaster" Target="/ppt/notesMasters/notesMaster1.xml" Id="R960f15ebded045bc"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a4aba2355bc04c9d" /><Relationship Type="http://schemas.openxmlformats.org/officeDocument/2006/relationships/notesMaster" Target="/ppt/notesMasters/notesMaster1.xml" Id="Rcce10739693a40b4"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6771a265052a4f88" /><Relationship Type="http://schemas.openxmlformats.org/officeDocument/2006/relationships/notesMaster" Target="/ppt/notesMasters/notesMaster1.xml" Id="R87fdadca7e7e4fe7" /></Relationships>
</file>

<file path=ppt/notesSlides/_rels/notesSlide3.xml.rels>&#65279;<?xml version="1.0" encoding="utf-8"?><Relationships xmlns="http://schemas.openxmlformats.org/package/2006/relationships"><Relationship Type="http://schemas.openxmlformats.org/officeDocument/2006/relationships/slide" Target="/ppt/slides/slide3.xml" Id="R5b398f4faa054b67" /><Relationship Type="http://schemas.openxmlformats.org/officeDocument/2006/relationships/notesMaster" Target="/ppt/notesMasters/notesMaster1.xml" Id="Rdf012bcb15784acc" /></Relationships>
</file>

<file path=ppt/notesSlides/_rels/notesSlide4.xml.rels>&#65279;<?xml version="1.0" encoding="utf-8"?><Relationships xmlns="http://schemas.openxmlformats.org/package/2006/relationships"><Relationship Type="http://schemas.openxmlformats.org/officeDocument/2006/relationships/slide" Target="/ppt/slides/slide4.xml" Id="R724d2c6a3c654a65" /><Relationship Type="http://schemas.openxmlformats.org/officeDocument/2006/relationships/notesMaster" Target="/ppt/notesMasters/notesMaster1.xml" Id="R544f9757623f4462" /></Relationships>
</file>

<file path=ppt/notesSlides/_rels/notesSlide5.xml.rels>&#65279;<?xml version="1.0" encoding="utf-8"?><Relationships xmlns="http://schemas.openxmlformats.org/package/2006/relationships"><Relationship Type="http://schemas.openxmlformats.org/officeDocument/2006/relationships/slide" Target="/ppt/slides/slide5.xml" Id="R554802b15db04772" /><Relationship Type="http://schemas.openxmlformats.org/officeDocument/2006/relationships/notesMaster" Target="/ppt/notesMasters/notesMaster1.xml" Id="Rcdc6982cc0ba4bf5" /></Relationships>
</file>

<file path=ppt/notesSlides/_rels/notesSlide6.xml.rels>&#65279;<?xml version="1.0" encoding="utf-8"?><Relationships xmlns="http://schemas.openxmlformats.org/package/2006/relationships"><Relationship Type="http://schemas.openxmlformats.org/officeDocument/2006/relationships/slide" Target="/ppt/slides/slide6.xml" Id="R77b2305d9330471f" /><Relationship Type="http://schemas.openxmlformats.org/officeDocument/2006/relationships/notesMaster" Target="/ppt/notesMasters/notesMaster1.xml" Id="R537605c28c474207" /></Relationships>
</file>

<file path=ppt/notesSlides/_rels/notesSlide7.xml.rels>&#65279;<?xml version="1.0" encoding="utf-8"?><Relationships xmlns="http://schemas.openxmlformats.org/package/2006/relationships"><Relationship Type="http://schemas.openxmlformats.org/officeDocument/2006/relationships/slide" Target="/ppt/slides/slide7.xml" Id="R2b230c8e813a46c9" /><Relationship Type="http://schemas.openxmlformats.org/officeDocument/2006/relationships/notesMaster" Target="/ppt/notesMasters/notesMaster1.xml" Id="R77e46f892823496e" /></Relationships>
</file>

<file path=ppt/notesSlides/_rels/notesSlide8.xml.rels>&#65279;<?xml version="1.0" encoding="utf-8"?><Relationships xmlns="http://schemas.openxmlformats.org/package/2006/relationships"><Relationship Type="http://schemas.openxmlformats.org/officeDocument/2006/relationships/slide" Target="/ppt/slides/slide8.xml" Id="R3356a17151164f92" /><Relationship Type="http://schemas.openxmlformats.org/officeDocument/2006/relationships/notesMaster" Target="/ppt/notesMasters/notesMaster1.xml" Id="R9b8cbc63384f4f71" /></Relationships>
</file>

<file path=ppt/notesSlides/_rels/notesSlide9.xml.rels>&#65279;<?xml version="1.0" encoding="utf-8"?><Relationships xmlns="http://schemas.openxmlformats.org/package/2006/relationships"><Relationship Type="http://schemas.openxmlformats.org/officeDocument/2006/relationships/slide" Target="/ppt/slides/slide9.xml" Id="R30fa52bdf1cb4477" /><Relationship Type="http://schemas.openxmlformats.org/officeDocument/2006/relationships/notesMaster" Target="/ppt/notesMasters/notesMaster1.xml" Id="R397d4230c52a4397"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Introduce the lecture, its professional relevance and the relationship between Admiralty law, procedure and maritime operations.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Cover image: AI-generated specifically for this learning aid.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Select the proper route for collision damage, ownership, mortgage, cargo damage and unpaid bunkers on changing facts.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illustration to analyse visual analysis: ship and person. Separate observation from inference, then connect the image to this principle: Keep personal liability, procedural defendant, res and beneficial owner analytically distinct.</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Image: AI-generated specifically for this learning aid.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procedural caption and the person defending or providing security depend on the claim and acknowledgment of service.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Possession, ownership, mortgage and maritime-lien claims are not dependent on the section 21(4) ownership conditions in the same way.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Claims within section 20(2)(e) to (r) normally require satisfaction of section 21(4).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person who would be liable in personam must have been owner, charterer, or in possession/control when the cause arose as the statute requires.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Identify the party linked to the cause of action before testing present beneficial ownership.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At commencement, the relevant person must beneficially own all shares in the ship proceeded against for the direct-ship route.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statute may permit a different ship beneficially owned by the relevant person, but corporate and ownership evidence is decisive.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Trace registered owner, beneficial owner, demise charterer, manager and group affiliates without assuming corporate identity.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course aim to position doctrine, procedure, evidence and commercial judgement as one integrated professional capability.</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Ships, cargo, freight and proceeds are not interchangeable; the statutory gateway must cover the particular res.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illustration to analyse the indian grace problem. Separate observation from inference, then connect the image to this principle: Parallel or sequential in rem and in personam litigation requires careful treatment of cause of action, merger and abuse issues.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 Image: AI-generated specifically for this learning aid.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Choose procedure only after proving the substantive defendant, statutory gateway, ownership condition and target property.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Facilitate IRAC-style analysis: issue, authority, application, evidence, conclusion and immediate commercial or procedural action.</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Correct answer: B. Debrief every distractor and identify the exact legal distinction that makes it wrong.</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each learner to state one governing principle, one evidence requirement and one practice action from the lecture.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Direct learners to the supplied course source and the current, authoritative versions of all legislation, rules, conventions and cases.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Review the module outcomes and explain how this lecture contributes to knowledge, application and professional judgement.</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Review the module outcomes and explain how this lecture contributes to knowledge, application and professional judgement.</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lecture objectives and invite learners to identify one operational or litigation context in which each objective matters.</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An Admiralty claim may proceed against a legal person or, where legislation permits, against the ship or other maritime property.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Section 21(1) preserves the ordinary route against the party personally liable for the maritime cause of action.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An in rem claim invokes Admiralty jurisdiction against the res and provides a route to security through arrest.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procedure secures the claim, founds jurisdiction and can crystallise certain statutory rights against the property. Ask learners to identify the governing source, decisive facts, required evidence and procedural or substantive consequence.</a:t>
            </a:r>
          </a:p>
          <a:p xmlns:a="http://schemas.openxmlformats.org/drawingml/2006/main">
            <a:r>
              <a:t/>
            </a:r>
          </a:p>
          <a:p xmlns:a="http://schemas.openxmlformats.org/drawingml/2006/main">
            <a:r>
              <a:t>[Sources]</a:t>
            </a:r>
          </a:p>
          <a:p xmlns:a="http://schemas.openxmlformats.org/drawingml/2006/main">
            <a:r>
              <a:t>- London Gateway College, Admiralty Law and Maritime Litigation (LGC424), supplied course source.</a:t>
            </a:r>
          </a:p>
          <a:p xmlns:a="http://schemas.openxmlformats.org/drawingml/2006/main">
            <a:r>
              <a:t>- https://www.legislation.gov.uk/ukpga/1981/54</a:t>
            </a:r>
          </a:p>
          <a:p xmlns:a="http://schemas.openxmlformats.org/drawingml/2006/main">
            <a:r>
              <a:t>- https://www.justice.gov.uk/courts/procedure-rules/civil/rules/part61</a:t>
            </a:r>
          </a:p>
          <a:p xmlns:a="http://schemas.openxmlformats.org/drawingml/2006/main">
            <a:r>
              <a:t>- https://www.justice.gov.uk/courts/procedure-rules/civil/rules/part61/pd_part61</a:t>
            </a:r>
          </a:p>
          <a:p xmlns:a="http://schemas.openxmlformats.org/drawingml/2006/main">
            <a:r>
              <a:t>- https://www.legislation.gov.uk/ukpga/1995/21</a:t>
            </a:r>
          </a:p>
          <a:p xmlns:a="http://schemas.openxmlformats.org/drawingml/2006/main">
            <a:r>
              <a:t>- https://www.bailii.org/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8ed20b3a01644e97"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2d3d746827745f9" /><Relationship Type="http://schemas.openxmlformats.org/officeDocument/2006/relationships/slideLayout" Target="/ppt/slideLayouts/slideLayout1.xml" Id="Rbb2ff1c1a939400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bb2ff1c1a939400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259a6a33fba4f1d" /><Relationship Type="http://schemas.openxmlformats.org/officeDocument/2006/relationships/image" Target="/ppt/media/image.png" Id="R2971bda8a3ec4ed0" /><Relationship Type="http://schemas.openxmlformats.org/officeDocument/2006/relationships/image" Target="/ppt/media/image.jpeg" Id="Rfd8e78fe70b44a9d" /><Relationship Type="http://schemas.openxmlformats.org/officeDocument/2006/relationships/notesSlide" Target="/ppt/notesSlides/notesSlide1.xml" Id="R723f75ab7e9b46d3"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f5516ba9f4b64315" /><Relationship Type="http://schemas.openxmlformats.org/officeDocument/2006/relationships/image" Target="/ppt/media/image10.jpeg" Id="Rb39e188962c74901" /><Relationship Type="http://schemas.openxmlformats.org/officeDocument/2006/relationships/notesSlide" Target="/ppt/notesSlides/notesSlide10.xml" Id="Raba0a34cbd4e4820"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86424fb29b5f41d0" /><Relationship Type="http://schemas.openxmlformats.org/officeDocument/2006/relationships/image" Target="/ppt/media/image2.png" Id="R5c8f361392934519" /><Relationship Type="http://schemas.openxmlformats.org/officeDocument/2006/relationships/image" Target="/ppt/media/image11.jpeg" Id="Rac2e88a6a1464e03" /><Relationship Type="http://schemas.openxmlformats.org/officeDocument/2006/relationships/notesSlide" Target="/ppt/notesSlides/notesSlide11.xml" Id="R4dc0a8f84fcb475d"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838ec8293870455c" /><Relationship Type="http://schemas.openxmlformats.org/officeDocument/2006/relationships/image" Target="/ppt/media/image12.jpeg" Id="R5c70c364f7a948cd" /><Relationship Type="http://schemas.openxmlformats.org/officeDocument/2006/relationships/notesSlide" Target="/ppt/notesSlides/notesSlide12.xml" Id="R8ad299dbe79f4d05"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35840bc1086d42b0" /><Relationship Type="http://schemas.openxmlformats.org/officeDocument/2006/relationships/image" Target="/ppt/media/image13.jpeg" Id="Rbc5182feb77d4cfa" /><Relationship Type="http://schemas.openxmlformats.org/officeDocument/2006/relationships/notesSlide" Target="/ppt/notesSlides/notesSlide13.xml" Id="R0c8213995e664b35"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9791d270210648d7" /><Relationship Type="http://schemas.openxmlformats.org/officeDocument/2006/relationships/image" Target="/ppt/media/image14.jpeg" Id="R97ca4b3925204f5f" /><Relationship Type="http://schemas.openxmlformats.org/officeDocument/2006/relationships/notesSlide" Target="/ppt/notesSlides/notesSlide14.xml" Id="Rec4d016b641644cb"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f028beb90c7a489a" /><Relationship Type="http://schemas.openxmlformats.org/officeDocument/2006/relationships/image" Target="/ppt/media/image15.jpeg" Id="Rc4b78e36ec184924" /><Relationship Type="http://schemas.openxmlformats.org/officeDocument/2006/relationships/notesSlide" Target="/ppt/notesSlides/notesSlide15.xml" Id="R5ab86ed3f1a9405f"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ca4b810be48a4a22" /><Relationship Type="http://schemas.openxmlformats.org/officeDocument/2006/relationships/image" Target="/ppt/media/image16.jpeg" Id="R673fe030f98d49d7" /><Relationship Type="http://schemas.openxmlformats.org/officeDocument/2006/relationships/notesSlide" Target="/ppt/notesSlides/notesSlide16.xml" Id="R15bd715c688d4476"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e142ccc523b64220" /><Relationship Type="http://schemas.openxmlformats.org/officeDocument/2006/relationships/image" Target="/ppt/media/image17.jpeg" Id="R30e9c2e864e140e7" /><Relationship Type="http://schemas.openxmlformats.org/officeDocument/2006/relationships/notesSlide" Target="/ppt/notesSlides/notesSlide17.xml" Id="R0a2dd9df3df24951"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7c07d0a196514c6d" /><Relationship Type="http://schemas.openxmlformats.org/officeDocument/2006/relationships/image" Target="/ppt/media/image18.jpeg" Id="R615e89a2616942b4" /><Relationship Type="http://schemas.openxmlformats.org/officeDocument/2006/relationships/notesSlide" Target="/ppt/notesSlides/notesSlide18.xml" Id="Rd964113ccd3046e2"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c16f35a598404038" /><Relationship Type="http://schemas.openxmlformats.org/officeDocument/2006/relationships/image" Target="/ppt/media/image19.jpeg" Id="Rb0c7db03e2de4731" /><Relationship Type="http://schemas.openxmlformats.org/officeDocument/2006/relationships/notesSlide" Target="/ppt/notesSlides/notesSlide19.xml" Id="Rbf9a69e26b6d4466"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e7951ce487bb40c6" /><Relationship Type="http://schemas.openxmlformats.org/officeDocument/2006/relationships/image" Target="/ppt/media/image2.jpeg" Id="Re209032a16a24fc2" /><Relationship Type="http://schemas.openxmlformats.org/officeDocument/2006/relationships/notesSlide" Target="/ppt/notesSlides/notesSlide2.xml" Id="R0de71067e8f540b7"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660251f0fb834bc2" /><Relationship Type="http://schemas.openxmlformats.org/officeDocument/2006/relationships/image" Target="/ppt/media/image20.jpeg" Id="R865ea3a1a7344996" /><Relationship Type="http://schemas.openxmlformats.org/officeDocument/2006/relationships/notesSlide" Target="/ppt/notesSlides/notesSlide20.xml" Id="R52498624971d4905"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86a57dea2ac04a7f" /><Relationship Type="http://schemas.openxmlformats.org/officeDocument/2006/relationships/image" Target="/ppt/media/image3.png" Id="Rc1a130c5c819427b" /><Relationship Type="http://schemas.openxmlformats.org/officeDocument/2006/relationships/image" Target="/ppt/media/image21.jpeg" Id="Ra21a1870bfd248b2" /><Relationship Type="http://schemas.openxmlformats.org/officeDocument/2006/relationships/notesSlide" Target="/ppt/notesSlides/notesSlide21.xml" Id="R69161020a28743b7"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2d0a15c3007c499d" /><Relationship Type="http://schemas.openxmlformats.org/officeDocument/2006/relationships/image" Target="/ppt/media/image22.jpeg" Id="R166c715419ce4de2" /><Relationship Type="http://schemas.openxmlformats.org/officeDocument/2006/relationships/notesSlide" Target="/ppt/notesSlides/notesSlide22.xml" Id="R824f2aa21aac45da"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d23fbaceddb84da1" /><Relationship Type="http://schemas.openxmlformats.org/officeDocument/2006/relationships/image" Target="/ppt/media/image23.jpeg" Id="Rdb798a813d574971" /><Relationship Type="http://schemas.openxmlformats.org/officeDocument/2006/relationships/notesSlide" Target="/ppt/notesSlides/notesSlide23.xml" Id="R72c42734be7e42d6"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71b0b285e7ea4898" /><Relationship Type="http://schemas.openxmlformats.org/officeDocument/2006/relationships/image" Target="/ppt/media/image24.jpeg" Id="R8908cc97b9c44dc7" /><Relationship Type="http://schemas.openxmlformats.org/officeDocument/2006/relationships/notesSlide" Target="/ppt/notesSlides/notesSlide24.xml" Id="R2bedab2e6fa1474e"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b5a4f169347a4306" /><Relationship Type="http://schemas.openxmlformats.org/officeDocument/2006/relationships/image" Target="/ppt/media/image25.jpeg" Id="R3a357a6409b543c0" /><Relationship Type="http://schemas.openxmlformats.org/officeDocument/2006/relationships/notesSlide" Target="/ppt/notesSlides/notesSlide25.xml" Id="R346e90a21ca34acd"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0d52ff8a53bb46de" /><Relationship Type="http://schemas.openxmlformats.org/officeDocument/2006/relationships/image" Target="/ppt/media/image26.jpeg" Id="Rf7b7e3f5b54b4a11" /><Relationship Type="http://schemas.openxmlformats.org/officeDocument/2006/relationships/notesSlide" Target="/ppt/notesSlides/notesSlide26.xml" Id="R1583c90ab2fb43aa"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a4135e6690ad4d7e" /><Relationship Type="http://schemas.openxmlformats.org/officeDocument/2006/relationships/image" Target="/ppt/media/image3.jpeg" Id="R97885540f5d04f9d" /><Relationship Type="http://schemas.openxmlformats.org/officeDocument/2006/relationships/notesSlide" Target="/ppt/notesSlides/notesSlide3.xml" Id="Re48d5713399c42bb"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c11a5fdbe30a4a72" /><Relationship Type="http://schemas.openxmlformats.org/officeDocument/2006/relationships/image" Target="/ppt/media/image4.jpeg" Id="R02e9614285b04203" /><Relationship Type="http://schemas.openxmlformats.org/officeDocument/2006/relationships/notesSlide" Target="/ppt/notesSlides/notesSlide4.xml" Id="R9906f7f097ff4722"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bb8082edba0d4117" /><Relationship Type="http://schemas.openxmlformats.org/officeDocument/2006/relationships/image" Target="/ppt/media/image5.jpeg" Id="R9a960fc45e544d58" /><Relationship Type="http://schemas.openxmlformats.org/officeDocument/2006/relationships/notesSlide" Target="/ppt/notesSlides/notesSlide5.xml" Id="R7567d501ddf54a00"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44c4e913b6ef4d69" /><Relationship Type="http://schemas.openxmlformats.org/officeDocument/2006/relationships/image" Target="/ppt/media/image6.jpeg" Id="R99f65389694f47ff" /><Relationship Type="http://schemas.openxmlformats.org/officeDocument/2006/relationships/notesSlide" Target="/ppt/notesSlides/notesSlide6.xml" Id="R369aab370366419e"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9e2bdc5f660e4bcd" /><Relationship Type="http://schemas.openxmlformats.org/officeDocument/2006/relationships/image" Target="/ppt/media/image7.jpeg" Id="R02082b9cd54945df" /><Relationship Type="http://schemas.openxmlformats.org/officeDocument/2006/relationships/notesSlide" Target="/ppt/notesSlides/notesSlide7.xml" Id="Rf8f31273c01c41cf"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0fca5eb10a274360" /><Relationship Type="http://schemas.openxmlformats.org/officeDocument/2006/relationships/image" Target="/ppt/media/image8.jpeg" Id="Rd1320586e11a48da" /><Relationship Type="http://schemas.openxmlformats.org/officeDocument/2006/relationships/notesSlide" Target="/ppt/notesSlides/notesSlide8.xml" Id="Rae52a7689cef4976"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3d2e5540c88d482d" /><Relationship Type="http://schemas.openxmlformats.org/officeDocument/2006/relationships/image" Target="/ppt/media/image9.jpeg" Id="Rfce63fb20617469e" /><Relationship Type="http://schemas.openxmlformats.org/officeDocument/2006/relationships/notesSlide" Target="/ppt/notesSlides/notesSlide9.xml" Id="Re38bd85ade8842b3"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2971bda8a3ec4ed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2103F27F-1DA2-4AE9-AB14-9F448983608D}"/>
              </a:ext>
            </a:extLst>
          </p:cNvPr>
          <p:cNvSpPr>
            <a:spLocks xmlns:a="http://schemas.openxmlformats.org/drawingml/2006/main" noGrp="1"/>
          </p:cNvSpPr>
          <p:nvPr/>
        </p:nvSpPr>
        <p:spPr>
          <a:xfrm xmlns:a="http://schemas.openxmlformats.org/drawingml/2006/main">
            <a:off x="0" y="0"/>
            <a:ext cx="6191250" cy="6858000"/>
          </a:xfrm>
          <a:prstGeom xmlns:a="http://schemas.openxmlformats.org/drawingml/2006/main" prst="rect">
            <a:avLst/>
          </a:prstGeom>
          <a:gradFill xmlns:a="http://schemas.openxmlformats.org/drawingml/2006/main">
            <a:gsLst>
              <a:gs pos="0">
                <a:srgbClr val="21102D">
                  <a:alpha val="92157"/>
                </a:srgbClr>
              </a:gs>
              <a:gs pos="100000">
                <a:srgbClr val="21102D">
                  <a:alpha val="60000"/>
                </a:srgbClr>
              </a:gs>
            </a:gsLst>
            <a:lin ang="0"/>
          </a:gra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5DBA07EF-EF8A-4E97-A4BB-2782E674E098}"/>
              </a:ext>
            </a:extLst>
          </p:cNvPr>
          <p:cNvSpPr>
            <a:spLocks xmlns:a="http://schemas.openxmlformats.org/drawingml/2006/main" noGrp="1"/>
          </p:cNvSpPr>
          <p:nvPr/>
        </p:nvSpPr>
        <p:spPr>
          <a:xfrm xmlns:a="http://schemas.openxmlformats.org/drawingml/2006/main">
            <a:off x="609600" y="552450"/>
            <a:ext cx="990600" cy="990600"/>
          </a:xfrm>
          <a:prstGeom xmlns:a="http://schemas.openxmlformats.org/drawingml/2006/main" prst="roundRect">
            <a:avLst>
              <a:gd name="adj" fmla="val 13462"/>
            </a:avLst>
          </a:prstGeom>
          <a:solidFill xmlns:a="http://schemas.openxmlformats.org/drawingml/2006/main">
            <a:srgbClr val="FFFFFF"/>
          </a:solidFill>
          <a:ln xmlns:a="http://schemas.openxmlformats.org/drawingml/2006/main" w="0">
            <a:noFill/>
            <a:prstDash val="solid"/>
          </a:ln>
        </p:spPr>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fd8e78fe70b44a9d"/>
          <a:stretch xmlns:a="http://schemas.openxmlformats.org/drawingml/2006/main"/>
        </p:blipFill>
        <p:spPr>
          <a:xfrm xmlns:a="http://schemas.openxmlformats.org/drawingml/2006/main">
            <a:off x="695325" y="638175"/>
            <a:ext cx="819150" cy="8191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CC6DA4AD-F451-4E9B-9C3B-A64B5B61FDED}"/>
              </a:ext>
            </a:extLst>
          </p:cNvPr>
          <p:cNvSpPr>
            <a:spLocks xmlns:a="http://schemas.openxmlformats.org/drawingml/2006/main" noGrp="1"/>
          </p:cNvSpPr>
          <p:nvPr/>
        </p:nvSpPr>
        <p:spPr>
          <a:xfrm xmlns:a="http://schemas.openxmlformats.org/drawingml/2006/main">
            <a:off x="1752600" y="704850"/>
            <a:ext cx="3714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FFFFFF"/>
                </a:solidFill>
                <a:latin typeface="Aptos"/>
                <a:ea typeface="Aptos"/>
                <a:cs typeface="Aptos"/>
              </a:defRPr>
            </a:pPr>
            <a:r>
              <a:rPr sz="1500" b="1">
                <a:solidFill>
                  <a:srgbClr val="FFFFFF"/>
                </a:solidFill>
                <a:latin typeface="Aptos"/>
                <a:ea typeface="Aptos"/>
                <a:cs typeface="Aptos"/>
              </a:rPr>
              <a:t>LONDON GATEWAY COLLEGE</a:t>
            </a:r>
          </a:p>
        </p:txBody>
      </p:sp>
      <p:sp>
        <p:nvSpPr>
          <p:cNvPr id="6" name="">
            <a:extLst xmlns:a="http://schemas.openxmlformats.org/drawingml/2006/main">
              <a:ext uri="{FF2B5EF4-FFF2-40B4-BE49-F238E27FC236}">
                <a16:creationId xmlns:a16="http://schemas.microsoft.com/office/drawing/2014/main" id="{7FEAB348-04C4-4B05-A41B-183415B2D085}"/>
              </a:ext>
            </a:extLst>
          </p:cNvPr>
          <p:cNvSpPr>
            <a:spLocks xmlns:a="http://schemas.openxmlformats.org/drawingml/2006/main" noGrp="1"/>
          </p:cNvSpPr>
          <p:nvPr/>
        </p:nvSpPr>
        <p:spPr>
          <a:xfrm xmlns:a="http://schemas.openxmlformats.org/drawingml/2006/main">
            <a:off x="609600" y="2076450"/>
            <a:ext cx="5143500" cy="1504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3300" b="1">
                <a:solidFill>
                  <a:srgbClr val="FFFFFF"/>
                </a:solidFill>
                <a:latin typeface="Aptos"/>
                <a:ea typeface="Aptos"/>
                <a:cs typeface="Aptos"/>
              </a:defRPr>
            </a:pPr>
            <a:r>
              <a:rPr sz="3300" b="1">
                <a:solidFill>
                  <a:srgbClr val="FFFFFF"/>
                </a:solidFill>
                <a:latin typeface="Aptos"/>
                <a:ea typeface="Aptos"/>
                <a:cs typeface="Aptos"/>
              </a:rPr>
              <a:t>ADMIRALTY LAW</a:t>
            </a:r>
          </a:p>
          <a:p xmlns:a="http://schemas.openxmlformats.org/drawingml/2006/main">
            <a:pPr algn="l">
              <a:buNone/>
              <a:defRPr sz="3300" b="1">
                <a:solidFill>
                  <a:srgbClr val="FFFFFF"/>
                </a:solidFill>
                <a:latin typeface="Aptos"/>
                <a:ea typeface="Aptos"/>
                <a:cs typeface="Aptos"/>
              </a:defRPr>
            </a:pPr>
            <a:r>
              <a:rPr sz="3300" b="1">
                <a:solidFill>
                  <a:srgbClr val="FFFFFF"/>
                </a:solidFill>
                <a:latin typeface="Aptos"/>
                <a:ea typeface="Aptos"/>
                <a:cs typeface="Aptos"/>
              </a:rPr>
              <a:t>&amp; MARITIME LITIGATION</a:t>
            </a:r>
          </a:p>
        </p:txBody>
      </p:sp>
      <p:sp>
        <p:nvSpPr>
          <p:cNvPr id="7" name="">
            <a:extLst xmlns:a="http://schemas.openxmlformats.org/drawingml/2006/main">
              <a:ext uri="{FF2B5EF4-FFF2-40B4-BE49-F238E27FC236}">
                <a16:creationId xmlns:a16="http://schemas.microsoft.com/office/drawing/2014/main" id="{024582C6-EA5C-4627-AB50-1675178A1321}"/>
              </a:ext>
            </a:extLst>
          </p:cNvPr>
          <p:cNvSpPr>
            <a:spLocks xmlns:a="http://schemas.openxmlformats.org/drawingml/2006/main" noGrp="1"/>
          </p:cNvSpPr>
          <p:nvPr/>
        </p:nvSpPr>
        <p:spPr>
          <a:xfrm xmlns:a="http://schemas.openxmlformats.org/drawingml/2006/main">
            <a:off x="628650" y="3771900"/>
            <a:ext cx="3619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E8DCEC"/>
                </a:solidFill>
                <a:latin typeface="Aptos"/>
                <a:ea typeface="Aptos"/>
                <a:cs typeface="Aptos"/>
              </a:defRPr>
            </a:pPr>
            <a:r>
              <a:rPr sz="1875" b="1">
                <a:solidFill>
                  <a:srgbClr val="E8DCEC"/>
                </a:solidFill>
                <a:latin typeface="Aptos"/>
                <a:ea typeface="Aptos"/>
                <a:cs typeface="Aptos"/>
              </a:rPr>
              <a:t>Course code: LGC424</a:t>
            </a:r>
          </a:p>
        </p:txBody>
      </p:sp>
      <p:sp>
        <p:nvSpPr>
          <p:cNvPr id="8" name="">
            <a:extLst xmlns:a="http://schemas.openxmlformats.org/drawingml/2006/main">
              <a:ext uri="{FF2B5EF4-FFF2-40B4-BE49-F238E27FC236}">
                <a16:creationId xmlns:a16="http://schemas.microsoft.com/office/drawing/2014/main" id="{BD9676D3-9635-486E-859B-F82936EEE0D4}"/>
              </a:ext>
            </a:extLst>
          </p:cNvPr>
          <p:cNvSpPr>
            <a:spLocks xmlns:a="http://schemas.openxmlformats.org/drawingml/2006/main" noGrp="1"/>
          </p:cNvSpPr>
          <p:nvPr/>
        </p:nvSpPr>
        <p:spPr>
          <a:xfrm xmlns:a="http://schemas.openxmlformats.org/drawingml/2006/main">
            <a:off x="628650" y="4305300"/>
            <a:ext cx="1476375" cy="5715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6D416A9-406B-44EF-8141-B4E0F0EA8356}"/>
              </a:ext>
            </a:extLst>
          </p:cNvPr>
          <p:cNvSpPr>
            <a:spLocks xmlns:a="http://schemas.openxmlformats.org/drawingml/2006/main" noGrp="1"/>
          </p:cNvSpPr>
          <p:nvPr/>
        </p:nvSpPr>
        <p:spPr>
          <a:xfrm xmlns:a="http://schemas.openxmlformats.org/drawingml/2006/main">
            <a:off x="628650" y="4572000"/>
            <a:ext cx="2381250" cy="314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FFFFFF"/>
                </a:solidFill>
                <a:latin typeface="Aptos"/>
                <a:ea typeface="Aptos"/>
                <a:cs typeface="Aptos"/>
              </a:defRPr>
            </a:pPr>
            <a:r>
              <a:rPr sz="1875" b="1">
                <a:solidFill>
                  <a:srgbClr val="FFFFFF"/>
                </a:solidFill>
                <a:latin typeface="Aptos"/>
                <a:ea typeface="Aptos"/>
                <a:cs typeface="Aptos"/>
              </a:rPr>
              <a:t>LECTURE 2</a:t>
            </a:r>
          </a:p>
        </p:txBody>
      </p:sp>
      <p:sp>
        <p:nvSpPr>
          <p:cNvPr id="10" name="">
            <a:extLst xmlns:a="http://schemas.openxmlformats.org/drawingml/2006/main">
              <a:ext uri="{FF2B5EF4-FFF2-40B4-BE49-F238E27FC236}">
                <a16:creationId xmlns:a16="http://schemas.microsoft.com/office/drawing/2014/main" id="{F9FA14B4-A7D2-493E-9C36-CFD2F931633E}"/>
              </a:ext>
            </a:extLst>
          </p:cNvPr>
          <p:cNvSpPr>
            <a:spLocks xmlns:a="http://schemas.openxmlformats.org/drawingml/2006/main" noGrp="1"/>
          </p:cNvSpPr>
          <p:nvPr/>
        </p:nvSpPr>
        <p:spPr>
          <a:xfrm xmlns:a="http://schemas.openxmlformats.org/drawingml/2006/main">
            <a:off x="628650" y="4953000"/>
            <a:ext cx="47625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550" b="1">
                <a:solidFill>
                  <a:srgbClr val="FFFFFF"/>
                </a:solidFill>
                <a:latin typeface="Aptos"/>
                <a:ea typeface="Aptos"/>
                <a:cs typeface="Aptos"/>
              </a:defRPr>
            </a:pPr>
            <a:r>
              <a:rPr sz="2550" b="1">
                <a:solidFill>
                  <a:srgbClr val="FFFFFF"/>
                </a:solidFill>
                <a:latin typeface="Aptos"/>
                <a:ea typeface="Aptos"/>
                <a:cs typeface="Aptos"/>
              </a:rPr>
              <a:t>JURISDICTION METHOD: SUMMARISED</a:t>
            </a:r>
          </a:p>
        </p:txBody>
      </p:sp>
      <p:sp>
        <p:nvSpPr>
          <p:cNvPr id="11" name="">
            <a:extLst xmlns:a="http://schemas.openxmlformats.org/drawingml/2006/main">
              <a:ext uri="{FF2B5EF4-FFF2-40B4-BE49-F238E27FC236}">
                <a16:creationId xmlns:a16="http://schemas.microsoft.com/office/drawing/2014/main" id="{D9494F08-2E29-42B3-8D85-A198DDBBB58C}"/>
              </a:ext>
            </a:extLst>
          </p:cNvPr>
          <p:cNvSpPr>
            <a:spLocks xmlns:a="http://schemas.openxmlformats.org/drawingml/2006/main" noGrp="1"/>
          </p:cNvSpPr>
          <p:nvPr/>
        </p:nvSpPr>
        <p:spPr>
          <a:xfrm xmlns:a="http://schemas.openxmlformats.org/drawingml/2006/main">
            <a:off x="628650" y="603885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425" b="0">
                <a:solidFill>
                  <a:srgbClr val="E8DCEC"/>
                </a:solidFill>
                <a:latin typeface="Aptos"/>
                <a:ea typeface="Aptos"/>
                <a:cs typeface="Aptos"/>
              </a:defRPr>
            </a:pPr>
            <a:r>
              <a:rPr sz="1425" b="0">
                <a:solidFill>
                  <a:srgbClr val="E8DCEC"/>
                </a:solidFill>
                <a:latin typeface="Aptos"/>
                <a:ea typeface="Aptos"/>
                <a:cs typeface="Aptos"/>
              </a:rPr>
              <a:t>Comprehensive learning aid • CPD training deck</a:t>
            </a:r>
          </a:p>
        </p:txBody>
      </p:sp>
    </p:spTree>
    <p:extLst>
      <p:ext uri="{BB962C8B-B14F-4D97-AF65-F5344CB8AC3E}">
        <p14:creationId xmlns:p14="http://schemas.microsoft.com/office/powerpoint/2010/main" val="841968867"/>
      </p:ext>
    </p:extLst>
  </p:cSld>
</p:sld>
</file>

<file path=ppt/slides/slide10.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A76E1D91-3260-49D4-93C6-EEDBD246BACD}"/>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b39e188962c74901"/>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39AF1FA4-A767-413D-92A8-9FC4768958E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Activity: choose the defendant</a:t>
            </a:r>
          </a:p>
        </p:txBody>
      </p:sp>
      <p:sp>
        <p:nvSpPr>
          <p:cNvPr id="4" name="">
            <a:extLst xmlns:a="http://schemas.openxmlformats.org/drawingml/2006/main">
              <a:ext uri="{FF2B5EF4-FFF2-40B4-BE49-F238E27FC236}">
                <a16:creationId xmlns:a16="http://schemas.microsoft.com/office/drawing/2014/main" id="{6AA1C07E-5102-4692-A559-353BF77A083F}"/>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8D403B4-7E67-4512-A751-FEBAD0CE271E}"/>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10</a:t>
            </a:r>
          </a:p>
        </p:txBody>
      </p:sp>
      <p:sp>
        <p:nvSpPr>
          <p:cNvPr id="6" name="">
            <a:extLst xmlns:a="http://schemas.openxmlformats.org/drawingml/2006/main">
              <a:ext uri="{FF2B5EF4-FFF2-40B4-BE49-F238E27FC236}">
                <a16:creationId xmlns:a16="http://schemas.microsoft.com/office/drawing/2014/main" id="{FF7EA1A5-4944-4B9C-BFA1-CA34013749DB}"/>
              </a:ext>
            </a:extLst>
          </p:cNvPr>
          <p:cNvSpPr>
            <a:spLocks xmlns:a="http://schemas.openxmlformats.org/drawingml/2006/main" noGrp="1"/>
          </p:cNvSpPr>
          <p:nvPr/>
        </p:nvSpPr>
        <p:spPr>
          <a:xfrm xmlns:a="http://schemas.openxmlformats.org/drawingml/2006/main">
            <a:off x="666750" y="1809750"/>
            <a:ext cx="10858500" cy="1104900"/>
          </a:xfrm>
          <a:prstGeom xmlns:a="http://schemas.openxmlformats.org/drawingml/2006/main" prst="roundRect">
            <a:avLst>
              <a:gd name="adj" fmla="val 15517"/>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6853EF05-E546-47AC-A437-33BDDB50370B}"/>
              </a:ext>
            </a:extLst>
          </p:cNvPr>
          <p:cNvSpPr>
            <a:spLocks xmlns:a="http://schemas.openxmlformats.org/drawingml/2006/main" noGrp="1"/>
          </p:cNvSpPr>
          <p:nvPr/>
        </p:nvSpPr>
        <p:spPr>
          <a:xfrm xmlns:a="http://schemas.openxmlformats.org/drawingml/2006/main">
            <a:off x="1000125" y="2076450"/>
            <a:ext cx="101917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4828"/>
          </a:bodyPr>
          <a:lstStyle xmlns:a="http://schemas.openxmlformats.org/drawingml/2006/main"/>
          <a:p xmlns:a="http://schemas.openxmlformats.org/drawingml/2006/main">
            <a:pPr algn="ctr">
              <a:buNone/>
              <a:defRPr sz="2175" b="1">
                <a:solidFill>
                  <a:srgbClr val="FFFFFF"/>
                </a:solidFill>
                <a:latin typeface="Aptos"/>
                <a:ea typeface="Aptos"/>
                <a:cs typeface="Aptos"/>
              </a:defRPr>
            </a:pPr>
            <a:r>
              <a:rPr sz="2175" b="1">
                <a:solidFill>
                  <a:srgbClr val="FFFFFF"/>
                </a:solidFill>
                <a:latin typeface="Aptos"/>
                <a:ea typeface="Aptos"/>
                <a:cs typeface="Aptos"/>
              </a:rPr>
              <a:t>Select the proper route for collision damage, ownership, mortgage, cargo damage and unpaid bunkers on changing facts.</a:t>
            </a:r>
          </a:p>
        </p:txBody>
      </p:sp>
      <p:sp>
        <p:nvSpPr>
          <p:cNvPr id="8" name="">
            <a:extLst xmlns:a="http://schemas.openxmlformats.org/drawingml/2006/main">
              <a:ext uri="{FF2B5EF4-FFF2-40B4-BE49-F238E27FC236}">
                <a16:creationId xmlns:a16="http://schemas.microsoft.com/office/drawing/2014/main" id="{26FC3014-274A-4073-A922-D910B935927A}"/>
              </a:ext>
            </a:extLst>
          </p:cNvPr>
          <p:cNvSpPr>
            <a:spLocks xmlns:a="http://schemas.openxmlformats.org/drawingml/2006/main" noGrp="1"/>
          </p:cNvSpPr>
          <p:nvPr/>
        </p:nvSpPr>
        <p:spPr>
          <a:xfrm xmlns:a="http://schemas.openxmlformats.org/drawingml/2006/main">
            <a:off x="76200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D39124"/>
                </a:solidFill>
                <a:latin typeface="Aptos"/>
                <a:ea typeface="Aptos"/>
                <a:cs typeface="Aptos"/>
              </a:defRPr>
            </a:pPr>
            <a:r>
              <a:rPr sz="3300" b="1">
                <a:solidFill>
                  <a:srgbClr val="D39124"/>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67CADBE9-434E-40B5-AF76-720CD3C14E41}"/>
              </a:ext>
            </a:extLst>
          </p:cNvPr>
          <p:cNvSpPr>
            <a:spLocks xmlns:a="http://schemas.openxmlformats.org/drawingml/2006/main" noGrp="1"/>
          </p:cNvSpPr>
          <p:nvPr/>
        </p:nvSpPr>
        <p:spPr>
          <a:xfrm xmlns:a="http://schemas.openxmlformats.org/drawingml/2006/main">
            <a:off x="76200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Identify the claim, legal relationship and procedural route.</a:t>
            </a:r>
          </a:p>
        </p:txBody>
      </p:sp>
      <p:sp>
        <p:nvSpPr>
          <p:cNvPr id="10" name="">
            <a:extLst xmlns:a="http://schemas.openxmlformats.org/drawingml/2006/main">
              <a:ext uri="{FF2B5EF4-FFF2-40B4-BE49-F238E27FC236}">
                <a16:creationId xmlns:a16="http://schemas.microsoft.com/office/drawing/2014/main" id="{B3C0A58B-6E77-4D36-BEF5-AFE2F953D8CB}"/>
              </a:ext>
            </a:extLst>
          </p:cNvPr>
          <p:cNvSpPr>
            <a:spLocks xmlns:a="http://schemas.openxmlformats.org/drawingml/2006/main" noGrp="1"/>
          </p:cNvSpPr>
          <p:nvPr/>
        </p:nvSpPr>
        <p:spPr>
          <a:xfrm xmlns:a="http://schemas.openxmlformats.org/drawingml/2006/main">
            <a:off x="352425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D39124"/>
                </a:solidFill>
                <a:latin typeface="Aptos"/>
                <a:ea typeface="Aptos"/>
                <a:cs typeface="Aptos"/>
              </a:defRPr>
            </a:pPr>
            <a:r>
              <a:rPr sz="3300" b="1">
                <a:solidFill>
                  <a:srgbClr val="D39124"/>
                </a:solidFill>
                <a:latin typeface="Aptos"/>
                <a:ea typeface="Aptos"/>
                <a:cs typeface="Aptos"/>
              </a:rPr>
              <a:t/>
            </a:r>
          </a:p>
        </p:txBody>
      </p:sp>
      <p:sp>
        <p:nvSpPr>
          <p:cNvPr id="11" name="">
            <a:extLst xmlns:a="http://schemas.openxmlformats.org/drawingml/2006/main">
              <a:ext uri="{FF2B5EF4-FFF2-40B4-BE49-F238E27FC236}">
                <a16:creationId xmlns:a16="http://schemas.microsoft.com/office/drawing/2014/main" id="{F0766598-8992-4079-A4A7-F9BF4129CBF6}"/>
              </a:ext>
            </a:extLst>
          </p:cNvPr>
          <p:cNvSpPr>
            <a:spLocks xmlns:a="http://schemas.openxmlformats.org/drawingml/2006/main" noGrp="1"/>
          </p:cNvSpPr>
          <p:nvPr/>
        </p:nvSpPr>
        <p:spPr>
          <a:xfrm xmlns:a="http://schemas.openxmlformats.org/drawingml/2006/main">
            <a:off x="352425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Locate the exact statutory, convention or contractual source.</a:t>
            </a:r>
          </a:p>
        </p:txBody>
      </p:sp>
      <p:sp>
        <p:nvSpPr>
          <p:cNvPr id="12" name="">
            <a:extLst xmlns:a="http://schemas.openxmlformats.org/drawingml/2006/main">
              <a:ext uri="{FF2B5EF4-FFF2-40B4-BE49-F238E27FC236}">
                <a16:creationId xmlns:a16="http://schemas.microsoft.com/office/drawing/2014/main" id="{ED6E11C2-1AA8-44E9-AE9F-E47DC8662592}"/>
              </a:ext>
            </a:extLst>
          </p:cNvPr>
          <p:cNvSpPr>
            <a:spLocks xmlns:a="http://schemas.openxmlformats.org/drawingml/2006/main" noGrp="1"/>
          </p:cNvSpPr>
          <p:nvPr/>
        </p:nvSpPr>
        <p:spPr>
          <a:xfrm xmlns:a="http://schemas.openxmlformats.org/drawingml/2006/main">
            <a:off x="628650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167386"/>
                </a:solidFill>
                <a:latin typeface="Aptos"/>
                <a:ea typeface="Aptos"/>
                <a:cs typeface="Aptos"/>
              </a:defRPr>
            </a:pPr>
            <a:r>
              <a:rPr sz="3300" b="1">
                <a:solidFill>
                  <a:srgbClr val="167386"/>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2950D09D-81F3-4D2F-80F6-CABFD0F5244E}"/>
              </a:ext>
            </a:extLst>
          </p:cNvPr>
          <p:cNvSpPr>
            <a:spLocks xmlns:a="http://schemas.openxmlformats.org/drawingml/2006/main" noGrp="1"/>
          </p:cNvSpPr>
          <p:nvPr/>
        </p:nvSpPr>
        <p:spPr>
          <a:xfrm xmlns:a="http://schemas.openxmlformats.org/drawingml/2006/main">
            <a:off x="628650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List the documents, records and expert material needed.</a:t>
            </a:r>
          </a:p>
        </p:txBody>
      </p:sp>
      <p:sp>
        <p:nvSpPr>
          <p:cNvPr id="14" name="">
            <a:extLst xmlns:a="http://schemas.openxmlformats.org/drawingml/2006/main">
              <a:ext uri="{FF2B5EF4-FFF2-40B4-BE49-F238E27FC236}">
                <a16:creationId xmlns:a16="http://schemas.microsoft.com/office/drawing/2014/main" id="{5DB63FC3-5C9C-48E8-94CC-A59FB2CEDF66}"/>
              </a:ext>
            </a:extLst>
          </p:cNvPr>
          <p:cNvSpPr>
            <a:spLocks xmlns:a="http://schemas.openxmlformats.org/drawingml/2006/main" noGrp="1"/>
          </p:cNvSpPr>
          <p:nvPr/>
        </p:nvSpPr>
        <p:spPr>
          <a:xfrm xmlns:a="http://schemas.openxmlformats.org/drawingml/2006/main">
            <a:off x="904875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3300" b="1">
                <a:solidFill>
                  <a:srgbClr val="167386"/>
                </a:solidFill>
                <a:latin typeface="Aptos"/>
                <a:ea typeface="Aptos"/>
                <a:cs typeface="Aptos"/>
              </a:defRPr>
            </a:pPr>
            <a:r>
              <a:rPr sz="3300" b="1">
                <a:solidFill>
                  <a:srgbClr val="167386"/>
                </a:solidFill>
                <a:latin typeface="Aptos"/>
                <a:ea typeface="Aptos"/>
                <a:cs typeface="Aptos"/>
              </a:rPr>
              <a:t/>
            </a:r>
          </a:p>
        </p:txBody>
      </p:sp>
      <p:sp>
        <p:nvSpPr>
          <p:cNvPr id="15" name="">
            <a:extLst xmlns:a="http://schemas.openxmlformats.org/drawingml/2006/main">
              <a:ext uri="{FF2B5EF4-FFF2-40B4-BE49-F238E27FC236}">
                <a16:creationId xmlns:a16="http://schemas.microsoft.com/office/drawing/2014/main" id="{22DD82CB-6266-48A6-87F9-7536F590600F}"/>
              </a:ext>
            </a:extLst>
          </p:cNvPr>
          <p:cNvSpPr>
            <a:spLocks xmlns:a="http://schemas.openxmlformats.org/drawingml/2006/main" noGrp="1"/>
          </p:cNvSpPr>
          <p:nvPr/>
        </p:nvSpPr>
        <p:spPr>
          <a:xfrm xmlns:a="http://schemas.openxmlformats.org/drawingml/2006/main">
            <a:off x="904875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3137"/>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State a provisional conclusion, remedy and immediate next step.</a:t>
            </a:r>
          </a:p>
        </p:txBody>
      </p:sp>
      <p:sp>
        <p:nvSpPr>
          <p:cNvPr id="16" name="">
            <a:extLst xmlns:a="http://schemas.openxmlformats.org/drawingml/2006/main">
              <a:ext uri="{FF2B5EF4-FFF2-40B4-BE49-F238E27FC236}">
                <a16:creationId xmlns:a16="http://schemas.microsoft.com/office/drawing/2014/main" id="{2AE2977C-CCB9-4741-B77C-0C3C43BCA349}"/>
              </a:ext>
            </a:extLst>
          </p:cNvPr>
          <p:cNvSpPr>
            <a:spLocks xmlns:a="http://schemas.openxmlformats.org/drawingml/2006/main" noGrp="1"/>
          </p:cNvSpPr>
          <p:nvPr/>
        </p:nvSpPr>
        <p:spPr>
          <a:xfrm xmlns:a="http://schemas.openxmlformats.org/drawingml/2006/main">
            <a:off x="1047750" y="5667375"/>
            <a:ext cx="10096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00" b="1">
                <a:solidFill>
                  <a:srgbClr val="A8424A"/>
                </a:solidFill>
                <a:latin typeface="Aptos"/>
                <a:ea typeface="Aptos"/>
                <a:cs typeface="Aptos"/>
              </a:defRPr>
            </a:pPr>
            <a:r>
              <a:rPr sz="1800" b="1">
                <a:solidFill>
                  <a:srgbClr val="A8424A"/>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1694668604"/>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5c8f36139293451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CAFD345F-2E6F-4046-88C2-0C48BBE51BEE}"/>
              </a:ext>
            </a:extLst>
          </p:cNvPr>
          <p:cNvSpPr>
            <a:spLocks xmlns:a="http://schemas.openxmlformats.org/drawingml/2006/main" noGrp="1"/>
          </p:cNvSpPr>
          <p:nvPr/>
        </p:nvSpPr>
        <p:spPr>
          <a:xfrm xmlns:a="http://schemas.openxmlformats.org/drawingml/2006/main">
            <a:off x="0" y="0"/>
            <a:ext cx="12192000" cy="1428750"/>
          </a:xfrm>
          <a:prstGeom xmlns:a="http://schemas.openxmlformats.org/drawingml/2006/main" prst="rect">
            <a:avLst/>
          </a:prstGeom>
          <a:solidFill xmlns:a="http://schemas.openxmlformats.org/drawingml/2006/main">
            <a:srgbClr val="1C1123">
              <a:alpha val="85098"/>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54AD6865-1FCB-402A-ADEC-66B93FA2183D}"/>
              </a:ext>
            </a:extLst>
          </p:cNvPr>
          <p:cNvSpPr>
            <a:spLocks xmlns:a="http://schemas.openxmlformats.org/drawingml/2006/main" noGrp="1"/>
          </p:cNvSpPr>
          <p:nvPr/>
        </p:nvSpPr>
        <p:spPr>
          <a:xfrm xmlns:a="http://schemas.openxmlformats.org/drawingml/2006/main">
            <a:off x="609600" y="381000"/>
            <a:ext cx="6953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4157"/>
          </a:bodyPr>
          <a:lstStyle xmlns:a="http://schemas.openxmlformats.org/drawingml/2006/main"/>
          <a:p xmlns:a="http://schemas.openxmlformats.org/drawingml/2006/main">
            <a:pPr algn="l">
              <a:buNone/>
              <a:defRPr sz="3750" b="1">
                <a:solidFill>
                  <a:srgbClr val="FFFFFF"/>
                </a:solidFill>
                <a:latin typeface="Aptos"/>
                <a:ea typeface="Aptos"/>
                <a:cs typeface="Aptos"/>
              </a:defRPr>
            </a:pPr>
            <a:r>
              <a:rPr sz="3750" b="1">
                <a:solidFill>
                  <a:srgbClr val="FFFFFF"/>
                </a:solidFill>
                <a:latin typeface="Aptos"/>
                <a:ea typeface="Aptos"/>
                <a:cs typeface="Aptos"/>
              </a:rPr>
              <a:t>Visual analysis: ship and person</a:t>
            </a:r>
          </a:p>
        </p:txBody>
      </p:sp>
      <p:sp>
        <p:nvSpPr>
          <p:cNvPr id="4" name="">
            <a:extLst xmlns:a="http://schemas.openxmlformats.org/drawingml/2006/main">
              <a:ext uri="{FF2B5EF4-FFF2-40B4-BE49-F238E27FC236}">
                <a16:creationId xmlns:a16="http://schemas.microsoft.com/office/drawing/2014/main" id="{3F5C1C51-C0FB-40DB-B4D9-16942C47AA8F}"/>
              </a:ext>
            </a:extLst>
          </p:cNvPr>
          <p:cNvSpPr>
            <a:spLocks xmlns:a="http://schemas.openxmlformats.org/drawingml/2006/main" noGrp="1"/>
          </p:cNvSpPr>
          <p:nvPr/>
        </p:nvSpPr>
        <p:spPr>
          <a:xfrm xmlns:a="http://schemas.openxmlformats.org/drawingml/2006/main">
            <a:off x="628650" y="1000125"/>
            <a:ext cx="809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2931"/>
          </a:bodyPr>
          <a:lstStyle xmlns:a="http://schemas.openxmlformats.org/drawingml/2006/main"/>
          <a:p xmlns:a="http://schemas.openxmlformats.org/drawingml/2006/main">
            <a:pPr algn="l">
              <a:buNone/>
              <a:defRPr sz="1575" b="1">
                <a:solidFill>
                  <a:srgbClr val="E8DCEC"/>
                </a:solidFill>
                <a:latin typeface="Aptos"/>
                <a:ea typeface="Aptos"/>
                <a:cs typeface="Aptos"/>
              </a:defRPr>
            </a:pPr>
            <a:r>
              <a:rPr sz="1575" b="1">
                <a:solidFill>
                  <a:srgbClr val="E8DCEC"/>
                </a:solidFill>
                <a:latin typeface="Aptos"/>
                <a:ea typeface="Aptos"/>
                <a:cs typeface="Aptos"/>
              </a:rPr>
              <a:t>Keep personal liability, procedural defendant, res and beneficial owner analytically distinct.</a:t>
            </a:r>
          </a:p>
        </p:txBody>
      </p:sp>
      <p:sp>
        <p:nvSpPr>
          <p:cNvPr id="5" name="">
            <a:extLst xmlns:a="http://schemas.openxmlformats.org/drawingml/2006/main">
              <a:ext uri="{FF2B5EF4-FFF2-40B4-BE49-F238E27FC236}">
                <a16:creationId xmlns:a16="http://schemas.microsoft.com/office/drawing/2014/main" id="{716CA410-22FE-427C-ABD3-6F1DD1D54DB2}"/>
              </a:ext>
            </a:extLst>
          </p:cNvPr>
          <p:cNvSpPr>
            <a:spLocks xmlns:a="http://schemas.openxmlformats.org/drawingml/2006/main" noGrp="1"/>
          </p:cNvSpPr>
          <p:nvPr/>
        </p:nvSpPr>
        <p:spPr>
          <a:xfrm xmlns:a="http://schemas.openxmlformats.org/drawingml/2006/main">
            <a:off x="666750" y="4953000"/>
            <a:ext cx="10858500" cy="1257300"/>
          </a:xfrm>
          <a:prstGeom xmlns:a="http://schemas.openxmlformats.org/drawingml/2006/main" prst="roundRect">
            <a:avLst>
              <a:gd name="adj" fmla="val 12121"/>
            </a:avLst>
          </a:prstGeom>
          <a:solidFill xmlns:a="http://schemas.openxmlformats.org/drawingml/2006/main">
            <a:srgbClr val="FFFFFF">
              <a:alpha val="90980"/>
            </a:srgbClr>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A52091D7-FE63-49DD-BE02-3D7CC0168231}"/>
              </a:ext>
            </a:extLst>
          </p:cNvPr>
          <p:cNvSpPr>
            <a:spLocks xmlns:a="http://schemas.openxmlformats.org/drawingml/2006/main" noGrp="1"/>
          </p:cNvSpPr>
          <p:nvPr/>
        </p:nvSpPr>
        <p:spPr>
          <a:xfrm xmlns:a="http://schemas.openxmlformats.org/drawingml/2006/main">
            <a:off x="876300" y="5191125"/>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3246"/>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Separate what the record shows from inference.</a:t>
            </a:r>
          </a:p>
        </p:txBody>
      </p:sp>
      <p:sp>
        <p:nvSpPr>
          <p:cNvPr id="7" name="">
            <a:extLst xmlns:a="http://schemas.openxmlformats.org/drawingml/2006/main">
              <a:ext uri="{FF2B5EF4-FFF2-40B4-BE49-F238E27FC236}">
                <a16:creationId xmlns:a16="http://schemas.microsoft.com/office/drawing/2014/main" id="{896FBCEA-BA2D-47AB-BD07-9A4A116F5031}"/>
              </a:ext>
            </a:extLst>
          </p:cNvPr>
          <p:cNvSpPr>
            <a:spLocks xmlns:a="http://schemas.openxmlformats.org/drawingml/2006/main" noGrp="1"/>
          </p:cNvSpPr>
          <p:nvPr/>
        </p:nvSpPr>
        <p:spPr>
          <a:xfrm xmlns:a="http://schemas.openxmlformats.org/drawingml/2006/main">
            <a:off x="4352925" y="5191125"/>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A8424A"/>
                </a:solidFill>
                <a:latin typeface="Aptos"/>
                <a:ea typeface="Aptos"/>
                <a:cs typeface="Aptos"/>
              </a:defRPr>
            </a:pPr>
            <a:r>
              <a:rPr sz="1725" b="1">
                <a:solidFill>
                  <a:srgbClr val="A8424A"/>
                </a:solidFill>
                <a:latin typeface="Aptos"/>
                <a:ea typeface="Aptos"/>
                <a:cs typeface="Aptos"/>
              </a:rPr>
              <a:t>• Link people, property, events and time in one verified sequence.</a:t>
            </a:r>
          </a:p>
        </p:txBody>
      </p:sp>
      <p:sp>
        <p:nvSpPr>
          <p:cNvPr id="8" name="">
            <a:extLst xmlns:a="http://schemas.openxmlformats.org/drawingml/2006/main">
              <a:ext uri="{FF2B5EF4-FFF2-40B4-BE49-F238E27FC236}">
                <a16:creationId xmlns:a16="http://schemas.microsoft.com/office/drawing/2014/main" id="{A7582770-03CE-492F-9499-932C692DC740}"/>
              </a:ext>
            </a:extLst>
          </p:cNvPr>
          <p:cNvSpPr>
            <a:spLocks xmlns:a="http://schemas.openxmlformats.org/drawingml/2006/main" noGrp="1"/>
          </p:cNvSpPr>
          <p:nvPr/>
        </p:nvSpPr>
        <p:spPr>
          <a:xfrm xmlns:a="http://schemas.openxmlformats.org/drawingml/2006/main">
            <a:off x="7829550" y="5191125"/>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Apply the governing rule and alternative causal explanations.</a:t>
            </a:r>
          </a:p>
        </p:txBody>
      </p:sp>
      <p:sp>
        <p:nvSpPr>
          <p:cNvPr id="9" name="">
            <a:extLst xmlns:a="http://schemas.openxmlformats.org/drawingml/2006/main">
              <a:ext uri="{FF2B5EF4-FFF2-40B4-BE49-F238E27FC236}">
                <a16:creationId xmlns:a16="http://schemas.microsoft.com/office/drawing/2014/main" id="{6BA02E41-CD48-4EAC-900F-8907E2A5AADA}"/>
              </a:ext>
            </a:extLst>
          </p:cNvPr>
          <p:cNvSpPr>
            <a:spLocks xmlns:a="http://schemas.openxmlformats.org/drawingml/2006/main" noGrp="1"/>
          </p:cNvSpPr>
          <p:nvPr/>
        </p:nvSpPr>
        <p:spPr>
          <a:xfrm xmlns:a="http://schemas.openxmlformats.org/drawingml/2006/main">
            <a:off x="876300" y="5657850"/>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Secure original data, provenance and expert methodology.</a:t>
            </a:r>
          </a:p>
        </p:txBody>
      </p:sp>
      <p:sp>
        <p:nvSpPr>
          <p:cNvPr id="10" name="">
            <a:extLst xmlns:a="http://schemas.openxmlformats.org/drawingml/2006/main">
              <a:ext uri="{FF2B5EF4-FFF2-40B4-BE49-F238E27FC236}">
                <a16:creationId xmlns:a16="http://schemas.microsoft.com/office/drawing/2014/main" id="{F1F67387-1F3E-4BBF-AEDA-35C86671F6EA}"/>
              </a:ext>
            </a:extLst>
          </p:cNvPr>
          <p:cNvSpPr>
            <a:spLocks xmlns:a="http://schemas.openxmlformats.org/drawingml/2006/main" noGrp="1"/>
          </p:cNvSpPr>
          <p:nvPr/>
        </p:nvSpPr>
        <p:spPr>
          <a:xfrm xmlns:a="http://schemas.openxmlformats.org/drawingml/2006/main">
            <a:off x="4352925" y="5657850"/>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4348"/>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Conclude only after the legal gateway and evidence align.</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ac2e88a6a1464e03"/>
          <a:stretch xmlns:a="http://schemas.openxmlformats.org/drawingml/2006/main"/>
        </p:blipFill>
        <p:spPr>
          <a:xfrm xmlns:a="http://schemas.openxmlformats.org/drawingml/2006/main">
            <a:off x="11334750" y="266700"/>
            <a:ext cx="533400" cy="533400"/>
          </a:xfrm>
          <a:prstGeom xmlns:a="http://schemas.openxmlformats.org/drawingml/2006/main" prst="rect">
            <a:avLst/>
          </a:prstGeom>
        </p:spPr>
      </p:pic>
    </p:spTree>
    <p:extLst>
      <p:ext uri="{BB962C8B-B14F-4D97-AF65-F5344CB8AC3E}">
        <p14:creationId xmlns:p14="http://schemas.microsoft.com/office/powerpoint/2010/main" val="729754007"/>
      </p:ext>
    </p:extLst>
  </p:cSld>
</p:sld>
</file>

<file path=ppt/slides/slide1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F0BC7608-4330-48AA-8F31-3C4C1DFBB261}"/>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5c70c364f7a948cd"/>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CB8056AC-20F7-4F50-8CA0-B6B2408C1F03}"/>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Who appears as defendant?</a:t>
            </a:r>
          </a:p>
        </p:txBody>
      </p:sp>
      <p:sp>
        <p:nvSpPr>
          <p:cNvPr id="4" name="">
            <a:extLst xmlns:a="http://schemas.openxmlformats.org/drawingml/2006/main">
              <a:ext uri="{FF2B5EF4-FFF2-40B4-BE49-F238E27FC236}">
                <a16:creationId xmlns:a16="http://schemas.microsoft.com/office/drawing/2014/main" id="{CB6FBCE7-D1AC-4731-9333-4A691EF2AB8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358AAF2-9E96-4B4B-942B-688CC0090252}"/>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12</a:t>
            </a:r>
          </a:p>
        </p:txBody>
      </p:sp>
      <p:sp>
        <p:nvSpPr>
          <p:cNvPr id="6" name="">
            <a:extLst xmlns:a="http://schemas.openxmlformats.org/drawingml/2006/main">
              <a:ext uri="{FF2B5EF4-FFF2-40B4-BE49-F238E27FC236}">
                <a16:creationId xmlns:a16="http://schemas.microsoft.com/office/drawing/2014/main" id="{5F2279E7-E854-4E4C-ADA4-58A1BFAD7F38}"/>
              </a:ext>
            </a:extLst>
          </p:cNvPr>
          <p:cNvSpPr>
            <a:spLocks xmlns:a="http://schemas.openxmlformats.org/drawingml/2006/main" noGrp="1"/>
          </p:cNvSpPr>
          <p:nvPr/>
        </p:nvSpPr>
        <p:spPr>
          <a:xfrm xmlns:a="http://schemas.openxmlformats.org/drawingml/2006/main">
            <a:off x="666750" y="1695450"/>
            <a:ext cx="990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3333"/>
          </a:bodyPr>
          <a:lstStyle xmlns:a="http://schemas.openxmlformats.org/drawingml/2006/main"/>
          <a:p xmlns:a="http://schemas.openxmlformats.org/drawingml/2006/main">
            <a:pPr algn="l">
              <a:buNone/>
              <a:defRPr sz="1950" b="1">
                <a:solidFill>
                  <a:srgbClr val="17202A"/>
                </a:solidFill>
                <a:latin typeface="Aptos"/>
                <a:ea typeface="Aptos"/>
                <a:cs typeface="Aptos"/>
              </a:defRPr>
            </a:pPr>
            <a:r>
              <a:rPr sz="1950" b="1">
                <a:solidFill>
                  <a:srgbClr val="17202A"/>
                </a:solidFill>
                <a:latin typeface="Aptos"/>
                <a:ea typeface="Aptos"/>
                <a:cs typeface="Aptos"/>
              </a:rPr>
              <a:t>The procedural caption and the person defending or providing security depend on the claim and acknowledgment of service.</a:t>
            </a:r>
          </a:p>
        </p:txBody>
      </p:sp>
      <p:sp>
        <p:nvSpPr>
          <p:cNvPr id="7" name="">
            <a:extLst xmlns:a="http://schemas.openxmlformats.org/drawingml/2006/main">
              <a:ext uri="{FF2B5EF4-FFF2-40B4-BE49-F238E27FC236}">
                <a16:creationId xmlns:a16="http://schemas.microsoft.com/office/drawing/2014/main" id="{4CB76E66-0BAA-4503-B4CC-BE0EF524AD28}"/>
              </a:ext>
            </a:extLst>
          </p:cNvPr>
          <p:cNvSpPr>
            <a:spLocks xmlns:a="http://schemas.openxmlformats.org/drawingml/2006/main" noGrp="1"/>
          </p:cNvSpPr>
          <p:nvPr/>
        </p:nvSpPr>
        <p:spPr>
          <a:xfrm xmlns:a="http://schemas.openxmlformats.org/drawingml/2006/main">
            <a:off x="952500" y="2667000"/>
            <a:ext cx="2667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50926"/>
          </a:bodyPr>
          <a:lstStyle xmlns:a="http://schemas.openxmlformats.org/drawingml/2006/main"/>
          <a:p xmlns:a="http://schemas.openxmlformats.org/drawingml/2006/main">
            <a:pPr algn="ctr">
              <a:buNone/>
              <a:defRPr sz="6750" b="1">
                <a:solidFill>
                  <a:srgbClr val="A8424A"/>
                </a:solidFill>
                <a:latin typeface="Aptos"/>
                <a:ea typeface="Aptos"/>
                <a:cs typeface="Aptos"/>
              </a:defRPr>
            </a:pPr>
            <a:r>
              <a:rPr sz="6750" b="1">
                <a:solidFill>
                  <a:srgbClr val="A8424A"/>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3BB82F56-D926-4331-BFF3-2AC61E4F99E6}"/>
              </a:ext>
            </a:extLst>
          </p:cNvPr>
          <p:cNvSpPr>
            <a:spLocks xmlns:a="http://schemas.openxmlformats.org/drawingml/2006/main" noGrp="1"/>
          </p:cNvSpPr>
          <p:nvPr/>
        </p:nvSpPr>
        <p:spPr>
          <a:xfrm xmlns:a="http://schemas.openxmlformats.org/drawingml/2006/main">
            <a:off x="1238250" y="3810000"/>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1250"/>
          </a:bodyPr>
          <a:lstStyle xmlns:a="http://schemas.openxmlformats.org/drawingml/2006/main"/>
          <a:p xmlns:a="http://schemas.openxmlformats.org/drawingml/2006/main">
            <a:pPr algn="ctr">
              <a:buNone/>
              <a:defRPr sz="1725" b="1">
                <a:solidFill>
                  <a:srgbClr val="5F6874"/>
                </a:solidFill>
                <a:latin typeface="Aptos"/>
                <a:ea typeface="Aptos"/>
                <a:cs typeface="Aptos"/>
              </a:defRPr>
            </a:pPr>
            <a:r>
              <a:rPr sz="1725" b="1">
                <a:solidFill>
                  <a:srgbClr val="5F6874"/>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D51E033F-062D-47FA-9378-DBBDB3E4E52D}"/>
              </a:ext>
            </a:extLst>
          </p:cNvPr>
          <p:cNvSpPr>
            <a:spLocks xmlns:a="http://schemas.openxmlformats.org/drawingml/2006/main" noGrp="1"/>
          </p:cNvSpPr>
          <p:nvPr/>
        </p:nvSpPr>
        <p:spPr>
          <a:xfrm xmlns:a="http://schemas.openxmlformats.org/drawingml/2006/main">
            <a:off x="4333875" y="3048000"/>
            <a:ext cx="9525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2593"/>
          </a:bodyPr>
          <a:lstStyle xmlns:a="http://schemas.openxmlformats.org/drawingml/2006/main"/>
          <a:p xmlns:a="http://schemas.openxmlformats.org/drawingml/2006/main">
            <a:pPr algn="ctr">
              <a:buNone/>
              <a:defRPr sz="4050" b="1">
                <a:solidFill>
                  <a:srgbClr val="D39124"/>
                </a:solidFill>
                <a:latin typeface="Aptos"/>
                <a:ea typeface="Aptos"/>
                <a:cs typeface="Aptos"/>
              </a:defRPr>
            </a:pPr>
            <a:r>
              <a:rPr sz="4050" b="1">
                <a:solidFill>
                  <a:srgbClr val="D391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7A3EAEED-746C-4331-93BD-7ABFDE5B282B}"/>
              </a:ext>
            </a:extLst>
          </p:cNvPr>
          <p:cNvSpPr>
            <a:spLocks xmlns:a="http://schemas.openxmlformats.org/drawingml/2006/main" noGrp="1"/>
          </p:cNvSpPr>
          <p:nvPr/>
        </p:nvSpPr>
        <p:spPr>
          <a:xfrm xmlns:a="http://schemas.openxmlformats.org/drawingml/2006/main">
            <a:off x="6000750" y="2667000"/>
            <a:ext cx="2667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57135"/>
          </a:bodyPr>
          <a:lstStyle xmlns:a="http://schemas.openxmlformats.org/drawingml/2006/main"/>
          <a:p xmlns:a="http://schemas.openxmlformats.org/drawingml/2006/main">
            <a:pPr algn="ctr">
              <a:buNone/>
              <a:defRPr sz="6750" b="1">
                <a:solidFill>
                  <a:srgbClr val="167386"/>
                </a:solidFill>
                <a:latin typeface="Aptos"/>
                <a:ea typeface="Aptos"/>
                <a:cs typeface="Aptos"/>
              </a:defRPr>
            </a:pPr>
            <a:r>
              <a:rPr sz="6750" b="1">
                <a:solidFill>
                  <a:srgbClr val="167386"/>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0B0F0562-E779-4ADB-961A-76F25F7F2692}"/>
              </a:ext>
            </a:extLst>
          </p:cNvPr>
          <p:cNvSpPr>
            <a:spLocks xmlns:a="http://schemas.openxmlformats.org/drawingml/2006/main" noGrp="1"/>
          </p:cNvSpPr>
          <p:nvPr/>
        </p:nvSpPr>
        <p:spPr>
          <a:xfrm xmlns:a="http://schemas.openxmlformats.org/drawingml/2006/main">
            <a:off x="6286500" y="3810000"/>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4541"/>
          </a:bodyPr>
          <a:lstStyle xmlns:a="http://schemas.openxmlformats.org/drawingml/2006/main"/>
          <a:p xmlns:a="http://schemas.openxmlformats.org/drawingml/2006/main">
            <a:pPr algn="ctr">
              <a:buNone/>
              <a:defRPr sz="1725" b="1">
                <a:solidFill>
                  <a:srgbClr val="5F6874"/>
                </a:solidFill>
                <a:latin typeface="Aptos"/>
                <a:ea typeface="Aptos"/>
                <a:cs typeface="Aptos"/>
              </a:defRPr>
            </a:pPr>
            <a:r>
              <a:rPr sz="1725" b="1">
                <a:solidFill>
                  <a:srgbClr val="5F6874"/>
                </a:solidFill>
                <a:latin typeface="Aptos"/>
                <a:ea typeface="Aptos"/>
                <a:cs typeface="Aptos"/>
              </a:rPr>
              <a:t>State the legal test without merging distinct requirements.</a:t>
            </a:r>
          </a:p>
        </p:txBody>
      </p:sp>
      <p:sp>
        <p:nvSpPr>
          <p:cNvPr id="12" name="">
            <a:extLst xmlns:a="http://schemas.openxmlformats.org/drawingml/2006/main">
              <a:ext uri="{FF2B5EF4-FFF2-40B4-BE49-F238E27FC236}">
                <a16:creationId xmlns:a16="http://schemas.microsoft.com/office/drawing/2014/main" id="{48D9FAFC-8A7A-4122-840E-062DC9D5EFC7}"/>
              </a:ext>
            </a:extLst>
          </p:cNvPr>
          <p:cNvSpPr>
            <a:spLocks xmlns:a="http://schemas.openxmlformats.org/drawingml/2006/main" noGrp="1"/>
          </p:cNvSpPr>
          <p:nvPr/>
        </p:nvSpPr>
        <p:spPr>
          <a:xfrm xmlns:a="http://schemas.openxmlformats.org/drawingml/2006/main">
            <a:off x="9001125" y="2428875"/>
            <a:ext cx="2333625" cy="2381250"/>
          </a:xfrm>
          <a:prstGeom xmlns:a="http://schemas.openxmlformats.org/drawingml/2006/main" prst="roundRect">
            <a:avLst>
              <a:gd name="adj" fmla="val 7347"/>
            </a:avLst>
          </a:prstGeom>
          <a:solidFill xmlns:a="http://schemas.openxmlformats.org/drawingml/2006/main">
            <a:srgbClr val="EDE4F1"/>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6B2B282A-3494-4E46-9D82-0BF8DC7B0755}"/>
              </a:ext>
            </a:extLst>
          </p:cNvPr>
          <p:cNvSpPr>
            <a:spLocks xmlns:a="http://schemas.openxmlformats.org/drawingml/2006/main" noGrp="1"/>
          </p:cNvSpPr>
          <p:nvPr/>
        </p:nvSpPr>
        <p:spPr>
          <a:xfrm xmlns:a="http://schemas.openxmlformats.org/drawingml/2006/main">
            <a:off x="9286875" y="2857500"/>
            <a:ext cx="1762125"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3900" b="1">
                <a:solidFill>
                  <a:srgbClr val="3F1D52"/>
                </a:solidFill>
                <a:latin typeface="Aptos"/>
                <a:ea typeface="Aptos"/>
                <a:cs typeface="Aptos"/>
              </a:defRPr>
            </a:pPr>
            <a:r>
              <a:rPr sz="3900" b="1">
                <a:solidFill>
                  <a:srgbClr val="3F1D52"/>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24F3AF0E-0554-46D9-B6AE-8D480A84811E}"/>
              </a:ext>
            </a:extLst>
          </p:cNvPr>
          <p:cNvSpPr>
            <a:spLocks xmlns:a="http://schemas.openxmlformats.org/drawingml/2006/main" noGrp="1"/>
          </p:cNvSpPr>
          <p:nvPr/>
        </p:nvSpPr>
        <p:spPr>
          <a:xfrm xmlns:a="http://schemas.openxmlformats.org/drawingml/2006/main">
            <a:off x="9286875" y="3667125"/>
            <a:ext cx="17621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725" b="1">
                <a:solidFill>
                  <a:srgbClr val="3F1D52"/>
                </a:solidFill>
                <a:latin typeface="Aptos"/>
                <a:ea typeface="Aptos"/>
                <a:cs typeface="Aptos"/>
              </a:defRPr>
            </a:pPr>
            <a:r>
              <a:rPr sz="1725" b="1">
                <a:solidFill>
                  <a:srgbClr val="3F1D52"/>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C42A2162-F9FD-48E2-BD39-90612D11DE11}"/>
              </a:ext>
            </a:extLst>
          </p:cNvPr>
          <p:cNvSpPr>
            <a:spLocks xmlns:a="http://schemas.openxmlformats.org/drawingml/2006/main" noGrp="1"/>
          </p:cNvSpPr>
          <p:nvPr/>
        </p:nvSpPr>
        <p:spPr>
          <a:xfrm xmlns:a="http://schemas.openxmlformats.org/drawingml/2006/main">
            <a:off x="666750" y="5238750"/>
            <a:ext cx="10668000" cy="762000"/>
          </a:xfrm>
          <a:prstGeom xmlns:a="http://schemas.openxmlformats.org/drawingml/2006/main" prst="roundRect">
            <a:avLst>
              <a:gd name="adj" fmla="val 17500"/>
            </a:avLst>
          </a:prstGeom>
          <a:solidFill xmlns:a="http://schemas.openxmlformats.org/drawingml/2006/main">
            <a:srgbClr val="F7E8CC"/>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E17218D0-3E68-4731-BAA7-630A0CEEE157}"/>
              </a:ext>
            </a:extLst>
          </p:cNvPr>
          <p:cNvSpPr>
            <a:spLocks xmlns:a="http://schemas.openxmlformats.org/drawingml/2006/main" noGrp="1"/>
          </p:cNvSpPr>
          <p:nvPr/>
        </p:nvSpPr>
        <p:spPr>
          <a:xfrm xmlns:a="http://schemas.openxmlformats.org/drawingml/2006/main">
            <a:off x="933450" y="5410200"/>
            <a:ext cx="1013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Test status, timing, control, causation and any exception.</a:t>
            </a:r>
          </a:p>
        </p:txBody>
      </p:sp>
    </p:spTree>
    <p:extLst>
      <p:ext uri="{BB962C8B-B14F-4D97-AF65-F5344CB8AC3E}">
        <p14:creationId xmlns:p14="http://schemas.microsoft.com/office/powerpoint/2010/main" val="1319042817"/>
      </p:ext>
    </p:extLst>
  </p:cSld>
</p:sld>
</file>

<file path=ppt/slides/slide1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68A363C9-7BB0-4DB8-A17D-01A09EEDE89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bc5182feb77d4cfa"/>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C563C54-CDB7-4004-9FF7-84BD317F24B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Truly in rem claims</a:t>
            </a:r>
          </a:p>
        </p:txBody>
      </p:sp>
      <p:sp>
        <p:nvSpPr>
          <p:cNvPr id="4" name="">
            <a:extLst xmlns:a="http://schemas.openxmlformats.org/drawingml/2006/main">
              <a:ext uri="{FF2B5EF4-FFF2-40B4-BE49-F238E27FC236}">
                <a16:creationId xmlns:a16="http://schemas.microsoft.com/office/drawing/2014/main" id="{12FAE05A-7E51-4E61-8653-BE4C054D034A}"/>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63B8A67-A5EC-4DB9-8AB2-F62F466D50A6}"/>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13</a:t>
            </a:r>
          </a:p>
        </p:txBody>
      </p:sp>
      <p:sp>
        <p:nvSpPr>
          <p:cNvPr id="6" name="">
            <a:extLst xmlns:a="http://schemas.openxmlformats.org/drawingml/2006/main">
              <a:ext uri="{FF2B5EF4-FFF2-40B4-BE49-F238E27FC236}">
                <a16:creationId xmlns:a16="http://schemas.microsoft.com/office/drawing/2014/main" id="{D24E39D6-7560-456B-B561-4308DEFCA082}"/>
              </a:ext>
            </a:extLst>
          </p:cNvPr>
          <p:cNvSpPr>
            <a:spLocks xmlns:a="http://schemas.openxmlformats.org/drawingml/2006/main" noGrp="1"/>
          </p:cNvSpPr>
          <p:nvPr/>
        </p:nvSpPr>
        <p:spPr>
          <a:xfrm xmlns:a="http://schemas.openxmlformats.org/drawingml/2006/main">
            <a:off x="666750" y="1866900"/>
            <a:ext cx="5000625" cy="3333750"/>
          </a:xfrm>
          <a:prstGeom xmlns:a="http://schemas.openxmlformats.org/drawingml/2006/main" prst="roundRect">
            <a:avLst>
              <a:gd name="adj" fmla="val 5143"/>
            </a:avLst>
          </a:prstGeom>
          <a:solidFill xmlns:a="http://schemas.openxmlformats.org/drawingml/2006/main">
            <a:srgbClr val="F5E0E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DEB06D3D-EA26-4CC6-9BF6-02F3844B4052}"/>
              </a:ext>
            </a:extLst>
          </p:cNvPr>
          <p:cNvSpPr>
            <a:spLocks xmlns:a="http://schemas.openxmlformats.org/drawingml/2006/main" noGrp="1"/>
          </p:cNvSpPr>
          <p:nvPr/>
        </p:nvSpPr>
        <p:spPr>
          <a:xfrm xmlns:a="http://schemas.openxmlformats.org/drawingml/2006/main">
            <a:off x="952500" y="2152650"/>
            <a:ext cx="1666875" cy="323850"/>
          </a:xfrm>
          <a:prstGeom xmlns:a="http://schemas.openxmlformats.org/drawingml/2006/main" prst="roundRect">
            <a:avLst>
              <a:gd name="adj" fmla="val 35294"/>
            </a:avLst>
          </a:prstGeom>
          <a:solidFill xmlns:a="http://schemas.openxmlformats.org/drawingml/2006/main">
            <a:srgbClr val="A8424A"/>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741E2C5-A057-49A1-9181-B9ABA7DC73C6}"/>
              </a:ext>
            </a:extLst>
          </p:cNvPr>
          <p:cNvSpPr>
            <a:spLocks xmlns:a="http://schemas.openxmlformats.org/drawingml/2006/main" noGrp="1"/>
          </p:cNvSpPr>
          <p:nvPr/>
        </p:nvSpPr>
        <p:spPr>
          <a:xfrm xmlns:a="http://schemas.openxmlformats.org/drawingml/2006/main">
            <a:off x="1047750" y="2209800"/>
            <a:ext cx="14763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LEGAL SOURCE</a:t>
            </a:r>
          </a:p>
        </p:txBody>
      </p:sp>
      <p:sp>
        <p:nvSpPr>
          <p:cNvPr id="9" name="">
            <a:extLst xmlns:a="http://schemas.openxmlformats.org/drawingml/2006/main">
              <a:ext uri="{FF2B5EF4-FFF2-40B4-BE49-F238E27FC236}">
                <a16:creationId xmlns:a16="http://schemas.microsoft.com/office/drawing/2014/main" id="{26DB7641-251B-4543-A802-FFDBE536C79A}"/>
              </a:ext>
            </a:extLst>
          </p:cNvPr>
          <p:cNvSpPr>
            <a:spLocks xmlns:a="http://schemas.openxmlformats.org/drawingml/2006/main" noGrp="1"/>
          </p:cNvSpPr>
          <p:nvPr/>
        </p:nvSpPr>
        <p:spPr>
          <a:xfrm xmlns:a="http://schemas.openxmlformats.org/drawingml/2006/main">
            <a:off x="952500" y="2686050"/>
            <a:ext cx="3333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3922"/>
          </a:bodyPr>
          <a:lstStyle xmlns:a="http://schemas.openxmlformats.org/drawingml/2006/main"/>
          <a:p xmlns:a="http://schemas.openxmlformats.org/drawingml/2006/main">
            <a:pPr algn="l">
              <a:buNone/>
              <a:defRPr sz="2550" b="1">
                <a:solidFill>
                  <a:srgbClr val="A8424A"/>
                </a:solidFill>
                <a:latin typeface="Aptos"/>
                <a:ea typeface="Aptos"/>
                <a:cs typeface="Aptos"/>
              </a:defRPr>
            </a:pPr>
            <a:r>
              <a:rPr sz="2550" b="1">
                <a:solidFill>
                  <a:srgbClr val="A8424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3378B27A-DD83-4152-906B-2792F8B2AFFF}"/>
              </a:ext>
            </a:extLst>
          </p:cNvPr>
          <p:cNvSpPr>
            <a:spLocks xmlns:a="http://schemas.openxmlformats.org/drawingml/2006/main" noGrp="1"/>
          </p:cNvSpPr>
          <p:nvPr/>
        </p:nvSpPr>
        <p:spPr>
          <a:xfrm xmlns:a="http://schemas.openxmlformats.org/drawingml/2006/main">
            <a:off x="952500" y="3286125"/>
            <a:ext cx="4095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Governing source</a:t>
            </a:r>
          </a:p>
        </p:txBody>
      </p:sp>
      <p:sp>
        <p:nvSpPr>
          <p:cNvPr id="11" name="">
            <a:extLst xmlns:a="http://schemas.openxmlformats.org/drawingml/2006/main">
              <a:ext uri="{FF2B5EF4-FFF2-40B4-BE49-F238E27FC236}">
                <a16:creationId xmlns:a16="http://schemas.microsoft.com/office/drawing/2014/main" id="{3F097AD1-202C-4151-B6FD-8FBD91D7A0D5}"/>
              </a:ext>
            </a:extLst>
          </p:cNvPr>
          <p:cNvSpPr>
            <a:spLocks xmlns:a="http://schemas.openxmlformats.org/drawingml/2006/main" noGrp="1"/>
          </p:cNvSpPr>
          <p:nvPr/>
        </p:nvSpPr>
        <p:spPr>
          <a:xfrm xmlns:a="http://schemas.openxmlformats.org/drawingml/2006/main">
            <a:off x="952500" y="42481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B4ABD1F7-7203-42E4-95CD-CB74883FAB22}"/>
              </a:ext>
            </a:extLst>
          </p:cNvPr>
          <p:cNvSpPr>
            <a:spLocks xmlns:a="http://schemas.openxmlformats.org/drawingml/2006/main" noGrp="1"/>
          </p:cNvSpPr>
          <p:nvPr/>
        </p:nvSpPr>
        <p:spPr>
          <a:xfrm xmlns:a="http://schemas.openxmlformats.org/drawingml/2006/main">
            <a:off x="952500" y="4610100"/>
            <a:ext cx="4095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650" b="1">
                <a:solidFill>
                  <a:srgbClr val="17202A"/>
                </a:solidFill>
                <a:latin typeface="Aptos"/>
                <a:ea typeface="Aptos"/>
                <a:cs typeface="Aptos"/>
              </a:defRPr>
            </a:pPr>
            <a:r>
              <a:rPr sz="1650" b="1">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1012DDB2-5482-4C86-B809-520684C20026}"/>
              </a:ext>
            </a:extLst>
          </p:cNvPr>
          <p:cNvSpPr>
            <a:spLocks xmlns:a="http://schemas.openxmlformats.org/drawingml/2006/main" noGrp="1"/>
          </p:cNvSpPr>
          <p:nvPr/>
        </p:nvSpPr>
        <p:spPr>
          <a:xfrm xmlns:a="http://schemas.openxmlformats.org/drawingml/2006/main">
            <a:off x="6096000" y="1866900"/>
            <a:ext cx="5238750" cy="3333750"/>
          </a:xfrm>
          <a:prstGeom xmlns:a="http://schemas.openxmlformats.org/drawingml/2006/main" prst="roundRect">
            <a:avLst>
              <a:gd name="adj" fmla="val 5143"/>
            </a:avLst>
          </a:prstGeom>
          <a:solidFill xmlns:a="http://schemas.openxmlformats.org/drawingml/2006/main">
            <a:srgbClr val="EDE4F1"/>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4321CBAB-AA12-4933-896A-5C2F39E30EBC}"/>
              </a:ext>
            </a:extLst>
          </p:cNvPr>
          <p:cNvSpPr>
            <a:spLocks xmlns:a="http://schemas.openxmlformats.org/drawingml/2006/main" noGrp="1"/>
          </p:cNvSpPr>
          <p:nvPr/>
        </p:nvSpPr>
        <p:spPr>
          <a:xfrm xmlns:a="http://schemas.openxmlformats.org/drawingml/2006/main">
            <a:off x="6381750" y="2152650"/>
            <a:ext cx="1762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584E9948-6FB7-4F21-94B2-B4D8F8BA3C3A}"/>
              </a:ext>
            </a:extLst>
          </p:cNvPr>
          <p:cNvSpPr>
            <a:spLocks xmlns:a="http://schemas.openxmlformats.org/drawingml/2006/main" noGrp="1"/>
          </p:cNvSpPr>
          <p:nvPr/>
        </p:nvSpPr>
        <p:spPr>
          <a:xfrm xmlns:a="http://schemas.openxmlformats.org/drawingml/2006/main">
            <a:off x="6477000" y="2209800"/>
            <a:ext cx="1571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Evidence</a:t>
            </a:r>
          </a:p>
        </p:txBody>
      </p:sp>
      <p:sp>
        <p:nvSpPr>
          <p:cNvPr id="16" name="">
            <a:extLst xmlns:a="http://schemas.openxmlformats.org/drawingml/2006/main">
              <a:ext uri="{FF2B5EF4-FFF2-40B4-BE49-F238E27FC236}">
                <a16:creationId xmlns:a16="http://schemas.microsoft.com/office/drawing/2014/main" id="{FC2EC8B2-B817-4066-8C51-8DC8C0556B68}"/>
              </a:ext>
            </a:extLst>
          </p:cNvPr>
          <p:cNvSpPr>
            <a:spLocks xmlns:a="http://schemas.openxmlformats.org/drawingml/2006/main" noGrp="1"/>
          </p:cNvSpPr>
          <p:nvPr/>
        </p:nvSpPr>
        <p:spPr>
          <a:xfrm xmlns:a="http://schemas.openxmlformats.org/drawingml/2006/main">
            <a:off x="6381750" y="2686050"/>
            <a:ext cx="4286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550" b="1">
                <a:solidFill>
                  <a:srgbClr val="3F1D52"/>
                </a:solidFill>
                <a:latin typeface="Aptos"/>
                <a:ea typeface="Aptos"/>
                <a:cs typeface="Aptos"/>
              </a:defRPr>
            </a:pPr>
            <a:r>
              <a:rPr sz="2550" b="1">
                <a:solidFill>
                  <a:srgbClr val="3F1D52"/>
                </a:solidFill>
                <a:latin typeface="Aptos"/>
                <a:ea typeface="Aptos"/>
                <a:cs typeface="Aptos"/>
              </a:rPr>
              <a:t>APPLICATION</a:t>
            </a:r>
          </a:p>
        </p:txBody>
      </p:sp>
      <p:sp>
        <p:nvSpPr>
          <p:cNvPr id="17" name="">
            <a:extLst xmlns:a="http://schemas.openxmlformats.org/drawingml/2006/main">
              <a:ext uri="{FF2B5EF4-FFF2-40B4-BE49-F238E27FC236}">
                <a16:creationId xmlns:a16="http://schemas.microsoft.com/office/drawing/2014/main" id="{E215AD31-0172-42E9-A470-BA20C592026B}"/>
              </a:ext>
            </a:extLst>
          </p:cNvPr>
          <p:cNvSpPr>
            <a:spLocks xmlns:a="http://schemas.openxmlformats.org/drawingml/2006/main" noGrp="1"/>
          </p:cNvSpPr>
          <p:nvPr/>
        </p:nvSpPr>
        <p:spPr>
          <a:xfrm xmlns:a="http://schemas.openxmlformats.org/drawingml/2006/main">
            <a:off x="6381750" y="3286125"/>
            <a:ext cx="42862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Test status, timing, control, causation and any exception.</a:t>
            </a:r>
          </a:p>
        </p:txBody>
      </p:sp>
      <p:sp>
        <p:nvSpPr>
          <p:cNvPr id="18" name="">
            <a:extLst xmlns:a="http://schemas.openxmlformats.org/drawingml/2006/main">
              <a:ext uri="{FF2B5EF4-FFF2-40B4-BE49-F238E27FC236}">
                <a16:creationId xmlns:a16="http://schemas.microsoft.com/office/drawing/2014/main" id="{32BD9B70-FFEC-4662-8F91-2E8329CAB154}"/>
              </a:ext>
            </a:extLst>
          </p:cNvPr>
          <p:cNvSpPr>
            <a:spLocks xmlns:a="http://schemas.openxmlformats.org/drawingml/2006/main" noGrp="1"/>
          </p:cNvSpPr>
          <p:nvPr/>
        </p:nvSpPr>
        <p:spPr>
          <a:xfrm xmlns:a="http://schemas.openxmlformats.org/drawingml/2006/main">
            <a:off x="6381750" y="42481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4114"/>
          </a:bodyPr>
          <a:lstStyle xmlns:a="http://schemas.openxmlformats.org/drawingml/2006/main"/>
          <a:p xmlns:a="http://schemas.openxmlformats.org/drawingml/2006/main">
            <a:pPr algn="l">
              <a:buNone/>
              <a:defRPr sz="1350" b="1">
                <a:solidFill>
                  <a:srgbClr val="3F1D52"/>
                </a:solidFill>
                <a:latin typeface="Aptos"/>
                <a:ea typeface="Aptos"/>
                <a:cs typeface="Aptos"/>
              </a:defRPr>
            </a:pPr>
            <a:r>
              <a:rPr sz="1350" b="1">
                <a:solidFill>
                  <a:srgbClr val="3F1D52"/>
                </a:solidFill>
                <a:latin typeface="Aptos"/>
                <a:ea typeface="Aptos"/>
                <a:cs typeface="Aptos"/>
              </a:rPr>
              <a:t>Consequence</a:t>
            </a:r>
          </a:p>
        </p:txBody>
      </p:sp>
      <p:sp>
        <p:nvSpPr>
          <p:cNvPr id="19" name="">
            <a:extLst xmlns:a="http://schemas.openxmlformats.org/drawingml/2006/main">
              <a:ext uri="{FF2B5EF4-FFF2-40B4-BE49-F238E27FC236}">
                <a16:creationId xmlns:a16="http://schemas.microsoft.com/office/drawing/2014/main" id="{473BA4CE-7031-4AA1-906D-2AA67B0BCAFA}"/>
              </a:ext>
            </a:extLst>
          </p:cNvPr>
          <p:cNvSpPr>
            <a:spLocks xmlns:a="http://schemas.openxmlformats.org/drawingml/2006/main" noGrp="1"/>
          </p:cNvSpPr>
          <p:nvPr/>
        </p:nvSpPr>
        <p:spPr>
          <a:xfrm xmlns:a="http://schemas.openxmlformats.org/drawingml/2006/main">
            <a:off x="6381750" y="4610100"/>
            <a:ext cx="42862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650" b="1">
                <a:solidFill>
                  <a:srgbClr val="17202A"/>
                </a:solidFill>
                <a:latin typeface="Aptos"/>
                <a:ea typeface="Aptos"/>
                <a:cs typeface="Aptos"/>
              </a:defRPr>
            </a:pPr>
            <a:r>
              <a:rPr sz="1650" b="1">
                <a:solidFill>
                  <a:srgbClr val="17202A"/>
                </a:solidFill>
                <a:latin typeface="Aptos"/>
                <a:ea typeface="Aptos"/>
                <a:cs typeface="Aptos"/>
              </a:rPr>
              <a:t>PRACTICE</a:t>
            </a:r>
          </a:p>
        </p:txBody>
      </p:sp>
      <p:sp>
        <p:nvSpPr>
          <p:cNvPr id="20" name="">
            <a:extLst xmlns:a="http://schemas.openxmlformats.org/drawingml/2006/main">
              <a:ext uri="{FF2B5EF4-FFF2-40B4-BE49-F238E27FC236}">
                <a16:creationId xmlns:a16="http://schemas.microsoft.com/office/drawing/2014/main" id="{2763B859-B09C-4BF9-916F-BA21280C8F0A}"/>
              </a:ext>
            </a:extLst>
          </p:cNvPr>
          <p:cNvSpPr>
            <a:spLocks xmlns:a="http://schemas.openxmlformats.org/drawingml/2006/main" noGrp="1"/>
          </p:cNvSpPr>
          <p:nvPr/>
        </p:nvSpPr>
        <p:spPr>
          <a:xfrm xmlns:a="http://schemas.openxmlformats.org/drawingml/2006/main">
            <a:off x="1047750" y="5667375"/>
            <a:ext cx="1009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167386"/>
                </a:solidFill>
                <a:latin typeface="Aptos"/>
                <a:ea typeface="Aptos"/>
                <a:cs typeface="Aptos"/>
              </a:defRPr>
            </a:pPr>
            <a:r>
              <a:rPr sz="1875" b="1">
                <a:solidFill>
                  <a:srgbClr val="167386"/>
                </a:solidFill>
                <a:latin typeface="Aptos"/>
                <a:ea typeface="Aptos"/>
                <a:cs typeface="Aptos"/>
              </a:rPr>
              <a:t>Preserve evidence and identify the available remedy or defence.</a:t>
            </a:r>
          </a:p>
        </p:txBody>
      </p:sp>
    </p:spTree>
    <p:extLst>
      <p:ext uri="{BB962C8B-B14F-4D97-AF65-F5344CB8AC3E}">
        <p14:creationId xmlns:p14="http://schemas.microsoft.com/office/powerpoint/2010/main" val="2018766138"/>
      </p:ext>
    </p:extLst>
  </p:cSld>
</p:sld>
</file>

<file path=ppt/slides/slide1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36A32B97-2BE6-43D9-B23B-6542968C9FF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97ca4b3925204f5f"/>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E3223C2-14F6-4728-9B67-2255B5A3020F}"/>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Non-truly in rem claims</a:t>
            </a:r>
          </a:p>
        </p:txBody>
      </p:sp>
      <p:sp>
        <p:nvSpPr>
          <p:cNvPr id="4" name="">
            <a:extLst xmlns:a="http://schemas.openxmlformats.org/drawingml/2006/main">
              <a:ext uri="{FF2B5EF4-FFF2-40B4-BE49-F238E27FC236}">
                <a16:creationId xmlns:a16="http://schemas.microsoft.com/office/drawing/2014/main" id="{07B973DB-5A95-44A1-A820-77B532D00AD9}"/>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3BD3EC7A-D8C4-44BA-91BB-74AEE96A5128}"/>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14</a:t>
            </a:r>
          </a:p>
        </p:txBody>
      </p:sp>
      <p:sp>
        <p:nvSpPr>
          <p:cNvPr id="6" name="">
            <a:extLst xmlns:a="http://schemas.openxmlformats.org/drawingml/2006/main">
              <a:ext uri="{FF2B5EF4-FFF2-40B4-BE49-F238E27FC236}">
                <a16:creationId xmlns:a16="http://schemas.microsoft.com/office/drawing/2014/main" id="{0E1EB0B6-E415-4BEA-99DD-B7BE9D8BA5A2}"/>
              </a:ext>
            </a:extLst>
          </p:cNvPr>
          <p:cNvSpPr>
            <a:spLocks xmlns:a="http://schemas.openxmlformats.org/drawingml/2006/main" noGrp="1"/>
          </p:cNvSpPr>
          <p:nvPr/>
        </p:nvSpPr>
        <p:spPr>
          <a:xfrm xmlns:a="http://schemas.openxmlformats.org/drawingml/2006/main">
            <a:off x="666750" y="1695450"/>
            <a:ext cx="10001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LEGAL SOURCE</a:t>
            </a:r>
          </a:p>
        </p:txBody>
      </p:sp>
      <p:sp>
        <p:nvSpPr>
          <p:cNvPr id="7" name="">
            <a:extLst xmlns:a="http://schemas.openxmlformats.org/drawingml/2006/main">
              <a:ext uri="{FF2B5EF4-FFF2-40B4-BE49-F238E27FC236}">
                <a16:creationId xmlns:a16="http://schemas.microsoft.com/office/drawing/2014/main" id="{812B5AFA-D9D6-444E-80BD-0B1C9CEB0CD4}"/>
              </a:ext>
            </a:extLst>
          </p:cNvPr>
          <p:cNvSpPr>
            <a:spLocks xmlns:a="http://schemas.openxmlformats.org/drawingml/2006/main" noGrp="1"/>
          </p:cNvSpPr>
          <p:nvPr/>
        </p:nvSpPr>
        <p:spPr>
          <a:xfrm xmlns:a="http://schemas.openxmlformats.org/drawingml/2006/main">
            <a:off x="666750" y="2667000"/>
            <a:ext cx="2333625" cy="1695450"/>
          </a:xfrm>
          <a:prstGeom xmlns:a="http://schemas.openxmlformats.org/drawingml/2006/main" prst="roundRect">
            <a:avLst>
              <a:gd name="adj" fmla="val 8989"/>
            </a:avLst>
          </a:prstGeom>
          <a:solidFill xmlns:a="http://schemas.openxmlformats.org/drawingml/2006/main">
            <a:srgbClr val="FAF8FB"/>
          </a:solidFill>
          <a:ln xmlns:a="http://schemas.openxmlformats.org/drawingml/2006/main" w="9525">
            <a:solidFill>
              <a:srgbClr val="A8424A"/>
            </a:solidFill>
            <a:prstDash val="solid"/>
          </a:ln>
        </p:spPr>
      </p:sp>
      <p:sp>
        <p:nvSpPr>
          <p:cNvPr id="8" name="">
            <a:extLst xmlns:a="http://schemas.openxmlformats.org/drawingml/2006/main">
              <a:ext uri="{FF2B5EF4-FFF2-40B4-BE49-F238E27FC236}">
                <a16:creationId xmlns:a16="http://schemas.microsoft.com/office/drawing/2014/main" id="{D1C882BF-2709-498F-BDF2-E2FFFE4C8C31}"/>
              </a:ext>
            </a:extLst>
          </p:cNvPr>
          <p:cNvSpPr>
            <a:spLocks xmlns:a="http://schemas.openxmlformats.org/drawingml/2006/main" noGrp="1"/>
          </p:cNvSpPr>
          <p:nvPr/>
        </p:nvSpPr>
        <p:spPr>
          <a:xfrm xmlns:a="http://schemas.openxmlformats.org/drawingml/2006/main">
            <a:off x="8572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6E666678-4670-4BC0-9F64-8EF53139A881}"/>
              </a:ext>
            </a:extLst>
          </p:cNvPr>
          <p:cNvSpPr>
            <a:spLocks xmlns:a="http://schemas.openxmlformats.org/drawingml/2006/main" noGrp="1"/>
          </p:cNvSpPr>
          <p:nvPr/>
        </p:nvSpPr>
        <p:spPr>
          <a:xfrm xmlns:a="http://schemas.openxmlformats.org/drawingml/2006/main">
            <a:off x="8763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Identify the exact legal gateway</a:t>
            </a:r>
          </a:p>
        </p:txBody>
      </p:sp>
      <p:sp>
        <p:nvSpPr>
          <p:cNvPr id="10" name="">
            <a:extLst xmlns:a="http://schemas.openxmlformats.org/drawingml/2006/main">
              <a:ext uri="{FF2B5EF4-FFF2-40B4-BE49-F238E27FC236}">
                <a16:creationId xmlns:a16="http://schemas.microsoft.com/office/drawing/2014/main" id="{928A8C20-4206-43E8-AE74-9A0DD3535055}"/>
              </a:ext>
            </a:extLst>
          </p:cNvPr>
          <p:cNvSpPr>
            <a:spLocks xmlns:a="http://schemas.openxmlformats.org/drawingml/2006/main" noGrp="1"/>
          </p:cNvSpPr>
          <p:nvPr/>
        </p:nvSpPr>
        <p:spPr>
          <a:xfrm xmlns:a="http://schemas.openxmlformats.org/drawingml/2006/main">
            <a:off x="30480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2278"/>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237D0CBF-0622-47A2-B2EF-DCAC5DF6D805}"/>
              </a:ext>
            </a:extLst>
          </p:cNvPr>
          <p:cNvSpPr>
            <a:spLocks xmlns:a="http://schemas.openxmlformats.org/drawingml/2006/main" noGrp="1"/>
          </p:cNvSpPr>
          <p:nvPr/>
        </p:nvSpPr>
        <p:spPr>
          <a:xfrm xmlns:a="http://schemas.openxmlformats.org/drawingml/2006/main">
            <a:off x="3448050" y="2667000"/>
            <a:ext cx="2333625" cy="1695450"/>
          </a:xfrm>
          <a:prstGeom xmlns:a="http://schemas.openxmlformats.org/drawingml/2006/main" prst="roundRect">
            <a:avLst>
              <a:gd name="adj" fmla="val 8989"/>
            </a:avLst>
          </a:prstGeom>
          <a:solidFill xmlns:a="http://schemas.openxmlformats.org/drawingml/2006/main">
            <a:srgbClr val="FFFFFF"/>
          </a:solidFill>
          <a:ln xmlns:a="http://schemas.openxmlformats.org/drawingml/2006/main" w="9525">
            <a:solidFill>
              <a:srgbClr val="D39124"/>
            </a:solidFill>
            <a:prstDash val="solid"/>
          </a:ln>
        </p:spPr>
      </p:sp>
      <p:sp>
        <p:nvSpPr>
          <p:cNvPr id="12" name="">
            <a:extLst xmlns:a="http://schemas.openxmlformats.org/drawingml/2006/main">
              <a:ext uri="{FF2B5EF4-FFF2-40B4-BE49-F238E27FC236}">
                <a16:creationId xmlns:a16="http://schemas.microsoft.com/office/drawing/2014/main" id="{4F8187C8-FF78-4851-A241-B57A1E5BD5B3}"/>
              </a:ext>
            </a:extLst>
          </p:cNvPr>
          <p:cNvSpPr>
            <a:spLocks xmlns:a="http://schemas.openxmlformats.org/drawingml/2006/main" noGrp="1"/>
          </p:cNvSpPr>
          <p:nvPr/>
        </p:nvSpPr>
        <p:spPr>
          <a:xfrm xmlns:a="http://schemas.openxmlformats.org/drawingml/2006/main">
            <a:off x="36385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C40014ED-74EB-45A9-AC6B-32E8F47F95E2}"/>
              </a:ext>
            </a:extLst>
          </p:cNvPr>
          <p:cNvSpPr>
            <a:spLocks xmlns:a="http://schemas.openxmlformats.org/drawingml/2006/main" noGrp="1"/>
          </p:cNvSpPr>
          <p:nvPr/>
        </p:nvSpPr>
        <p:spPr>
          <a:xfrm xmlns:a="http://schemas.openxmlformats.org/drawingml/2006/main">
            <a:off x="36576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Test status, timing and facts</a:t>
            </a:r>
          </a:p>
        </p:txBody>
      </p:sp>
      <p:sp>
        <p:nvSpPr>
          <p:cNvPr id="14" name="">
            <a:extLst xmlns:a="http://schemas.openxmlformats.org/drawingml/2006/main">
              <a:ext uri="{FF2B5EF4-FFF2-40B4-BE49-F238E27FC236}">
                <a16:creationId xmlns:a16="http://schemas.microsoft.com/office/drawing/2014/main" id="{8DEF0CF2-9F8B-4BF1-9331-0FDC438AA99B}"/>
              </a:ext>
            </a:extLst>
          </p:cNvPr>
          <p:cNvSpPr>
            <a:spLocks xmlns:a="http://schemas.openxmlformats.org/drawingml/2006/main" noGrp="1"/>
          </p:cNvSpPr>
          <p:nvPr/>
        </p:nvSpPr>
        <p:spPr>
          <a:xfrm xmlns:a="http://schemas.openxmlformats.org/drawingml/2006/main">
            <a:off x="58293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0850"/>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37144BDF-A4D5-4EF3-8C3B-C7ABCE6D342A}"/>
              </a:ext>
            </a:extLst>
          </p:cNvPr>
          <p:cNvSpPr>
            <a:spLocks xmlns:a="http://schemas.openxmlformats.org/drawingml/2006/main" noGrp="1"/>
          </p:cNvSpPr>
          <p:nvPr/>
        </p:nvSpPr>
        <p:spPr>
          <a:xfrm xmlns:a="http://schemas.openxmlformats.org/drawingml/2006/main">
            <a:off x="6229350" y="2667000"/>
            <a:ext cx="2333625" cy="1695450"/>
          </a:xfrm>
          <a:prstGeom xmlns:a="http://schemas.openxmlformats.org/drawingml/2006/main" prst="roundRect">
            <a:avLst>
              <a:gd name="adj" fmla="val 8989"/>
            </a:avLst>
          </a:prstGeom>
          <a:solidFill xmlns:a="http://schemas.openxmlformats.org/drawingml/2006/main">
            <a:srgbClr val="FAF8FB"/>
          </a:solidFill>
          <a:ln xmlns:a="http://schemas.openxmlformats.org/drawingml/2006/main" w="9525">
            <a:solidFill>
              <a:srgbClr val="3F1D52"/>
            </a:solidFill>
            <a:prstDash val="solid"/>
          </a:ln>
        </p:spPr>
      </p:sp>
      <p:sp>
        <p:nvSpPr>
          <p:cNvPr id="16" name="">
            <a:extLst xmlns:a="http://schemas.openxmlformats.org/drawingml/2006/main">
              <a:ext uri="{FF2B5EF4-FFF2-40B4-BE49-F238E27FC236}">
                <a16:creationId xmlns:a16="http://schemas.microsoft.com/office/drawing/2014/main" id="{2AC45F61-31A0-4FD1-A076-DCDF447983DA}"/>
              </a:ext>
            </a:extLst>
          </p:cNvPr>
          <p:cNvSpPr>
            <a:spLocks xmlns:a="http://schemas.openxmlformats.org/drawingml/2006/main" noGrp="1"/>
          </p:cNvSpPr>
          <p:nvPr/>
        </p:nvSpPr>
        <p:spPr>
          <a:xfrm xmlns:a="http://schemas.openxmlformats.org/drawingml/2006/main">
            <a:off x="64198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Test status, timing, control, causation and any exception.</a:t>
            </a:r>
          </a:p>
        </p:txBody>
      </p:sp>
      <p:sp>
        <p:nvSpPr>
          <p:cNvPr id="17" name="">
            <a:extLst xmlns:a="http://schemas.openxmlformats.org/drawingml/2006/main">
              <a:ext uri="{FF2B5EF4-FFF2-40B4-BE49-F238E27FC236}">
                <a16:creationId xmlns:a16="http://schemas.microsoft.com/office/drawing/2014/main" id="{CB6EF691-571A-4909-B0D2-514265669F31}"/>
              </a:ext>
            </a:extLst>
          </p:cNvPr>
          <p:cNvSpPr>
            <a:spLocks xmlns:a="http://schemas.openxmlformats.org/drawingml/2006/main" noGrp="1"/>
          </p:cNvSpPr>
          <p:nvPr/>
        </p:nvSpPr>
        <p:spPr>
          <a:xfrm xmlns:a="http://schemas.openxmlformats.org/drawingml/2006/main">
            <a:off x="64389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Check exceptions and defences</a:t>
            </a:r>
          </a:p>
        </p:txBody>
      </p:sp>
      <p:sp>
        <p:nvSpPr>
          <p:cNvPr id="18" name="">
            <a:extLst xmlns:a="http://schemas.openxmlformats.org/drawingml/2006/main">
              <a:ext uri="{FF2B5EF4-FFF2-40B4-BE49-F238E27FC236}">
                <a16:creationId xmlns:a16="http://schemas.microsoft.com/office/drawing/2014/main" id="{DCBB2623-CB16-4145-927A-83C1EFDA6F3C}"/>
              </a:ext>
            </a:extLst>
          </p:cNvPr>
          <p:cNvSpPr>
            <a:spLocks xmlns:a="http://schemas.openxmlformats.org/drawingml/2006/main" noGrp="1"/>
          </p:cNvSpPr>
          <p:nvPr/>
        </p:nvSpPr>
        <p:spPr>
          <a:xfrm xmlns:a="http://schemas.openxmlformats.org/drawingml/2006/main">
            <a:off x="86106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41728"/>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PRACTICE</a:t>
            </a:r>
          </a:p>
        </p:txBody>
      </p:sp>
      <p:sp>
        <p:nvSpPr>
          <p:cNvPr id="19" name="">
            <a:extLst xmlns:a="http://schemas.openxmlformats.org/drawingml/2006/main">
              <a:ext uri="{FF2B5EF4-FFF2-40B4-BE49-F238E27FC236}">
                <a16:creationId xmlns:a16="http://schemas.microsoft.com/office/drawing/2014/main" id="{92AB770A-135D-473E-932C-8740B832982F}"/>
              </a:ext>
            </a:extLst>
          </p:cNvPr>
          <p:cNvSpPr>
            <a:spLocks xmlns:a="http://schemas.openxmlformats.org/drawingml/2006/main" noGrp="1"/>
          </p:cNvSpPr>
          <p:nvPr/>
        </p:nvSpPr>
        <p:spPr>
          <a:xfrm xmlns:a="http://schemas.openxmlformats.org/drawingml/2006/main">
            <a:off x="9010650" y="2667000"/>
            <a:ext cx="2333625" cy="1695450"/>
          </a:xfrm>
          <a:prstGeom xmlns:a="http://schemas.openxmlformats.org/drawingml/2006/main" prst="roundRect">
            <a:avLst>
              <a:gd name="adj" fmla="val 8989"/>
            </a:avLst>
          </a:prstGeom>
          <a:solidFill xmlns:a="http://schemas.openxmlformats.org/drawingml/2006/main">
            <a:srgbClr val="FFFFFF"/>
          </a:solidFill>
          <a:ln xmlns:a="http://schemas.openxmlformats.org/drawingml/2006/main" w="9525">
            <a:solidFill>
              <a:srgbClr val="167386"/>
            </a:solidFill>
            <a:prstDash val="solid"/>
          </a:ln>
        </p:spPr>
      </p:sp>
      <p:sp>
        <p:nvSpPr>
          <p:cNvPr id="20" name="">
            <a:extLst xmlns:a="http://schemas.openxmlformats.org/drawingml/2006/main">
              <a:ext uri="{FF2B5EF4-FFF2-40B4-BE49-F238E27FC236}">
                <a16:creationId xmlns:a16="http://schemas.microsoft.com/office/drawing/2014/main" id="{C9AF52A4-7D4F-472C-B706-7785F2DF043C}"/>
              </a:ext>
            </a:extLst>
          </p:cNvPr>
          <p:cNvSpPr>
            <a:spLocks xmlns:a="http://schemas.openxmlformats.org/drawingml/2006/main" noGrp="1"/>
          </p:cNvSpPr>
          <p:nvPr/>
        </p:nvSpPr>
        <p:spPr>
          <a:xfrm xmlns:a="http://schemas.openxmlformats.org/drawingml/2006/main">
            <a:off x="92011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15"/>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Preserve evidence and identify the available remedy or defence.</a:t>
            </a:r>
          </a:p>
        </p:txBody>
      </p:sp>
      <p:sp>
        <p:nvSpPr>
          <p:cNvPr id="21" name="">
            <a:extLst xmlns:a="http://schemas.openxmlformats.org/drawingml/2006/main">
              <a:ext uri="{FF2B5EF4-FFF2-40B4-BE49-F238E27FC236}">
                <a16:creationId xmlns:a16="http://schemas.microsoft.com/office/drawing/2014/main" id="{F830D30B-1A28-4158-8E1A-E6C875FD4143}"/>
              </a:ext>
            </a:extLst>
          </p:cNvPr>
          <p:cNvSpPr>
            <a:spLocks xmlns:a="http://schemas.openxmlformats.org/drawingml/2006/main" noGrp="1"/>
          </p:cNvSpPr>
          <p:nvPr/>
        </p:nvSpPr>
        <p:spPr>
          <a:xfrm xmlns:a="http://schemas.openxmlformats.org/drawingml/2006/main">
            <a:off x="92202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72959"/>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Keep jurisdiction, merits, procedure and remedy analytically distinct.</a:t>
            </a:r>
          </a:p>
        </p:txBody>
      </p:sp>
      <p:sp>
        <p:nvSpPr>
          <p:cNvPr id="22" name="">
            <a:extLst xmlns:a="http://schemas.openxmlformats.org/drawingml/2006/main">
              <a:ext uri="{FF2B5EF4-FFF2-40B4-BE49-F238E27FC236}">
                <a16:creationId xmlns:a16="http://schemas.microsoft.com/office/drawing/2014/main" id="{1DC1C6D3-4888-4D0F-9525-DFE372D19811}"/>
              </a:ext>
            </a:extLst>
          </p:cNvPr>
          <p:cNvSpPr>
            <a:spLocks xmlns:a="http://schemas.openxmlformats.org/drawingml/2006/main" noGrp="1"/>
          </p:cNvSpPr>
          <p:nvPr/>
        </p:nvSpPr>
        <p:spPr>
          <a:xfrm xmlns:a="http://schemas.openxmlformats.org/drawingml/2006/main">
            <a:off x="1333500" y="5048250"/>
            <a:ext cx="9525000" cy="800100"/>
          </a:xfrm>
          <a:prstGeom xmlns:a="http://schemas.openxmlformats.org/drawingml/2006/main" prst="roundRect">
            <a:avLst>
              <a:gd name="adj" fmla="val 19048"/>
            </a:avLst>
          </a:prstGeom>
          <a:solidFill xmlns:a="http://schemas.openxmlformats.org/drawingml/2006/main">
            <a:srgbClr val="DDEDE8"/>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E2ECF82B-53AD-4725-AA32-8D2C401DEE57}"/>
              </a:ext>
            </a:extLst>
          </p:cNvPr>
          <p:cNvSpPr>
            <a:spLocks xmlns:a="http://schemas.openxmlformats.org/drawingml/2006/main" noGrp="1"/>
          </p:cNvSpPr>
          <p:nvPr/>
        </p:nvSpPr>
        <p:spPr>
          <a:xfrm xmlns:a="http://schemas.openxmlformats.org/drawingml/2006/main">
            <a:off x="1619250" y="5257800"/>
            <a:ext cx="8953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2025" b="1">
                <a:solidFill>
                  <a:srgbClr val="2E7968"/>
                </a:solidFill>
                <a:latin typeface="Aptos"/>
                <a:ea typeface="Aptos"/>
                <a:cs typeface="Aptos"/>
              </a:defRPr>
            </a:pPr>
            <a:r>
              <a:rPr sz="2025" b="1">
                <a:solidFill>
                  <a:srgbClr val="2E7968"/>
                </a:solidFill>
                <a:latin typeface="Aptos"/>
                <a:ea typeface="Aptos"/>
                <a:cs typeface="Aptos"/>
              </a:rPr>
              <a:t>Conclusions remain authority- and fact-sensitive.</a:t>
            </a:r>
          </a:p>
        </p:txBody>
      </p:sp>
    </p:spTree>
    <p:extLst>
      <p:ext uri="{BB962C8B-B14F-4D97-AF65-F5344CB8AC3E}">
        <p14:creationId xmlns:p14="http://schemas.microsoft.com/office/powerpoint/2010/main" val="1788955576"/>
      </p:ext>
    </p:extLst>
  </p:cSld>
</p:sld>
</file>

<file path=ppt/slides/slide1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1D1CB5E4-6272-4635-98A1-C96E466A903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c4b78e36ec184924"/>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EFF2E6C9-66BD-4B6E-A57D-D056A51E1F4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Personal liability condition</a:t>
            </a:r>
          </a:p>
        </p:txBody>
      </p:sp>
      <p:sp>
        <p:nvSpPr>
          <p:cNvPr id="4" name="">
            <a:extLst xmlns:a="http://schemas.openxmlformats.org/drawingml/2006/main">
              <a:ext uri="{FF2B5EF4-FFF2-40B4-BE49-F238E27FC236}">
                <a16:creationId xmlns:a16="http://schemas.microsoft.com/office/drawing/2014/main" id="{BF8C2CFA-37DB-4B42-8314-BD94819452CE}"/>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831ADF3-3451-4D75-8D02-6B298DA255F9}"/>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15</a:t>
            </a:r>
          </a:p>
        </p:txBody>
      </p:sp>
      <p:sp>
        <p:nvSpPr>
          <p:cNvPr id="6" name="">
            <a:extLst xmlns:a="http://schemas.openxmlformats.org/drawingml/2006/main">
              <a:ext uri="{FF2B5EF4-FFF2-40B4-BE49-F238E27FC236}">
                <a16:creationId xmlns:a16="http://schemas.microsoft.com/office/drawing/2014/main" id="{D0C50344-1993-482A-9F44-B27106BD5D28}"/>
              </a:ext>
            </a:extLst>
          </p:cNvPr>
          <p:cNvSpPr>
            <a:spLocks xmlns:a="http://schemas.openxmlformats.org/drawingml/2006/main" noGrp="1"/>
          </p:cNvSpPr>
          <p:nvPr/>
        </p:nvSpPr>
        <p:spPr>
          <a:xfrm xmlns:a="http://schemas.openxmlformats.org/drawingml/2006/main">
            <a:off x="666750" y="1981200"/>
            <a:ext cx="3048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8601"/>
          </a:bodyPr>
          <a:lstStyle xmlns:a="http://schemas.openxmlformats.org/drawingml/2006/main"/>
          <a:p xmlns:a="http://schemas.openxmlformats.org/drawingml/2006/main">
            <a:pPr algn="l">
              <a:buNone/>
              <a:defRPr sz="8400" b="1">
                <a:solidFill>
                  <a:srgbClr val="3F1D52"/>
                </a:solidFill>
                <a:latin typeface="Aptos"/>
                <a:ea typeface="Aptos"/>
                <a:cs typeface="Aptos"/>
              </a:defRPr>
            </a:pPr>
            <a:r>
              <a:rPr sz="8400" b="1">
                <a:solidFill>
                  <a:srgbClr val="3F1D52"/>
                </a:solidFill>
                <a:latin typeface="Aptos"/>
                <a:ea typeface="Aptos"/>
                <a:cs typeface="Aptos"/>
              </a:rPr>
              <a:t>The person who would be liable in personam must have been owner, charterer, or in possession/control when the cause arose as the statute requires.</a:t>
            </a:r>
          </a:p>
        </p:txBody>
      </p:sp>
      <p:sp>
        <p:nvSpPr>
          <p:cNvPr id="7" name="">
            <a:extLst xmlns:a="http://schemas.openxmlformats.org/drawingml/2006/main">
              <a:ext uri="{FF2B5EF4-FFF2-40B4-BE49-F238E27FC236}">
                <a16:creationId xmlns:a16="http://schemas.microsoft.com/office/drawing/2014/main" id="{5157EE4C-86AA-4CC4-B6E2-01580DA635FF}"/>
              </a:ext>
            </a:extLst>
          </p:cNvPr>
          <p:cNvSpPr>
            <a:spLocks xmlns:a="http://schemas.openxmlformats.org/drawingml/2006/main" noGrp="1"/>
          </p:cNvSpPr>
          <p:nvPr/>
        </p:nvSpPr>
        <p:spPr>
          <a:xfrm xmlns:a="http://schemas.openxmlformats.org/drawingml/2006/main">
            <a:off x="876300" y="3571875"/>
            <a:ext cx="3238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09EE2CE9-4423-4701-99DB-DB6072F4F437}"/>
              </a:ext>
            </a:extLst>
          </p:cNvPr>
          <p:cNvSpPr>
            <a:spLocks xmlns:a="http://schemas.openxmlformats.org/drawingml/2006/main" noGrp="1"/>
          </p:cNvSpPr>
          <p:nvPr/>
        </p:nvSpPr>
        <p:spPr>
          <a:xfrm xmlns:a="http://schemas.openxmlformats.org/drawingml/2006/main">
            <a:off x="4667250" y="2095500"/>
            <a:ext cx="38100" cy="28575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87A893E-9EA6-4B82-8907-81BBB333A6EA}"/>
              </a:ext>
            </a:extLst>
          </p:cNvPr>
          <p:cNvSpPr>
            <a:spLocks xmlns:a="http://schemas.openxmlformats.org/drawingml/2006/main" noGrp="1"/>
          </p:cNvSpPr>
          <p:nvPr/>
        </p:nvSpPr>
        <p:spPr>
          <a:xfrm xmlns:a="http://schemas.openxmlformats.org/drawingml/2006/main">
            <a:off x="5191125" y="2000250"/>
            <a:ext cx="5810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400" b="1">
                <a:solidFill>
                  <a:srgbClr val="17202A"/>
                </a:solidFill>
                <a:latin typeface="Aptos"/>
                <a:ea typeface="Aptos"/>
                <a:cs typeface="Aptos"/>
              </a:defRPr>
            </a:pPr>
            <a:r>
              <a:rPr sz="2400" b="1">
                <a:solidFill>
                  <a:srgbClr val="17202A"/>
                </a:solidFill>
                <a:latin typeface="Aptos"/>
                <a:ea typeface="Aptos"/>
                <a:cs typeface="Aptos"/>
              </a:rPr>
              <a:t>Professional priorities</a:t>
            </a:r>
          </a:p>
        </p:txBody>
      </p:sp>
      <p:sp>
        <p:nvSpPr>
          <p:cNvPr id="10" name="">
            <a:extLst xmlns:a="http://schemas.openxmlformats.org/drawingml/2006/main">
              <a:ext uri="{FF2B5EF4-FFF2-40B4-BE49-F238E27FC236}">
                <a16:creationId xmlns:a16="http://schemas.microsoft.com/office/drawing/2014/main" id="{26CDF496-83A6-476D-808B-DAD780D3544B}"/>
              </a:ext>
            </a:extLst>
          </p:cNvPr>
          <p:cNvSpPr>
            <a:spLocks xmlns:a="http://schemas.openxmlformats.org/drawingml/2006/main" noGrp="1"/>
          </p:cNvSpPr>
          <p:nvPr/>
        </p:nvSpPr>
        <p:spPr>
          <a:xfrm xmlns:a="http://schemas.openxmlformats.org/drawingml/2006/main">
            <a:off x="5191125" y="2762250"/>
            <a:ext cx="5905500" cy="2333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LEGAL SOURCE: Identify the precise statute, rule, convention, contract or authority.</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ELEMENTS: State the legal test without merging distinct requirements.</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APPLICATION: Test status, timing, control, causation and any exception.</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PRACTICE: Preserve evidence and identify the available remedy or defence.</a:t>
            </a:r>
          </a:p>
        </p:txBody>
      </p:sp>
      <p:sp>
        <p:nvSpPr>
          <p:cNvPr id="11" name="">
            <a:extLst xmlns:a="http://schemas.openxmlformats.org/drawingml/2006/main">
              <a:ext uri="{FF2B5EF4-FFF2-40B4-BE49-F238E27FC236}">
                <a16:creationId xmlns:a16="http://schemas.microsoft.com/office/drawing/2014/main" id="{B7C33AEB-003C-4A81-BFDB-6C72E718BDD4}"/>
              </a:ext>
            </a:extLst>
          </p:cNvPr>
          <p:cNvSpPr>
            <a:spLocks xmlns:a="http://schemas.openxmlformats.org/drawingml/2006/main" noGrp="1"/>
          </p:cNvSpPr>
          <p:nvPr/>
        </p:nvSpPr>
        <p:spPr>
          <a:xfrm xmlns:a="http://schemas.openxmlformats.org/drawingml/2006/main">
            <a:off x="5048250" y="5429250"/>
            <a:ext cx="6191250" cy="609600"/>
          </a:xfrm>
          <a:prstGeom xmlns:a="http://schemas.openxmlformats.org/drawingml/2006/main" prst="roundRect">
            <a:avLst>
              <a:gd name="adj" fmla="val 18750"/>
            </a:avLst>
          </a:prstGeom>
          <a:solidFill xmlns:a="http://schemas.openxmlformats.org/drawingml/2006/main">
            <a:srgbClr val="3F1D52"/>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D68605E1-3636-4F57-98F0-0E83E179E454}"/>
              </a:ext>
            </a:extLst>
          </p:cNvPr>
          <p:cNvSpPr>
            <a:spLocks xmlns:a="http://schemas.openxmlformats.org/drawingml/2006/main" noGrp="1"/>
          </p:cNvSpPr>
          <p:nvPr/>
        </p:nvSpPr>
        <p:spPr>
          <a:xfrm xmlns:a="http://schemas.openxmlformats.org/drawingml/2006/main">
            <a:off x="5286375" y="5581650"/>
            <a:ext cx="5715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7626"/>
          </a:bodyPr>
          <a:lstStyle xmlns:a="http://schemas.openxmlformats.org/drawingml/2006/main"/>
          <a:p xmlns:a="http://schemas.openxmlformats.org/drawingml/2006/main">
            <a:pPr algn="ctr">
              <a:buNone/>
              <a:defRPr sz="1875" b="1">
                <a:solidFill>
                  <a:srgbClr val="FFFFFF"/>
                </a:solidFill>
                <a:latin typeface="Aptos"/>
                <a:ea typeface="Aptos"/>
                <a:cs typeface="Aptos"/>
              </a:defRPr>
            </a:pPr>
            <a:r>
              <a:rPr sz="1875" b="1">
                <a:solidFill>
                  <a:srgbClr val="FFFFFF"/>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189453619"/>
      </p:ext>
    </p:extLst>
  </p:cSld>
</p:sld>
</file>

<file path=ppt/slides/slide16.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B57FF670-9AA5-4333-8A3A-F442A5615125}"/>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673fe030f98d49d7"/>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FCA0A3E-4F78-4585-9FBC-A9FDA2619B15}"/>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Relevant person</a:t>
            </a:r>
          </a:p>
        </p:txBody>
      </p:sp>
      <p:sp>
        <p:nvSpPr>
          <p:cNvPr id="4" name="">
            <a:extLst xmlns:a="http://schemas.openxmlformats.org/drawingml/2006/main">
              <a:ext uri="{FF2B5EF4-FFF2-40B4-BE49-F238E27FC236}">
                <a16:creationId xmlns:a16="http://schemas.microsoft.com/office/drawing/2014/main" id="{F2AF5F4C-718B-475A-8200-F8755C6AD3D2}"/>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99DF33C-B6F4-4FB1-8A67-CF477048101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16</a:t>
            </a:r>
          </a:p>
        </p:txBody>
      </p:sp>
      <p:sp>
        <p:nvSpPr>
          <p:cNvPr id="6" name="">
            <a:extLst xmlns:a="http://schemas.openxmlformats.org/drawingml/2006/main">
              <a:ext uri="{FF2B5EF4-FFF2-40B4-BE49-F238E27FC236}">
                <a16:creationId xmlns:a16="http://schemas.microsoft.com/office/drawing/2014/main" id="{A560E737-0A28-4C5C-8349-B8331A4D5FE4}"/>
              </a:ext>
            </a:extLst>
          </p:cNvPr>
          <p:cNvSpPr>
            <a:spLocks xmlns:a="http://schemas.openxmlformats.org/drawingml/2006/main" noGrp="1"/>
          </p:cNvSpPr>
          <p:nvPr/>
        </p:nvSpPr>
        <p:spPr>
          <a:xfrm xmlns:a="http://schemas.openxmlformats.org/drawingml/2006/main">
            <a:off x="66675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3726"/>
          </a:bodyPr>
          <a:lstStyle xmlns:a="http://schemas.openxmlformats.org/drawingml/2006/main"/>
          <a:p xmlns:a="http://schemas.openxmlformats.org/drawingml/2006/main">
            <a:pPr algn="ctr">
              <a:buNone/>
              <a:defRPr sz="2700" b="1">
                <a:solidFill>
                  <a:srgbClr val="3F1D52"/>
                </a:solidFill>
                <a:latin typeface="Aptos"/>
                <a:ea typeface="Aptos"/>
                <a:cs typeface="Aptos"/>
              </a:defRPr>
            </a:pPr>
            <a:r>
              <a:rPr sz="2700" b="1">
                <a:solidFill>
                  <a:srgbClr val="3F1D52"/>
                </a:solidFill>
                <a:latin typeface="Aptos"/>
                <a:ea typeface="Aptos"/>
                <a:cs typeface="Aptos"/>
              </a:rPr>
              <a:t>LEGAL SOURCE</a:t>
            </a:r>
          </a:p>
        </p:txBody>
      </p:sp>
      <p:sp>
        <p:nvSpPr>
          <p:cNvPr id="7" name="">
            <a:extLst xmlns:a="http://schemas.openxmlformats.org/drawingml/2006/main">
              <a:ext uri="{FF2B5EF4-FFF2-40B4-BE49-F238E27FC236}">
                <a16:creationId xmlns:a16="http://schemas.microsoft.com/office/drawing/2014/main" id="{9AC667C6-8903-4348-9276-08740DC20BF2}"/>
              </a:ext>
            </a:extLst>
          </p:cNvPr>
          <p:cNvSpPr>
            <a:spLocks xmlns:a="http://schemas.openxmlformats.org/drawingml/2006/main" noGrp="1"/>
          </p:cNvSpPr>
          <p:nvPr/>
        </p:nvSpPr>
        <p:spPr>
          <a:xfrm xmlns:a="http://schemas.openxmlformats.org/drawingml/2006/main">
            <a:off x="66675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Identify the precise statute, rule, convention, contract or authority.</a:t>
            </a:r>
          </a:p>
        </p:txBody>
      </p:sp>
      <p:sp>
        <p:nvSpPr>
          <p:cNvPr id="8" name="">
            <a:extLst xmlns:a="http://schemas.openxmlformats.org/drawingml/2006/main">
              <a:ext uri="{FF2B5EF4-FFF2-40B4-BE49-F238E27FC236}">
                <a16:creationId xmlns:a16="http://schemas.microsoft.com/office/drawing/2014/main" id="{6B8F7A16-B3D2-4D21-B3DD-8F830064BEF6}"/>
              </a:ext>
            </a:extLst>
          </p:cNvPr>
          <p:cNvSpPr>
            <a:spLocks xmlns:a="http://schemas.openxmlformats.org/drawingml/2006/main" noGrp="1"/>
          </p:cNvSpPr>
          <p:nvPr/>
        </p:nvSpPr>
        <p:spPr>
          <a:xfrm xmlns:a="http://schemas.openxmlformats.org/drawingml/2006/main">
            <a:off x="300037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B3F84CE5-97F6-4CB5-9BE3-0C0635A480E5}"/>
              </a:ext>
            </a:extLst>
          </p:cNvPr>
          <p:cNvSpPr>
            <a:spLocks xmlns:a="http://schemas.openxmlformats.org/drawingml/2006/main" noGrp="1"/>
          </p:cNvSpPr>
          <p:nvPr/>
        </p:nvSpPr>
        <p:spPr>
          <a:xfrm xmlns:a="http://schemas.openxmlformats.org/drawingml/2006/main">
            <a:off x="342900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A8424A"/>
                </a:solidFill>
                <a:latin typeface="Aptos"/>
                <a:ea typeface="Aptos"/>
                <a:cs typeface="Aptos"/>
              </a:defRPr>
            </a:pPr>
            <a:r>
              <a:rPr sz="2700" b="1">
                <a:solidFill>
                  <a:srgbClr val="A8424A"/>
                </a:solidFill>
                <a:latin typeface="Aptos"/>
                <a:ea typeface="Aptos"/>
                <a:cs typeface="Aptos"/>
              </a:rPr>
              <a:t>ELEMENTS</a:t>
            </a:r>
          </a:p>
        </p:txBody>
      </p:sp>
      <p:sp>
        <p:nvSpPr>
          <p:cNvPr id="10" name="">
            <a:extLst xmlns:a="http://schemas.openxmlformats.org/drawingml/2006/main">
              <a:ext uri="{FF2B5EF4-FFF2-40B4-BE49-F238E27FC236}">
                <a16:creationId xmlns:a16="http://schemas.microsoft.com/office/drawing/2014/main" id="{30C2B652-3D3B-438E-8B82-116DBED3781D}"/>
              </a:ext>
            </a:extLst>
          </p:cNvPr>
          <p:cNvSpPr>
            <a:spLocks xmlns:a="http://schemas.openxmlformats.org/drawingml/2006/main" noGrp="1"/>
          </p:cNvSpPr>
          <p:nvPr/>
        </p:nvSpPr>
        <p:spPr>
          <a:xfrm xmlns:a="http://schemas.openxmlformats.org/drawingml/2006/main">
            <a:off x="342900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State the legal test without merging distinct requirements.</a:t>
            </a:r>
          </a:p>
        </p:txBody>
      </p:sp>
      <p:sp>
        <p:nvSpPr>
          <p:cNvPr id="11" name="">
            <a:extLst xmlns:a="http://schemas.openxmlformats.org/drawingml/2006/main">
              <a:ext uri="{FF2B5EF4-FFF2-40B4-BE49-F238E27FC236}">
                <a16:creationId xmlns:a16="http://schemas.microsoft.com/office/drawing/2014/main" id="{163DC180-ACC4-424C-9F50-A480CBDA5CFA}"/>
              </a:ext>
            </a:extLst>
          </p:cNvPr>
          <p:cNvSpPr>
            <a:spLocks xmlns:a="http://schemas.openxmlformats.org/drawingml/2006/main" noGrp="1"/>
          </p:cNvSpPr>
          <p:nvPr/>
        </p:nvSpPr>
        <p:spPr>
          <a:xfrm xmlns:a="http://schemas.openxmlformats.org/drawingml/2006/main">
            <a:off x="576262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D7F9A408-5E65-48D2-97E7-7547701A4EAE}"/>
              </a:ext>
            </a:extLst>
          </p:cNvPr>
          <p:cNvSpPr>
            <a:spLocks xmlns:a="http://schemas.openxmlformats.org/drawingml/2006/main" noGrp="1"/>
          </p:cNvSpPr>
          <p:nvPr/>
        </p:nvSpPr>
        <p:spPr>
          <a:xfrm xmlns:a="http://schemas.openxmlformats.org/drawingml/2006/main">
            <a:off x="619125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8437"/>
          </a:bodyPr>
          <a:lstStyle xmlns:a="http://schemas.openxmlformats.org/drawingml/2006/main"/>
          <a:p xmlns:a="http://schemas.openxmlformats.org/drawingml/2006/main">
            <a:pPr algn="ctr">
              <a:buNone/>
              <a:defRPr sz="2700" b="1">
                <a:solidFill>
                  <a:srgbClr val="D39124"/>
                </a:solidFill>
                <a:latin typeface="Aptos"/>
                <a:ea typeface="Aptos"/>
                <a:cs typeface="Aptos"/>
              </a:defRPr>
            </a:pPr>
            <a:r>
              <a:rPr sz="2700" b="1">
                <a:solidFill>
                  <a:srgbClr val="D39124"/>
                </a:solidFill>
                <a:latin typeface="Aptos"/>
                <a:ea typeface="Aptos"/>
                <a:cs typeface="Aptos"/>
              </a:rPr>
              <a:t>APPLICATION</a:t>
            </a:r>
          </a:p>
        </p:txBody>
      </p:sp>
      <p:sp>
        <p:nvSpPr>
          <p:cNvPr id="13" name="">
            <a:extLst xmlns:a="http://schemas.openxmlformats.org/drawingml/2006/main">
              <a:ext uri="{FF2B5EF4-FFF2-40B4-BE49-F238E27FC236}">
                <a16:creationId xmlns:a16="http://schemas.microsoft.com/office/drawing/2014/main" id="{8E86F34C-544E-4A05-B8FB-AC9A36C98AFB}"/>
              </a:ext>
            </a:extLst>
          </p:cNvPr>
          <p:cNvSpPr>
            <a:spLocks xmlns:a="http://schemas.openxmlformats.org/drawingml/2006/main" noGrp="1"/>
          </p:cNvSpPr>
          <p:nvPr/>
        </p:nvSpPr>
        <p:spPr>
          <a:xfrm xmlns:a="http://schemas.openxmlformats.org/drawingml/2006/main">
            <a:off x="619125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Test status, timing, control, causation and any exception.</a:t>
            </a:r>
          </a:p>
        </p:txBody>
      </p:sp>
      <p:sp>
        <p:nvSpPr>
          <p:cNvPr id="14" name="">
            <a:extLst xmlns:a="http://schemas.openxmlformats.org/drawingml/2006/main">
              <a:ext uri="{FF2B5EF4-FFF2-40B4-BE49-F238E27FC236}">
                <a16:creationId xmlns:a16="http://schemas.microsoft.com/office/drawing/2014/main" id="{FFF8E5B7-E276-4C45-817F-92C2742C66CC}"/>
              </a:ext>
            </a:extLst>
          </p:cNvPr>
          <p:cNvSpPr>
            <a:spLocks xmlns:a="http://schemas.openxmlformats.org/drawingml/2006/main" noGrp="1"/>
          </p:cNvSpPr>
          <p:nvPr/>
        </p:nvSpPr>
        <p:spPr>
          <a:xfrm xmlns:a="http://schemas.openxmlformats.org/drawingml/2006/main">
            <a:off x="852487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57AA260A-8C53-4BEB-B91F-96358B4640D5}"/>
              </a:ext>
            </a:extLst>
          </p:cNvPr>
          <p:cNvSpPr>
            <a:spLocks xmlns:a="http://schemas.openxmlformats.org/drawingml/2006/main" noGrp="1"/>
          </p:cNvSpPr>
          <p:nvPr/>
        </p:nvSpPr>
        <p:spPr>
          <a:xfrm xmlns:a="http://schemas.openxmlformats.org/drawingml/2006/main">
            <a:off x="895350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167386"/>
                </a:solidFill>
                <a:latin typeface="Aptos"/>
                <a:ea typeface="Aptos"/>
                <a:cs typeface="Aptos"/>
              </a:defRPr>
            </a:pPr>
            <a:r>
              <a:rPr sz="2700" b="1">
                <a:solidFill>
                  <a:srgbClr val="167386"/>
                </a:solidFill>
                <a:latin typeface="Aptos"/>
                <a:ea typeface="Aptos"/>
                <a:cs typeface="Aptos"/>
              </a:rPr>
              <a:t>PRACTICE</a:t>
            </a:r>
          </a:p>
        </p:txBody>
      </p:sp>
      <p:sp>
        <p:nvSpPr>
          <p:cNvPr id="16" name="">
            <a:extLst xmlns:a="http://schemas.openxmlformats.org/drawingml/2006/main">
              <a:ext uri="{FF2B5EF4-FFF2-40B4-BE49-F238E27FC236}">
                <a16:creationId xmlns:a16="http://schemas.microsoft.com/office/drawing/2014/main" id="{5C104C31-EB6A-4438-91CA-EB7B5BF7FBD0}"/>
              </a:ext>
            </a:extLst>
          </p:cNvPr>
          <p:cNvSpPr>
            <a:spLocks xmlns:a="http://schemas.openxmlformats.org/drawingml/2006/main" noGrp="1"/>
          </p:cNvSpPr>
          <p:nvPr/>
        </p:nvSpPr>
        <p:spPr>
          <a:xfrm xmlns:a="http://schemas.openxmlformats.org/drawingml/2006/main">
            <a:off x="895350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524"/>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Preserve evidence and identify the available remedy or defence.</a:t>
            </a:r>
          </a:p>
        </p:txBody>
      </p:sp>
      <p:sp>
        <p:nvSpPr>
          <p:cNvPr id="17" name="">
            <a:extLst xmlns:a="http://schemas.openxmlformats.org/drawingml/2006/main">
              <a:ext uri="{FF2B5EF4-FFF2-40B4-BE49-F238E27FC236}">
                <a16:creationId xmlns:a16="http://schemas.microsoft.com/office/drawing/2014/main" id="{DF62E41A-2E82-44E6-B783-3F679CCF63AE}"/>
              </a:ext>
            </a:extLst>
          </p:cNvPr>
          <p:cNvSpPr>
            <a:spLocks xmlns:a="http://schemas.openxmlformats.org/drawingml/2006/main" noGrp="1"/>
          </p:cNvSpPr>
          <p:nvPr/>
        </p:nvSpPr>
        <p:spPr>
          <a:xfrm xmlns:a="http://schemas.openxmlformats.org/drawingml/2006/main">
            <a:off x="666750" y="3667125"/>
            <a:ext cx="10668000" cy="952500"/>
          </a:xfrm>
          <a:prstGeom xmlns:a="http://schemas.openxmlformats.org/drawingml/2006/main" prst="roundRect">
            <a:avLst>
              <a:gd name="adj" fmla="val 16000"/>
            </a:avLst>
          </a:prstGeom>
          <a:solidFill xmlns:a="http://schemas.openxmlformats.org/drawingml/2006/main">
            <a:srgbClr val="EDE4F1"/>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22F12897-330B-4AAF-933D-1122BF63084A}"/>
              </a:ext>
            </a:extLst>
          </p:cNvPr>
          <p:cNvSpPr>
            <a:spLocks xmlns:a="http://schemas.openxmlformats.org/drawingml/2006/main" noGrp="1"/>
          </p:cNvSpPr>
          <p:nvPr/>
        </p:nvSpPr>
        <p:spPr>
          <a:xfrm xmlns:a="http://schemas.openxmlformats.org/drawingml/2006/main">
            <a:off x="1000125" y="3876675"/>
            <a:ext cx="10001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Keep jurisdiction, merits, procedure and remedy analytically distinct.</a:t>
            </a:r>
          </a:p>
        </p:txBody>
      </p:sp>
      <p:sp>
        <p:nvSpPr>
          <p:cNvPr id="19" name="">
            <a:extLst xmlns:a="http://schemas.openxmlformats.org/drawingml/2006/main">
              <a:ext uri="{FF2B5EF4-FFF2-40B4-BE49-F238E27FC236}">
                <a16:creationId xmlns:a16="http://schemas.microsoft.com/office/drawing/2014/main" id="{83CA0D25-986D-4629-BBE9-34681A9538CF}"/>
              </a:ext>
            </a:extLst>
          </p:cNvPr>
          <p:cNvSpPr>
            <a:spLocks xmlns:a="http://schemas.openxmlformats.org/drawingml/2006/main" noGrp="1"/>
          </p:cNvSpPr>
          <p:nvPr/>
        </p:nvSpPr>
        <p:spPr>
          <a:xfrm xmlns:a="http://schemas.openxmlformats.org/drawingml/2006/main">
            <a:off x="666750" y="5191125"/>
            <a:ext cx="952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Reflect</a:t>
            </a:r>
          </a:p>
        </p:txBody>
      </p:sp>
      <p:sp>
        <p:nvSpPr>
          <p:cNvPr id="20" name="">
            <a:extLst xmlns:a="http://schemas.openxmlformats.org/drawingml/2006/main">
              <a:ext uri="{FF2B5EF4-FFF2-40B4-BE49-F238E27FC236}">
                <a16:creationId xmlns:a16="http://schemas.microsoft.com/office/drawing/2014/main" id="{0859337F-66D4-4435-B1C6-E3E381BF57AF}"/>
              </a:ext>
            </a:extLst>
          </p:cNvPr>
          <p:cNvSpPr>
            <a:spLocks xmlns:a="http://schemas.openxmlformats.org/drawingml/2006/main" noGrp="1"/>
          </p:cNvSpPr>
          <p:nvPr/>
        </p:nvSpPr>
        <p:spPr>
          <a:xfrm xmlns:a="http://schemas.openxmlformats.org/drawingml/2006/main">
            <a:off x="1571625" y="5124450"/>
            <a:ext cx="9525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Which issue requires the earliest evidence-preservation step?</a:t>
            </a:r>
          </a:p>
        </p:txBody>
      </p:sp>
    </p:spTree>
    <p:extLst>
      <p:ext uri="{BB962C8B-B14F-4D97-AF65-F5344CB8AC3E}">
        <p14:creationId xmlns:p14="http://schemas.microsoft.com/office/powerpoint/2010/main" val="257688740"/>
      </p:ext>
    </p:extLst>
  </p:cSld>
</p:sld>
</file>

<file path=ppt/slides/slide17.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7ACFAF70-0D67-4D44-85FE-A036A2008F0C}"/>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30e9c2e864e140e7"/>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FEEB0E9-C2EF-44E1-B9B6-B3B30640D334}"/>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Beneficial ownership at issue</a:t>
            </a:r>
          </a:p>
        </p:txBody>
      </p:sp>
      <p:sp>
        <p:nvSpPr>
          <p:cNvPr id="4" name="">
            <a:extLst xmlns:a="http://schemas.openxmlformats.org/drawingml/2006/main">
              <a:ext uri="{FF2B5EF4-FFF2-40B4-BE49-F238E27FC236}">
                <a16:creationId xmlns:a16="http://schemas.microsoft.com/office/drawing/2014/main" id="{04175DA0-721D-44A2-96D9-055AE943FBD4}"/>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DCB52CA-D7F8-4ED9-9DB0-5ED84D25600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17</a:t>
            </a:r>
          </a:p>
        </p:txBody>
      </p:sp>
      <p:sp>
        <p:nvSpPr>
          <p:cNvPr id="6" name="">
            <a:extLst xmlns:a="http://schemas.openxmlformats.org/drawingml/2006/main">
              <a:ext uri="{FF2B5EF4-FFF2-40B4-BE49-F238E27FC236}">
                <a16:creationId xmlns:a16="http://schemas.microsoft.com/office/drawing/2014/main" id="{502E153A-24DD-43DD-9717-F72D0D609F6A}"/>
              </a:ext>
            </a:extLst>
          </p:cNvPr>
          <p:cNvSpPr>
            <a:spLocks xmlns:a="http://schemas.openxmlformats.org/drawingml/2006/main" noGrp="1"/>
          </p:cNvSpPr>
          <p:nvPr/>
        </p:nvSpPr>
        <p:spPr>
          <a:xfrm xmlns:a="http://schemas.openxmlformats.org/drawingml/2006/main">
            <a:off x="666750" y="169545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8966"/>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At commencement, the relevant person must beneficially own all shares in the ship proceeded against for the direct-ship route.</a:t>
            </a:r>
          </a:p>
        </p:txBody>
      </p:sp>
      <p:sp>
        <p:nvSpPr>
          <p:cNvPr id="7" name="">
            <a:extLst xmlns:a="http://schemas.openxmlformats.org/drawingml/2006/main">
              <a:ext uri="{FF2B5EF4-FFF2-40B4-BE49-F238E27FC236}">
                <a16:creationId xmlns:a16="http://schemas.microsoft.com/office/drawing/2014/main" id="{B5335C83-8918-4881-86A6-54B192E60BF3}"/>
              </a:ext>
            </a:extLst>
          </p:cNvPr>
          <p:cNvSpPr>
            <a:spLocks xmlns:a="http://schemas.openxmlformats.org/drawingml/2006/main" noGrp="1"/>
          </p:cNvSpPr>
          <p:nvPr/>
        </p:nvSpPr>
        <p:spPr>
          <a:xfrm xmlns:a="http://schemas.openxmlformats.org/drawingml/2006/main">
            <a:off x="904875" y="2647950"/>
            <a:ext cx="3619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3F1D52"/>
                </a:solidFill>
                <a:latin typeface="Aptos"/>
                <a:ea typeface="Aptos"/>
                <a:cs typeface="Aptos"/>
              </a:defRPr>
            </a:pPr>
            <a:r>
              <a:rPr sz="1425" b="1">
                <a:solidFill>
                  <a:srgbClr val="3F1D52"/>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7478D770-32C1-42B0-A69A-63FE479A5A81}"/>
              </a:ext>
            </a:extLst>
          </p:cNvPr>
          <p:cNvSpPr>
            <a:spLocks xmlns:a="http://schemas.openxmlformats.org/drawingml/2006/main" noGrp="1"/>
          </p:cNvSpPr>
          <p:nvPr/>
        </p:nvSpPr>
        <p:spPr>
          <a:xfrm xmlns:a="http://schemas.openxmlformats.org/drawingml/2006/main">
            <a:off x="952500" y="3143250"/>
            <a:ext cx="37147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C23C9FC9-93AF-4BD8-A7E6-04FFDD3AAA9A}"/>
              </a:ext>
            </a:extLst>
          </p:cNvPr>
          <p:cNvSpPr>
            <a:spLocks xmlns:a="http://schemas.openxmlformats.org/drawingml/2006/main" noGrp="1"/>
          </p:cNvSpPr>
          <p:nvPr/>
        </p:nvSpPr>
        <p:spPr>
          <a:xfrm xmlns:a="http://schemas.openxmlformats.org/drawingml/2006/main">
            <a:off x="7620000" y="2647950"/>
            <a:ext cx="3143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167386"/>
                </a:solidFill>
                <a:latin typeface="Aptos"/>
                <a:ea typeface="Aptos"/>
                <a:cs typeface="Aptos"/>
              </a:defRPr>
            </a:pPr>
            <a:r>
              <a:rPr sz="1425" b="1">
                <a:solidFill>
                  <a:srgbClr val="167386"/>
                </a:solidFill>
                <a:latin typeface="Aptos"/>
                <a:ea typeface="Aptos"/>
                <a:cs typeface="Aptos"/>
              </a:rPr>
              <a:t>ELEMENTS</a:t>
            </a:r>
          </a:p>
        </p:txBody>
      </p:sp>
      <p:sp>
        <p:nvSpPr>
          <p:cNvPr id="10" name="">
            <a:extLst xmlns:a="http://schemas.openxmlformats.org/drawingml/2006/main">
              <a:ext uri="{FF2B5EF4-FFF2-40B4-BE49-F238E27FC236}">
                <a16:creationId xmlns:a16="http://schemas.microsoft.com/office/drawing/2014/main" id="{95BB7FEB-BF6D-4036-9A6E-9F9E647AA79A}"/>
              </a:ext>
            </a:extLst>
          </p:cNvPr>
          <p:cNvSpPr>
            <a:spLocks xmlns:a="http://schemas.openxmlformats.org/drawingml/2006/main" noGrp="1"/>
          </p:cNvSpPr>
          <p:nvPr/>
        </p:nvSpPr>
        <p:spPr>
          <a:xfrm xmlns:a="http://schemas.openxmlformats.org/drawingml/2006/main">
            <a:off x="7667625" y="3143250"/>
            <a:ext cx="3143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State the legal test without merging distinct requirements.</a:t>
            </a:r>
          </a:p>
        </p:txBody>
      </p:sp>
      <p:sp>
        <p:nvSpPr>
          <p:cNvPr id="11" name="">
            <a:extLst xmlns:a="http://schemas.openxmlformats.org/drawingml/2006/main">
              <a:ext uri="{FF2B5EF4-FFF2-40B4-BE49-F238E27FC236}">
                <a16:creationId xmlns:a16="http://schemas.microsoft.com/office/drawing/2014/main" id="{BC344220-4BC6-40A8-A528-CBADBD437EA6}"/>
              </a:ext>
            </a:extLst>
          </p:cNvPr>
          <p:cNvSpPr>
            <a:spLocks xmlns:a="http://schemas.openxmlformats.org/drawingml/2006/main" noGrp="1"/>
          </p:cNvSpPr>
          <p:nvPr/>
        </p:nvSpPr>
        <p:spPr>
          <a:xfrm xmlns:a="http://schemas.openxmlformats.org/drawingml/2006/main">
            <a:off x="4905375" y="2619375"/>
            <a:ext cx="2333625" cy="2381250"/>
          </a:xfrm>
          <a:prstGeom xmlns:a="http://schemas.openxmlformats.org/drawingml/2006/main" prst="roundRect">
            <a:avLst>
              <a:gd name="adj" fmla="val 49796"/>
            </a:avLst>
          </a:prstGeom>
          <a:solidFill xmlns:a="http://schemas.openxmlformats.org/drawingml/2006/main">
            <a:srgbClr val="F7E8CC"/>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CC6BC1D7-0B0C-4410-8535-C60E8DA79FD1}"/>
              </a:ext>
            </a:extLst>
          </p:cNvPr>
          <p:cNvSpPr>
            <a:spLocks xmlns:a="http://schemas.openxmlformats.org/drawingml/2006/main" noGrp="1"/>
          </p:cNvSpPr>
          <p:nvPr/>
        </p:nvSpPr>
        <p:spPr>
          <a:xfrm xmlns:a="http://schemas.openxmlformats.org/drawingml/2006/main">
            <a:off x="5238750" y="3143250"/>
            <a:ext cx="166687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3315"/>
          </a:bodyPr>
          <a:lstStyle xmlns:a="http://schemas.openxmlformats.org/drawingml/2006/main"/>
          <a:p xmlns:a="http://schemas.openxmlformats.org/drawingml/2006/main">
            <a:pPr algn="ctr">
              <a:buNone/>
              <a:defRPr sz="2325" b="1">
                <a:solidFill>
                  <a:srgbClr val="D39124"/>
                </a:solidFill>
                <a:latin typeface="Aptos"/>
                <a:ea typeface="Aptos"/>
                <a:cs typeface="Aptos"/>
              </a:defRPr>
            </a:pPr>
            <a:r>
              <a:rPr sz="2325" b="1">
                <a:solidFill>
                  <a:srgbClr val="D39124"/>
                </a:solidFill>
                <a:latin typeface="Aptos"/>
                <a:ea typeface="Aptos"/>
                <a:cs typeface="Aptos"/>
              </a:rPr>
              <a:t>APPLICATION</a:t>
            </a:r>
          </a:p>
        </p:txBody>
      </p:sp>
      <p:sp>
        <p:nvSpPr>
          <p:cNvPr id="13" name="">
            <a:extLst xmlns:a="http://schemas.openxmlformats.org/drawingml/2006/main">
              <a:ext uri="{FF2B5EF4-FFF2-40B4-BE49-F238E27FC236}">
                <a16:creationId xmlns:a16="http://schemas.microsoft.com/office/drawing/2014/main" id="{A1419BBD-2ED4-4602-8536-ED09CC6E8589}"/>
              </a:ext>
            </a:extLst>
          </p:cNvPr>
          <p:cNvSpPr>
            <a:spLocks xmlns:a="http://schemas.openxmlformats.org/drawingml/2006/main" noGrp="1"/>
          </p:cNvSpPr>
          <p:nvPr/>
        </p:nvSpPr>
        <p:spPr>
          <a:xfrm xmlns:a="http://schemas.openxmlformats.org/drawingml/2006/main">
            <a:off x="5238750" y="3714750"/>
            <a:ext cx="1666875"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1593"/>
          </a:bodyPr>
          <a:lstStyle xmlns:a="http://schemas.openxmlformats.org/drawingml/2006/main"/>
          <a:p xmlns:a="http://schemas.openxmlformats.org/drawingml/2006/main">
            <a:pPr algn="ctr">
              <a:buNone/>
              <a:defRPr sz="1575" b="1">
                <a:solidFill>
                  <a:srgbClr val="17202A"/>
                </a:solidFill>
                <a:latin typeface="Aptos"/>
                <a:ea typeface="Aptos"/>
                <a:cs typeface="Aptos"/>
              </a:defRPr>
            </a:pPr>
            <a:r>
              <a:rPr sz="1575" b="1">
                <a:solidFill>
                  <a:srgbClr val="17202A"/>
                </a:solidFill>
                <a:latin typeface="Aptos"/>
                <a:ea typeface="Aptos"/>
                <a:cs typeface="Aptos"/>
              </a:rPr>
              <a:t>Test status, timing, control, causation and any exception.</a:t>
            </a:r>
          </a:p>
        </p:txBody>
      </p:sp>
      <p:sp>
        <p:nvSpPr>
          <p:cNvPr id="14" name="">
            <a:extLst xmlns:a="http://schemas.openxmlformats.org/drawingml/2006/main">
              <a:ext uri="{FF2B5EF4-FFF2-40B4-BE49-F238E27FC236}">
                <a16:creationId xmlns:a16="http://schemas.microsoft.com/office/drawing/2014/main" id="{81916C0D-9D85-4A35-BF4D-4113F4CDB4FA}"/>
              </a:ext>
            </a:extLst>
          </p:cNvPr>
          <p:cNvSpPr>
            <a:spLocks xmlns:a="http://schemas.openxmlformats.org/drawingml/2006/main" noGrp="1"/>
          </p:cNvSpPr>
          <p:nvPr/>
        </p:nvSpPr>
        <p:spPr>
          <a:xfrm xmlns:a="http://schemas.openxmlformats.org/drawingml/2006/main">
            <a:off x="1095375" y="5524500"/>
            <a:ext cx="10001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PRACTICE — Preserve evidence and identify the available remedy or defence.</a:t>
            </a:r>
          </a:p>
        </p:txBody>
      </p:sp>
    </p:spTree>
    <p:extLst>
      <p:ext uri="{BB962C8B-B14F-4D97-AF65-F5344CB8AC3E}">
        <p14:creationId xmlns:p14="http://schemas.microsoft.com/office/powerpoint/2010/main" val="2056515350"/>
      </p:ext>
    </p:extLst>
  </p:cSld>
</p:sld>
</file>

<file path=ppt/slides/slide18.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5477F0EF-DD6A-44E8-BE1B-C5DC325392E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615e89a2616942b4"/>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70511450-76AA-460A-94E7-C50F3F9C12F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Sister-ship arrest</a:t>
            </a:r>
          </a:p>
        </p:txBody>
      </p:sp>
      <p:sp>
        <p:nvSpPr>
          <p:cNvPr id="4" name="">
            <a:extLst xmlns:a="http://schemas.openxmlformats.org/drawingml/2006/main">
              <a:ext uri="{FF2B5EF4-FFF2-40B4-BE49-F238E27FC236}">
                <a16:creationId xmlns:a16="http://schemas.microsoft.com/office/drawing/2014/main" id="{7A07071B-C6E0-47D7-BC6D-AA34A4559AF9}"/>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3526047-C9A9-4529-A513-C6F7F8E8E707}"/>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18</a:t>
            </a:r>
          </a:p>
        </p:txBody>
      </p:sp>
      <p:sp>
        <p:nvSpPr>
          <p:cNvPr id="6" name="">
            <a:extLst xmlns:a="http://schemas.openxmlformats.org/drawingml/2006/main">
              <a:ext uri="{FF2B5EF4-FFF2-40B4-BE49-F238E27FC236}">
                <a16:creationId xmlns:a16="http://schemas.microsoft.com/office/drawing/2014/main" id="{9398A95D-96D0-4600-B910-CA8E5230BA0E}"/>
              </a:ext>
            </a:extLst>
          </p:cNvPr>
          <p:cNvSpPr>
            <a:spLocks xmlns:a="http://schemas.openxmlformats.org/drawingml/2006/main" noGrp="1"/>
          </p:cNvSpPr>
          <p:nvPr/>
        </p:nvSpPr>
        <p:spPr>
          <a:xfrm xmlns:a="http://schemas.openxmlformats.org/drawingml/2006/main">
            <a:off x="666750" y="17145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8966"/>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The statute may permit a different ship beneficially owned by the relevant person, but corporate and ownership evidence is decisive.</a:t>
            </a:r>
          </a:p>
        </p:txBody>
      </p:sp>
      <p:sp>
        <p:nvSpPr>
          <p:cNvPr id="7" name="">
            <a:extLst xmlns:a="http://schemas.openxmlformats.org/drawingml/2006/main">
              <a:ext uri="{FF2B5EF4-FFF2-40B4-BE49-F238E27FC236}">
                <a16:creationId xmlns:a16="http://schemas.microsoft.com/office/drawing/2014/main" id="{80C71ED4-8958-4775-A22D-2C483F2C6883}"/>
              </a:ext>
            </a:extLst>
          </p:cNvPr>
          <p:cNvSpPr>
            <a:spLocks xmlns:a="http://schemas.openxmlformats.org/drawingml/2006/main" noGrp="1"/>
          </p:cNvSpPr>
          <p:nvPr/>
        </p:nvSpPr>
        <p:spPr>
          <a:xfrm xmlns:a="http://schemas.openxmlformats.org/drawingml/2006/main">
            <a:off x="666750" y="2552700"/>
            <a:ext cx="4762500" cy="2714625"/>
          </a:xfrm>
          <a:prstGeom xmlns:a="http://schemas.openxmlformats.org/drawingml/2006/main" prst="roundRect">
            <a:avLst>
              <a:gd name="adj" fmla="val 6316"/>
            </a:avLst>
          </a:prstGeom>
          <a:solidFill xmlns:a="http://schemas.openxmlformats.org/drawingml/2006/main">
            <a:srgbClr val="F5E0E2"/>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CF7D3F28-B7D7-49E6-B5B8-D5DB39B030B7}"/>
              </a:ext>
            </a:extLst>
          </p:cNvPr>
          <p:cNvSpPr>
            <a:spLocks xmlns:a="http://schemas.openxmlformats.org/drawingml/2006/main" noGrp="1"/>
          </p:cNvSpPr>
          <p:nvPr/>
        </p:nvSpPr>
        <p:spPr>
          <a:xfrm xmlns:a="http://schemas.openxmlformats.org/drawingml/2006/main">
            <a:off x="952500" y="2838450"/>
            <a:ext cx="4191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A8424A"/>
                </a:solidFill>
                <a:latin typeface="Aptos"/>
                <a:ea typeface="Aptos"/>
                <a:cs typeface="Aptos"/>
              </a:defRPr>
            </a:pPr>
            <a:r>
              <a:rPr sz="1425" b="1">
                <a:solidFill>
                  <a:srgbClr val="A8424A"/>
                </a:solidFill>
                <a:latin typeface="Aptos"/>
                <a:ea typeface="Aptos"/>
                <a:cs typeface="Aptos"/>
              </a:rPr>
              <a:t>LEGAL SOURCE</a:t>
            </a:r>
          </a:p>
        </p:txBody>
      </p:sp>
      <p:sp>
        <p:nvSpPr>
          <p:cNvPr id="9" name="">
            <a:extLst xmlns:a="http://schemas.openxmlformats.org/drawingml/2006/main">
              <a:ext uri="{FF2B5EF4-FFF2-40B4-BE49-F238E27FC236}">
                <a16:creationId xmlns:a16="http://schemas.microsoft.com/office/drawing/2014/main" id="{CD2D2CCB-4F4D-4F43-89C9-B68043DBC26C}"/>
              </a:ext>
            </a:extLst>
          </p:cNvPr>
          <p:cNvSpPr>
            <a:spLocks xmlns:a="http://schemas.openxmlformats.org/drawingml/2006/main" noGrp="1"/>
          </p:cNvSpPr>
          <p:nvPr/>
        </p:nvSpPr>
        <p:spPr>
          <a:xfrm xmlns:a="http://schemas.openxmlformats.org/drawingml/2006/main">
            <a:off x="1095375" y="3381375"/>
            <a:ext cx="3810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045DF73D-8004-40F5-9A49-FF8E8A4247EA}"/>
              </a:ext>
            </a:extLst>
          </p:cNvPr>
          <p:cNvSpPr>
            <a:spLocks xmlns:a="http://schemas.openxmlformats.org/drawingml/2006/main" noGrp="1"/>
          </p:cNvSpPr>
          <p:nvPr/>
        </p:nvSpPr>
        <p:spPr>
          <a:xfrm xmlns:a="http://schemas.openxmlformats.org/drawingml/2006/main">
            <a:off x="5905500" y="2552700"/>
            <a:ext cx="5429250" cy="2714625"/>
          </a:xfrm>
          <a:prstGeom xmlns:a="http://schemas.openxmlformats.org/drawingml/2006/main" prst="roundRect">
            <a:avLst>
              <a:gd name="adj" fmla="val 6316"/>
            </a:avLst>
          </a:prstGeom>
          <a:solidFill xmlns:a="http://schemas.openxmlformats.org/drawingml/2006/main">
            <a:srgbClr val="DDEDE8"/>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D83106C5-4F97-4FC9-9CB9-7BCF857CC3FC}"/>
              </a:ext>
            </a:extLst>
          </p:cNvPr>
          <p:cNvSpPr>
            <a:spLocks xmlns:a="http://schemas.openxmlformats.org/drawingml/2006/main" noGrp="1"/>
          </p:cNvSpPr>
          <p:nvPr/>
        </p:nvSpPr>
        <p:spPr>
          <a:xfrm xmlns:a="http://schemas.openxmlformats.org/drawingml/2006/main">
            <a:off x="6238875" y="2838450"/>
            <a:ext cx="4762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2E7968"/>
                </a:solidFill>
                <a:latin typeface="Aptos"/>
                <a:ea typeface="Aptos"/>
                <a:cs typeface="Aptos"/>
              </a:defRPr>
            </a:pPr>
            <a:r>
              <a:rPr sz="1425" b="1">
                <a:solidFill>
                  <a:srgbClr val="2E7968"/>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A9FDF952-7D2D-473F-BDFE-F85578C14792}"/>
              </a:ext>
            </a:extLst>
          </p:cNvPr>
          <p:cNvSpPr>
            <a:spLocks xmlns:a="http://schemas.openxmlformats.org/drawingml/2006/main" noGrp="1"/>
          </p:cNvSpPr>
          <p:nvPr/>
        </p:nvSpPr>
        <p:spPr>
          <a:xfrm xmlns:a="http://schemas.openxmlformats.org/drawingml/2006/main">
            <a:off x="6381750" y="3381375"/>
            <a:ext cx="428625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CCB86A5D-5513-4228-BD46-9D97E13973A9}"/>
              </a:ext>
            </a:extLst>
          </p:cNvPr>
          <p:cNvSpPr>
            <a:spLocks xmlns:a="http://schemas.openxmlformats.org/drawingml/2006/main" noGrp="1"/>
          </p:cNvSpPr>
          <p:nvPr/>
        </p:nvSpPr>
        <p:spPr>
          <a:xfrm xmlns:a="http://schemas.openxmlformats.org/drawingml/2006/main">
            <a:off x="1524000" y="5715000"/>
            <a:ext cx="9144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025" b="1">
                <a:solidFill>
                  <a:srgbClr val="3F1D52"/>
                </a:solidFill>
                <a:latin typeface="Aptos"/>
                <a:ea typeface="Aptos"/>
                <a:cs typeface="Aptos"/>
              </a:defRPr>
            </a:pPr>
            <a:r>
              <a:rPr sz="2025" b="1">
                <a:solidFill>
                  <a:srgbClr val="3F1D52"/>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2145290259"/>
      </p:ext>
    </p:extLst>
  </p:cSld>
</p:sld>
</file>

<file path=ppt/slides/slide19.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F1BC5549-ACCD-448F-B89B-F664FE278F4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b0c7db03e2de4731"/>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9E91420D-53E3-4A81-8C71-B293F15BD1DD}"/>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Visual analysis: ownership chain</a:t>
            </a:r>
          </a:p>
        </p:txBody>
      </p:sp>
      <p:sp>
        <p:nvSpPr>
          <p:cNvPr id="4" name="">
            <a:extLst xmlns:a="http://schemas.openxmlformats.org/drawingml/2006/main">
              <a:ext uri="{FF2B5EF4-FFF2-40B4-BE49-F238E27FC236}">
                <a16:creationId xmlns:a16="http://schemas.microsoft.com/office/drawing/2014/main" id="{E6E6A6BB-09B8-4D9E-936E-0EEAF223C07F}"/>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FB6F245-003D-41CB-AB3D-1D538AA5A882}"/>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19</a:t>
            </a:r>
          </a:p>
        </p:txBody>
      </p:sp>
      <p:sp>
        <p:nvSpPr>
          <p:cNvPr id="6" name="">
            <a:extLst xmlns:a="http://schemas.openxmlformats.org/drawingml/2006/main">
              <a:ext uri="{FF2B5EF4-FFF2-40B4-BE49-F238E27FC236}">
                <a16:creationId xmlns:a16="http://schemas.microsoft.com/office/drawing/2014/main" id="{1B259CE8-BB5C-4DF9-8B98-497868C1DE9C}"/>
              </a:ext>
            </a:extLst>
          </p:cNvPr>
          <p:cNvSpPr>
            <a:spLocks xmlns:a="http://schemas.openxmlformats.org/drawingml/2006/main" noGrp="1"/>
          </p:cNvSpPr>
          <p:nvPr/>
        </p:nvSpPr>
        <p:spPr>
          <a:xfrm xmlns:a="http://schemas.openxmlformats.org/drawingml/2006/main">
            <a:off x="704850" y="18859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250" b="1">
                <a:solidFill>
                  <a:srgbClr val="3F1D52"/>
                </a:solidFill>
                <a:latin typeface="Aptos"/>
                <a:ea typeface="Aptos"/>
                <a:cs typeface="Aptos"/>
              </a:defRPr>
            </a:pPr>
            <a:r>
              <a:rPr sz="2250"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1AC4CF18-50D7-44F4-B663-098EB93FAF55}"/>
              </a:ext>
            </a:extLst>
          </p:cNvPr>
          <p:cNvSpPr>
            <a:spLocks xmlns:a="http://schemas.openxmlformats.org/drawingml/2006/main" noGrp="1"/>
          </p:cNvSpPr>
          <p:nvPr/>
        </p:nvSpPr>
        <p:spPr>
          <a:xfrm xmlns:a="http://schemas.openxmlformats.org/drawingml/2006/main">
            <a:off x="1381125" y="18097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3F1D52"/>
                </a:solidFill>
                <a:latin typeface="Aptos"/>
                <a:ea typeface="Aptos"/>
                <a:cs typeface="Aptos"/>
              </a:defRPr>
            </a:pPr>
            <a:r>
              <a:rPr sz="1875" b="1">
                <a:solidFill>
                  <a:srgbClr val="3F1D52"/>
                </a:solidFill>
                <a:latin typeface="Aptos"/>
                <a:ea typeface="Aptos"/>
                <a:cs typeface="Aptos"/>
              </a:rPr>
              <a:t>OBSERVE</a:t>
            </a:r>
          </a:p>
        </p:txBody>
      </p:sp>
      <p:sp>
        <p:nvSpPr>
          <p:cNvPr id="8" name="">
            <a:extLst xmlns:a="http://schemas.openxmlformats.org/drawingml/2006/main">
              <a:ext uri="{FF2B5EF4-FFF2-40B4-BE49-F238E27FC236}">
                <a16:creationId xmlns:a16="http://schemas.microsoft.com/office/drawing/2014/main" id="{5AE7D411-DDF0-4084-936D-241CFEFFF3FC}"/>
              </a:ext>
            </a:extLst>
          </p:cNvPr>
          <p:cNvSpPr>
            <a:spLocks xmlns:a="http://schemas.openxmlformats.org/drawingml/2006/main" noGrp="1"/>
          </p:cNvSpPr>
          <p:nvPr/>
        </p:nvSpPr>
        <p:spPr>
          <a:xfrm xmlns:a="http://schemas.openxmlformats.org/drawingml/2006/main">
            <a:off x="5048250" y="18097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Separate what the record shows from inference.</a:t>
            </a:r>
          </a:p>
        </p:txBody>
      </p:sp>
      <p:sp>
        <p:nvSpPr>
          <p:cNvPr id="9" name="">
            <a:extLst xmlns:a="http://schemas.openxmlformats.org/drawingml/2006/main">
              <a:ext uri="{FF2B5EF4-FFF2-40B4-BE49-F238E27FC236}">
                <a16:creationId xmlns:a16="http://schemas.microsoft.com/office/drawing/2014/main" id="{42DF6AB3-1881-475F-92C2-4B7EAB2001AF}"/>
              </a:ext>
            </a:extLst>
          </p:cNvPr>
          <p:cNvSpPr>
            <a:spLocks xmlns:a="http://schemas.openxmlformats.org/drawingml/2006/main" noGrp="1"/>
          </p:cNvSpPr>
          <p:nvPr/>
        </p:nvSpPr>
        <p:spPr>
          <a:xfrm xmlns:a="http://schemas.openxmlformats.org/drawingml/2006/main">
            <a:off x="1381125" y="25527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79D5B388-E5CA-43E1-8684-189210834D17}"/>
              </a:ext>
            </a:extLst>
          </p:cNvPr>
          <p:cNvSpPr>
            <a:spLocks xmlns:a="http://schemas.openxmlformats.org/drawingml/2006/main" noGrp="1"/>
          </p:cNvSpPr>
          <p:nvPr/>
        </p:nvSpPr>
        <p:spPr>
          <a:xfrm xmlns:a="http://schemas.openxmlformats.org/drawingml/2006/main">
            <a:off x="704850" y="28765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250" b="1">
                <a:solidFill>
                  <a:srgbClr val="167386"/>
                </a:solidFill>
                <a:latin typeface="Aptos"/>
                <a:ea typeface="Aptos"/>
                <a:cs typeface="Aptos"/>
              </a:defRPr>
            </a:pPr>
            <a:r>
              <a:rPr sz="2250" b="1">
                <a:solidFill>
                  <a:srgbClr val="167386"/>
                </a:solidFill>
                <a:latin typeface="Aptos"/>
                <a:ea typeface="Aptos"/>
                <a:cs typeface="Aptos"/>
              </a:rPr>
              <a:t/>
            </a:r>
          </a:p>
        </p:txBody>
      </p:sp>
      <p:sp>
        <p:nvSpPr>
          <p:cNvPr id="11" name="">
            <a:extLst xmlns:a="http://schemas.openxmlformats.org/drawingml/2006/main">
              <a:ext uri="{FF2B5EF4-FFF2-40B4-BE49-F238E27FC236}">
                <a16:creationId xmlns:a16="http://schemas.microsoft.com/office/drawing/2014/main" id="{FD757696-1877-4FB1-BEAB-8F9001EE3FCD}"/>
              </a:ext>
            </a:extLst>
          </p:cNvPr>
          <p:cNvSpPr>
            <a:spLocks xmlns:a="http://schemas.openxmlformats.org/drawingml/2006/main" noGrp="1"/>
          </p:cNvSpPr>
          <p:nvPr/>
        </p:nvSpPr>
        <p:spPr>
          <a:xfrm xmlns:a="http://schemas.openxmlformats.org/drawingml/2006/main">
            <a:off x="1381125" y="28003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167386"/>
                </a:solidFill>
                <a:latin typeface="Aptos"/>
                <a:ea typeface="Aptos"/>
                <a:cs typeface="Aptos"/>
              </a:defRPr>
            </a:pPr>
            <a:r>
              <a:rPr sz="1875" b="1">
                <a:solidFill>
                  <a:srgbClr val="167386"/>
                </a:solidFill>
                <a:latin typeface="Aptos"/>
                <a:ea typeface="Aptos"/>
                <a:cs typeface="Aptos"/>
              </a:rPr>
              <a:t>CONNECT</a:t>
            </a:r>
          </a:p>
        </p:txBody>
      </p:sp>
      <p:sp>
        <p:nvSpPr>
          <p:cNvPr id="12" name="">
            <a:extLst xmlns:a="http://schemas.openxmlformats.org/drawingml/2006/main">
              <a:ext uri="{FF2B5EF4-FFF2-40B4-BE49-F238E27FC236}">
                <a16:creationId xmlns:a16="http://schemas.microsoft.com/office/drawing/2014/main" id="{1EACD7CC-686F-4C2B-A651-5252DF5EB1CE}"/>
              </a:ext>
            </a:extLst>
          </p:cNvPr>
          <p:cNvSpPr>
            <a:spLocks xmlns:a="http://schemas.openxmlformats.org/drawingml/2006/main" noGrp="1"/>
          </p:cNvSpPr>
          <p:nvPr/>
        </p:nvSpPr>
        <p:spPr>
          <a:xfrm xmlns:a="http://schemas.openxmlformats.org/drawingml/2006/main">
            <a:off x="5048250" y="28003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Link people, property, events and time in one verified sequence.</a:t>
            </a:r>
          </a:p>
        </p:txBody>
      </p:sp>
      <p:sp>
        <p:nvSpPr>
          <p:cNvPr id="13" name="">
            <a:extLst xmlns:a="http://schemas.openxmlformats.org/drawingml/2006/main">
              <a:ext uri="{FF2B5EF4-FFF2-40B4-BE49-F238E27FC236}">
                <a16:creationId xmlns:a16="http://schemas.microsoft.com/office/drawing/2014/main" id="{EBD2D058-48A1-4BFD-AC34-B333E07C3684}"/>
              </a:ext>
            </a:extLst>
          </p:cNvPr>
          <p:cNvSpPr>
            <a:spLocks xmlns:a="http://schemas.openxmlformats.org/drawingml/2006/main" noGrp="1"/>
          </p:cNvSpPr>
          <p:nvPr/>
        </p:nvSpPr>
        <p:spPr>
          <a:xfrm xmlns:a="http://schemas.openxmlformats.org/drawingml/2006/main">
            <a:off x="1381125" y="35433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7679C542-9470-4BB2-A9FC-416E682589B4}"/>
              </a:ext>
            </a:extLst>
          </p:cNvPr>
          <p:cNvSpPr>
            <a:spLocks xmlns:a="http://schemas.openxmlformats.org/drawingml/2006/main" noGrp="1"/>
          </p:cNvSpPr>
          <p:nvPr/>
        </p:nvSpPr>
        <p:spPr>
          <a:xfrm xmlns:a="http://schemas.openxmlformats.org/drawingml/2006/main">
            <a:off x="704850" y="38671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250" b="1">
                <a:solidFill>
                  <a:srgbClr val="D39124"/>
                </a:solidFill>
                <a:latin typeface="Aptos"/>
                <a:ea typeface="Aptos"/>
                <a:cs typeface="Aptos"/>
              </a:defRPr>
            </a:pPr>
            <a:r>
              <a:rPr sz="2250" b="1">
                <a:solidFill>
                  <a:srgbClr val="D39124"/>
                </a:solidFill>
                <a:latin typeface="Aptos"/>
                <a:ea typeface="Aptos"/>
                <a:cs typeface="Aptos"/>
              </a:rPr>
              <a:t/>
            </a:r>
          </a:p>
        </p:txBody>
      </p:sp>
      <p:sp>
        <p:nvSpPr>
          <p:cNvPr id="15" name="">
            <a:extLst xmlns:a="http://schemas.openxmlformats.org/drawingml/2006/main">
              <a:ext uri="{FF2B5EF4-FFF2-40B4-BE49-F238E27FC236}">
                <a16:creationId xmlns:a16="http://schemas.microsoft.com/office/drawing/2014/main" id="{AC8C6A89-3102-415C-9B83-35304EE77EB6}"/>
              </a:ext>
            </a:extLst>
          </p:cNvPr>
          <p:cNvSpPr>
            <a:spLocks xmlns:a="http://schemas.openxmlformats.org/drawingml/2006/main" noGrp="1"/>
          </p:cNvSpPr>
          <p:nvPr/>
        </p:nvSpPr>
        <p:spPr>
          <a:xfrm xmlns:a="http://schemas.openxmlformats.org/drawingml/2006/main">
            <a:off x="1381125" y="37909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D39124"/>
                </a:solidFill>
                <a:latin typeface="Aptos"/>
                <a:ea typeface="Aptos"/>
                <a:cs typeface="Aptos"/>
              </a:defRPr>
            </a:pPr>
            <a:r>
              <a:rPr sz="1875" b="1">
                <a:solidFill>
                  <a:srgbClr val="D39124"/>
                </a:solidFill>
                <a:latin typeface="Aptos"/>
                <a:ea typeface="Aptos"/>
                <a:cs typeface="Aptos"/>
              </a:rPr>
              <a:t>TEST</a:t>
            </a:r>
          </a:p>
        </p:txBody>
      </p:sp>
      <p:sp>
        <p:nvSpPr>
          <p:cNvPr id="16" name="">
            <a:extLst xmlns:a="http://schemas.openxmlformats.org/drawingml/2006/main">
              <a:ext uri="{FF2B5EF4-FFF2-40B4-BE49-F238E27FC236}">
                <a16:creationId xmlns:a16="http://schemas.microsoft.com/office/drawing/2014/main" id="{EFEA6747-F54D-4D51-9964-99F8B6872B93}"/>
              </a:ext>
            </a:extLst>
          </p:cNvPr>
          <p:cNvSpPr>
            <a:spLocks xmlns:a="http://schemas.openxmlformats.org/drawingml/2006/main" noGrp="1"/>
          </p:cNvSpPr>
          <p:nvPr/>
        </p:nvSpPr>
        <p:spPr>
          <a:xfrm xmlns:a="http://schemas.openxmlformats.org/drawingml/2006/main">
            <a:off x="5048250" y="37909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Apply the governing rule and alternative causal explanations.</a:t>
            </a:r>
          </a:p>
        </p:txBody>
      </p:sp>
      <p:sp>
        <p:nvSpPr>
          <p:cNvPr id="17" name="">
            <a:extLst xmlns:a="http://schemas.openxmlformats.org/drawingml/2006/main">
              <a:ext uri="{FF2B5EF4-FFF2-40B4-BE49-F238E27FC236}">
                <a16:creationId xmlns:a16="http://schemas.microsoft.com/office/drawing/2014/main" id="{6C450C92-EA46-4467-83FA-4EEAF4B48FC0}"/>
              </a:ext>
            </a:extLst>
          </p:cNvPr>
          <p:cNvSpPr>
            <a:spLocks xmlns:a="http://schemas.openxmlformats.org/drawingml/2006/main" noGrp="1"/>
          </p:cNvSpPr>
          <p:nvPr/>
        </p:nvSpPr>
        <p:spPr>
          <a:xfrm xmlns:a="http://schemas.openxmlformats.org/drawingml/2006/main">
            <a:off x="1381125" y="45339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D13551EC-81AE-4ED3-B6AA-D16E69FAA1BD}"/>
              </a:ext>
            </a:extLst>
          </p:cNvPr>
          <p:cNvSpPr>
            <a:spLocks xmlns:a="http://schemas.openxmlformats.org/drawingml/2006/main" noGrp="1"/>
          </p:cNvSpPr>
          <p:nvPr/>
        </p:nvSpPr>
        <p:spPr>
          <a:xfrm xmlns:a="http://schemas.openxmlformats.org/drawingml/2006/main">
            <a:off x="704850" y="48577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250" b="1">
                <a:solidFill>
                  <a:srgbClr val="A8424A"/>
                </a:solidFill>
                <a:latin typeface="Aptos"/>
                <a:ea typeface="Aptos"/>
                <a:cs typeface="Aptos"/>
              </a:defRPr>
            </a:pPr>
            <a:r>
              <a:rPr sz="2250" b="1">
                <a:solidFill>
                  <a:srgbClr val="A8424A"/>
                </a:solidFill>
                <a:latin typeface="Aptos"/>
                <a:ea typeface="Aptos"/>
                <a:cs typeface="Aptos"/>
              </a:rPr>
              <a:t/>
            </a:r>
          </a:p>
        </p:txBody>
      </p:sp>
      <p:sp>
        <p:nvSpPr>
          <p:cNvPr id="19" name="">
            <a:extLst xmlns:a="http://schemas.openxmlformats.org/drawingml/2006/main">
              <a:ext uri="{FF2B5EF4-FFF2-40B4-BE49-F238E27FC236}">
                <a16:creationId xmlns:a16="http://schemas.microsoft.com/office/drawing/2014/main" id="{3C3144DF-46C4-40BB-9EFC-F82B078D8BAB}"/>
              </a:ext>
            </a:extLst>
          </p:cNvPr>
          <p:cNvSpPr>
            <a:spLocks xmlns:a="http://schemas.openxmlformats.org/drawingml/2006/main" noGrp="1"/>
          </p:cNvSpPr>
          <p:nvPr/>
        </p:nvSpPr>
        <p:spPr>
          <a:xfrm xmlns:a="http://schemas.openxmlformats.org/drawingml/2006/main">
            <a:off x="1381125" y="47815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A8424A"/>
                </a:solidFill>
                <a:latin typeface="Aptos"/>
                <a:ea typeface="Aptos"/>
                <a:cs typeface="Aptos"/>
              </a:defRPr>
            </a:pPr>
            <a:r>
              <a:rPr sz="1875" b="1">
                <a:solidFill>
                  <a:srgbClr val="A8424A"/>
                </a:solidFill>
                <a:latin typeface="Aptos"/>
                <a:ea typeface="Aptos"/>
                <a:cs typeface="Aptos"/>
              </a:rPr>
              <a:t>PRESERVE</a:t>
            </a:r>
          </a:p>
        </p:txBody>
      </p:sp>
      <p:sp>
        <p:nvSpPr>
          <p:cNvPr id="20" name="">
            <a:extLst xmlns:a="http://schemas.openxmlformats.org/drawingml/2006/main">
              <a:ext uri="{FF2B5EF4-FFF2-40B4-BE49-F238E27FC236}">
                <a16:creationId xmlns:a16="http://schemas.microsoft.com/office/drawing/2014/main" id="{7222AD30-9EE0-43D1-89DE-34C6F506AB8B}"/>
              </a:ext>
            </a:extLst>
          </p:cNvPr>
          <p:cNvSpPr>
            <a:spLocks xmlns:a="http://schemas.openxmlformats.org/drawingml/2006/main" noGrp="1"/>
          </p:cNvSpPr>
          <p:nvPr/>
        </p:nvSpPr>
        <p:spPr>
          <a:xfrm xmlns:a="http://schemas.openxmlformats.org/drawingml/2006/main">
            <a:off x="5048250" y="47815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Secure original data, provenance and expert methodology.</a:t>
            </a:r>
          </a:p>
        </p:txBody>
      </p:sp>
      <p:sp>
        <p:nvSpPr>
          <p:cNvPr id="21" name="">
            <a:extLst xmlns:a="http://schemas.openxmlformats.org/drawingml/2006/main">
              <a:ext uri="{FF2B5EF4-FFF2-40B4-BE49-F238E27FC236}">
                <a16:creationId xmlns:a16="http://schemas.microsoft.com/office/drawing/2014/main" id="{D971A46A-4BE8-49DA-BA63-AA62790F4F9D}"/>
              </a:ext>
            </a:extLst>
          </p:cNvPr>
          <p:cNvSpPr>
            <a:spLocks xmlns:a="http://schemas.openxmlformats.org/drawingml/2006/main" noGrp="1"/>
          </p:cNvSpPr>
          <p:nvPr/>
        </p:nvSpPr>
        <p:spPr>
          <a:xfrm xmlns:a="http://schemas.openxmlformats.org/drawingml/2006/main">
            <a:off x="1381125" y="55245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57C1D726-4BC6-42B5-9771-4303D27DBDF4}"/>
              </a:ext>
            </a:extLst>
          </p:cNvPr>
          <p:cNvSpPr>
            <a:spLocks xmlns:a="http://schemas.openxmlformats.org/drawingml/2006/main" noGrp="1"/>
          </p:cNvSpPr>
          <p:nvPr/>
        </p:nvSpPr>
        <p:spPr>
          <a:xfrm xmlns:a="http://schemas.openxmlformats.org/drawingml/2006/main">
            <a:off x="666750" y="5867400"/>
            <a:ext cx="10572750" cy="438150"/>
          </a:xfrm>
          <a:prstGeom xmlns:a="http://schemas.openxmlformats.org/drawingml/2006/main" prst="roundRect">
            <a:avLst>
              <a:gd name="adj" fmla="val 21739"/>
            </a:avLst>
          </a:prstGeom>
          <a:solidFill xmlns:a="http://schemas.openxmlformats.org/drawingml/2006/main">
            <a:srgbClr val="3F1D52"/>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A1FFAF23-263A-4B35-94E7-092BBD6385CC}"/>
              </a:ext>
            </a:extLst>
          </p:cNvPr>
          <p:cNvSpPr>
            <a:spLocks xmlns:a="http://schemas.openxmlformats.org/drawingml/2006/main" noGrp="1"/>
          </p:cNvSpPr>
          <p:nvPr/>
        </p:nvSpPr>
        <p:spPr>
          <a:xfrm xmlns:a="http://schemas.openxmlformats.org/drawingml/2006/main">
            <a:off x="904875" y="5962650"/>
            <a:ext cx="10096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650" b="1">
                <a:solidFill>
                  <a:srgbClr val="FFFFFF"/>
                </a:solidFill>
                <a:latin typeface="Aptos"/>
                <a:ea typeface="Aptos"/>
                <a:cs typeface="Aptos"/>
              </a:defRPr>
            </a:pPr>
            <a:r>
              <a:rPr sz="1650" b="1">
                <a:solidFill>
                  <a:srgbClr val="FFFFFF"/>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1086347914"/>
      </p:ext>
    </p:extLst>
  </p:cSld>
</p:sld>
</file>

<file path=ppt/slides/slide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D09DDB9E-E514-481D-B183-5AFDE74DBB4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e209032a16a24fc2"/>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2885419E-A57C-4DE4-9F87-9A88F9B02E47}"/>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Course aim</a:t>
            </a:r>
          </a:p>
        </p:txBody>
      </p:sp>
      <p:sp>
        <p:nvSpPr>
          <p:cNvPr id="4" name="">
            <a:extLst xmlns:a="http://schemas.openxmlformats.org/drawingml/2006/main">
              <a:ext uri="{FF2B5EF4-FFF2-40B4-BE49-F238E27FC236}">
                <a16:creationId xmlns:a16="http://schemas.microsoft.com/office/drawing/2014/main" id="{149329FC-266A-4B48-9C3D-E6EC97F4FEBA}"/>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7157DD7-A31C-479F-8E5D-BD749F82322B}"/>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02</a:t>
            </a:r>
          </a:p>
        </p:txBody>
      </p:sp>
      <p:sp>
        <p:nvSpPr>
          <p:cNvPr id="6" name="">
            <a:extLst xmlns:a="http://schemas.openxmlformats.org/drawingml/2006/main">
              <a:ext uri="{FF2B5EF4-FFF2-40B4-BE49-F238E27FC236}">
                <a16:creationId xmlns:a16="http://schemas.microsoft.com/office/drawing/2014/main" id="{68E2033F-9C26-4824-AFF7-9EEBEB7B0EB6}"/>
              </a:ext>
            </a:extLst>
          </p:cNvPr>
          <p:cNvSpPr>
            <a:spLocks xmlns:a="http://schemas.openxmlformats.org/drawingml/2006/main" noGrp="1"/>
          </p:cNvSpPr>
          <p:nvPr/>
        </p:nvSpPr>
        <p:spPr>
          <a:xfrm xmlns:a="http://schemas.openxmlformats.org/drawingml/2006/main">
            <a:off x="666750" y="1752600"/>
            <a:ext cx="72390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1140"/>
          </a:bodyPr>
          <a:lstStyle xmlns:a="http://schemas.openxmlformats.org/drawingml/2006/main"/>
          <a:p xmlns:a="http://schemas.openxmlformats.org/drawingml/2006/main">
            <a:pPr algn="l">
              <a:buNone/>
              <a:defRPr sz="2850" b="1">
                <a:solidFill>
                  <a:srgbClr val="17202A"/>
                </a:solidFill>
                <a:latin typeface="Aptos"/>
                <a:ea typeface="Aptos"/>
                <a:cs typeface="Aptos"/>
              </a:defRPr>
            </a:pPr>
            <a:r>
              <a:rPr sz="2850" b="1">
                <a:solidFill>
                  <a:srgbClr val="17202A"/>
                </a:solidFill>
                <a:latin typeface="Aptos"/>
                <a:ea typeface="Aptos"/>
                <a:cs typeface="Aptos"/>
              </a:rPr>
              <a:t>Develop legally confident, evidence-led Admiralty practitioners</a:t>
            </a:r>
          </a:p>
        </p:txBody>
      </p:sp>
      <p:sp>
        <p:nvSpPr>
          <p:cNvPr id="7" name="">
            <a:extLst xmlns:a="http://schemas.openxmlformats.org/drawingml/2006/main">
              <a:ext uri="{FF2B5EF4-FFF2-40B4-BE49-F238E27FC236}">
                <a16:creationId xmlns:a16="http://schemas.microsoft.com/office/drawing/2014/main" id="{E3968126-115E-46A9-9687-07A860915D2A}"/>
              </a:ext>
            </a:extLst>
          </p:cNvPr>
          <p:cNvSpPr>
            <a:spLocks xmlns:a="http://schemas.openxmlformats.org/drawingml/2006/main" noGrp="1"/>
          </p:cNvSpPr>
          <p:nvPr/>
        </p:nvSpPr>
        <p:spPr>
          <a:xfrm xmlns:a="http://schemas.openxmlformats.org/drawingml/2006/main">
            <a:off x="666750" y="2619375"/>
            <a:ext cx="69532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950" b="0">
                <a:solidFill>
                  <a:srgbClr val="5F6874"/>
                </a:solidFill>
                <a:latin typeface="Aptos"/>
                <a:ea typeface="Aptos"/>
                <a:cs typeface="Aptos"/>
              </a:defRPr>
            </a:pPr>
            <a:r>
              <a:rPr sz="1950" b="0">
                <a:solidFill>
                  <a:srgbClr val="5F6874"/>
                </a:solidFill>
                <a:latin typeface="Aptos"/>
                <a:ea typeface="Aptos"/>
                <a:cs typeface="Aptos"/>
              </a:rPr>
              <a:t>This course provides a comprehensive grounding in Admiralty law and maritime litigation: jurisdiction, arrest, collision, salvage, towage, pilotage and limitation of liability.</a:t>
            </a:r>
          </a:p>
        </p:txBody>
      </p:sp>
      <p:sp>
        <p:nvSpPr>
          <p:cNvPr id="8" name="">
            <a:extLst xmlns:a="http://schemas.openxmlformats.org/drawingml/2006/main">
              <a:ext uri="{FF2B5EF4-FFF2-40B4-BE49-F238E27FC236}">
                <a16:creationId xmlns:a16="http://schemas.microsoft.com/office/drawing/2014/main" id="{13DA6EAE-E4C3-4976-A1A6-AE0CCCB2352C}"/>
              </a:ext>
            </a:extLst>
          </p:cNvPr>
          <p:cNvSpPr>
            <a:spLocks xmlns:a="http://schemas.openxmlformats.org/drawingml/2006/main" noGrp="1"/>
          </p:cNvSpPr>
          <p:nvPr/>
        </p:nvSpPr>
        <p:spPr>
          <a:xfrm xmlns:a="http://schemas.openxmlformats.org/drawingml/2006/main">
            <a:off x="8096250" y="1752600"/>
            <a:ext cx="3238500" cy="3352800"/>
          </a:xfrm>
          <a:prstGeom xmlns:a="http://schemas.openxmlformats.org/drawingml/2006/main" prst="roundRect">
            <a:avLst>
              <a:gd name="adj" fmla="val 7059"/>
            </a:avLst>
          </a:prstGeom>
          <a:solidFill xmlns:a="http://schemas.openxmlformats.org/drawingml/2006/main">
            <a:srgbClr val="3F1D5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DB196F61-23F2-46F8-9976-22D299470EC1}"/>
              </a:ext>
            </a:extLst>
          </p:cNvPr>
          <p:cNvSpPr>
            <a:spLocks xmlns:a="http://schemas.openxmlformats.org/drawingml/2006/main" noGrp="1"/>
          </p:cNvSpPr>
          <p:nvPr/>
        </p:nvSpPr>
        <p:spPr>
          <a:xfrm xmlns:a="http://schemas.openxmlformats.org/drawingml/2006/main">
            <a:off x="8420100" y="2076450"/>
            <a:ext cx="2571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200" b="1">
                <a:solidFill>
                  <a:srgbClr val="DCCBE2"/>
                </a:solidFill>
                <a:latin typeface="Aptos"/>
                <a:ea typeface="Aptos"/>
                <a:cs typeface="Aptos"/>
              </a:defRPr>
            </a:pPr>
            <a:r>
              <a:rPr sz="1200" b="1">
                <a:solidFill>
                  <a:srgbClr val="DCCBE2"/>
                </a:solidFill>
                <a:latin typeface="Aptos"/>
                <a:ea typeface="Aptos"/>
                <a:cs typeface="Aptos"/>
              </a:rPr>
              <a:t>LEARNERS WILL</a:t>
            </a:r>
          </a:p>
        </p:txBody>
      </p:sp>
      <p:sp>
        <p:nvSpPr>
          <p:cNvPr id="10" name="">
            <a:extLst xmlns:a="http://schemas.openxmlformats.org/drawingml/2006/main">
              <a:ext uri="{FF2B5EF4-FFF2-40B4-BE49-F238E27FC236}">
                <a16:creationId xmlns:a16="http://schemas.microsoft.com/office/drawing/2014/main" id="{23F26851-DC46-4AAA-91B2-680B64AEA5F9}"/>
              </a:ext>
            </a:extLst>
          </p:cNvPr>
          <p:cNvSpPr>
            <a:spLocks xmlns:a="http://schemas.openxmlformats.org/drawingml/2006/main" noGrp="1"/>
          </p:cNvSpPr>
          <p:nvPr/>
        </p:nvSpPr>
        <p:spPr>
          <a:xfrm xmlns:a="http://schemas.openxmlformats.org/drawingml/2006/main">
            <a:off x="8420100" y="2533650"/>
            <a:ext cx="2571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FFFFFF"/>
                </a:solidFill>
                <a:latin typeface="Aptos"/>
                <a:ea typeface="Aptos"/>
                <a:cs typeface="Aptos"/>
              </a:defRPr>
            </a:pPr>
            <a:r>
              <a:rPr sz="2325" b="1">
                <a:solidFill>
                  <a:srgbClr val="FFFFFF"/>
                </a:solidFill>
                <a:latin typeface="Aptos"/>
                <a:ea typeface="Aptos"/>
                <a:cs typeface="Aptos"/>
              </a:rPr>
              <a:t>Interpret</a:t>
            </a:r>
          </a:p>
        </p:txBody>
      </p:sp>
      <p:sp>
        <p:nvSpPr>
          <p:cNvPr id="11" name="">
            <a:extLst xmlns:a="http://schemas.openxmlformats.org/drawingml/2006/main">
              <a:ext uri="{FF2B5EF4-FFF2-40B4-BE49-F238E27FC236}">
                <a16:creationId xmlns:a16="http://schemas.microsoft.com/office/drawing/2014/main" id="{DF9F04F8-A1F1-4C83-9A04-105F600A6246}"/>
              </a:ext>
            </a:extLst>
          </p:cNvPr>
          <p:cNvSpPr>
            <a:spLocks xmlns:a="http://schemas.openxmlformats.org/drawingml/2006/main" noGrp="1"/>
          </p:cNvSpPr>
          <p:nvPr/>
        </p:nvSpPr>
        <p:spPr>
          <a:xfrm xmlns:a="http://schemas.openxmlformats.org/drawingml/2006/main">
            <a:off x="8420100" y="3152775"/>
            <a:ext cx="2571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FFFFFF"/>
                </a:solidFill>
                <a:latin typeface="Aptos"/>
                <a:ea typeface="Aptos"/>
                <a:cs typeface="Aptos"/>
              </a:defRPr>
            </a:pPr>
            <a:r>
              <a:rPr sz="2325" b="1">
                <a:solidFill>
                  <a:srgbClr val="FFFFFF"/>
                </a:solidFill>
                <a:latin typeface="Aptos"/>
                <a:ea typeface="Aptos"/>
                <a:cs typeface="Aptos"/>
              </a:rPr>
              <a:t>Analyse</a:t>
            </a:r>
          </a:p>
        </p:txBody>
      </p:sp>
      <p:sp>
        <p:nvSpPr>
          <p:cNvPr id="12" name="">
            <a:extLst xmlns:a="http://schemas.openxmlformats.org/drawingml/2006/main">
              <a:ext uri="{FF2B5EF4-FFF2-40B4-BE49-F238E27FC236}">
                <a16:creationId xmlns:a16="http://schemas.microsoft.com/office/drawing/2014/main" id="{44622936-6D6D-4D38-8E1B-01F5E7D9642C}"/>
              </a:ext>
            </a:extLst>
          </p:cNvPr>
          <p:cNvSpPr>
            <a:spLocks xmlns:a="http://schemas.openxmlformats.org/drawingml/2006/main" noGrp="1"/>
          </p:cNvSpPr>
          <p:nvPr/>
        </p:nvSpPr>
        <p:spPr>
          <a:xfrm xmlns:a="http://schemas.openxmlformats.org/drawingml/2006/main">
            <a:off x="8420100" y="3771900"/>
            <a:ext cx="2571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FFFFFF"/>
                </a:solidFill>
                <a:latin typeface="Aptos"/>
                <a:ea typeface="Aptos"/>
                <a:cs typeface="Aptos"/>
              </a:defRPr>
            </a:pPr>
            <a:r>
              <a:rPr sz="2325" b="1">
                <a:solidFill>
                  <a:srgbClr val="FFFFFF"/>
                </a:solidFill>
                <a:latin typeface="Aptos"/>
                <a:ea typeface="Aptos"/>
                <a:cs typeface="Aptos"/>
              </a:rPr>
              <a:t>Apply</a:t>
            </a:r>
          </a:p>
        </p:txBody>
      </p:sp>
      <p:sp>
        <p:nvSpPr>
          <p:cNvPr id="13" name="">
            <a:extLst xmlns:a="http://schemas.openxmlformats.org/drawingml/2006/main">
              <a:ext uri="{FF2B5EF4-FFF2-40B4-BE49-F238E27FC236}">
                <a16:creationId xmlns:a16="http://schemas.microsoft.com/office/drawing/2014/main" id="{758EF851-D9B9-4349-A43E-02369714F66C}"/>
              </a:ext>
            </a:extLst>
          </p:cNvPr>
          <p:cNvSpPr>
            <a:spLocks xmlns:a="http://schemas.openxmlformats.org/drawingml/2006/main" noGrp="1"/>
          </p:cNvSpPr>
          <p:nvPr/>
        </p:nvSpPr>
        <p:spPr>
          <a:xfrm xmlns:a="http://schemas.openxmlformats.org/drawingml/2006/main">
            <a:off x="8420100" y="4429125"/>
            <a:ext cx="238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8407"/>
          </a:bodyPr>
          <a:lstStyle xmlns:a="http://schemas.openxmlformats.org/drawingml/2006/main"/>
          <a:p xmlns:a="http://schemas.openxmlformats.org/drawingml/2006/main">
            <a:pPr algn="l">
              <a:buNone/>
              <a:defRPr sz="1650" b="0">
                <a:solidFill>
                  <a:srgbClr val="E8DCEC"/>
                </a:solidFill>
                <a:latin typeface="Aptos"/>
                <a:ea typeface="Aptos"/>
                <a:cs typeface="Aptos"/>
              </a:defRPr>
            </a:pPr>
            <a:r>
              <a:rPr sz="1650" b="0">
                <a:solidFill>
                  <a:srgbClr val="E8DCEC"/>
                </a:solidFill>
                <a:latin typeface="Aptos"/>
                <a:ea typeface="Aptos"/>
                <a:cs typeface="Aptos"/>
              </a:rPr>
              <a:t>statutes, conventions, procedure and maritime evidence</a:t>
            </a:r>
          </a:p>
        </p:txBody>
      </p:sp>
      <p:sp>
        <p:nvSpPr>
          <p:cNvPr id="14" name="">
            <a:extLst xmlns:a="http://schemas.openxmlformats.org/drawingml/2006/main">
              <a:ext uri="{FF2B5EF4-FFF2-40B4-BE49-F238E27FC236}">
                <a16:creationId xmlns:a16="http://schemas.microsoft.com/office/drawing/2014/main" id="{98C4E0F6-7BE6-4A4B-BF9F-E0784347FD2B}"/>
              </a:ext>
            </a:extLst>
          </p:cNvPr>
          <p:cNvSpPr>
            <a:spLocks xmlns:a="http://schemas.openxmlformats.org/drawingml/2006/main" noGrp="1"/>
          </p:cNvSpPr>
          <p:nvPr/>
        </p:nvSpPr>
        <p:spPr>
          <a:xfrm xmlns:a="http://schemas.openxmlformats.org/drawingml/2006/main">
            <a:off x="666750" y="5334000"/>
            <a:ext cx="10287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67386"/>
                </a:solidFill>
                <a:latin typeface="Aptos"/>
                <a:ea typeface="Aptos"/>
                <a:cs typeface="Aptos"/>
              </a:defRPr>
            </a:pPr>
            <a:r>
              <a:rPr sz="1875" b="1">
                <a:solidFill>
                  <a:srgbClr val="167386"/>
                </a:solidFill>
                <a:latin typeface="Aptos"/>
                <a:ea typeface="Aptos"/>
                <a:cs typeface="Aptos"/>
              </a:rPr>
              <a:t>Jurisdiction  •  Liability  •  Security  •  Procedure  •  Risk</a:t>
            </a:r>
          </a:p>
        </p:txBody>
      </p:sp>
      <p:sp>
        <p:nvSpPr>
          <p:cNvPr id="15" name="">
            <a:extLst xmlns:a="http://schemas.openxmlformats.org/drawingml/2006/main">
              <a:ext uri="{FF2B5EF4-FFF2-40B4-BE49-F238E27FC236}">
                <a16:creationId xmlns:a16="http://schemas.microsoft.com/office/drawing/2014/main" id="{A4ADDCF9-F57B-441D-980F-1897F3F02312}"/>
              </a:ext>
            </a:extLst>
          </p:cNvPr>
          <p:cNvSpPr>
            <a:spLocks xmlns:a="http://schemas.openxmlformats.org/drawingml/2006/main" noGrp="1"/>
          </p:cNvSpPr>
          <p:nvPr/>
        </p:nvSpPr>
        <p:spPr>
          <a:xfrm xmlns:a="http://schemas.openxmlformats.org/drawingml/2006/main">
            <a:off x="666750" y="5886450"/>
            <a:ext cx="10287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5238"/>
          </a:bodyPr>
          <a:lstStyle xmlns:a="http://schemas.openxmlformats.org/drawingml/2006/main"/>
          <a:p xmlns:a="http://schemas.openxmlformats.org/drawingml/2006/main">
            <a:pPr algn="l">
              <a:buNone/>
              <a:defRPr sz="1575" b="0">
                <a:solidFill>
                  <a:srgbClr val="17202A"/>
                </a:solidFill>
                <a:latin typeface="Aptos"/>
                <a:ea typeface="Aptos"/>
                <a:cs typeface="Aptos"/>
              </a:defRPr>
            </a:pPr>
            <a:r>
              <a:rPr sz="1575" b="0">
                <a:solidFill>
                  <a:srgbClr val="17202A"/>
                </a:solidFill>
                <a:latin typeface="Aptos"/>
                <a:ea typeface="Aptos"/>
                <a:cs typeface="Aptos"/>
              </a:rPr>
              <a:t>Professional emphasis: current authority, exact legal gateways, disciplined evidence and practical maritime decision-making.</a:t>
            </a:r>
          </a:p>
        </p:txBody>
      </p:sp>
    </p:spTree>
    <p:extLst>
      <p:ext uri="{BB962C8B-B14F-4D97-AF65-F5344CB8AC3E}">
        <p14:creationId xmlns:p14="http://schemas.microsoft.com/office/powerpoint/2010/main" val="946671545"/>
      </p:ext>
    </p:extLst>
  </p:cSld>
</p:sld>
</file>

<file path=ppt/slides/slide20.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863C453A-1DB0-41FA-9463-0EE083692ECF}"/>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865ea3a1a7344996"/>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25EDAC56-142A-4B13-8176-B8D85EFD7985}"/>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Assets eligible in rem</a:t>
            </a:r>
          </a:p>
        </p:txBody>
      </p:sp>
      <p:sp>
        <p:nvSpPr>
          <p:cNvPr id="4" name="">
            <a:extLst xmlns:a="http://schemas.openxmlformats.org/drawingml/2006/main">
              <a:ext uri="{FF2B5EF4-FFF2-40B4-BE49-F238E27FC236}">
                <a16:creationId xmlns:a16="http://schemas.microsoft.com/office/drawing/2014/main" id="{5E1A4E4E-9D28-4AD2-8925-4873884A951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6A71007-C9D9-4BE9-9FD4-1173D557D137}"/>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20</a:t>
            </a:r>
          </a:p>
        </p:txBody>
      </p:sp>
      <p:sp>
        <p:nvSpPr>
          <p:cNvPr id="6" name="">
            <a:extLst xmlns:a="http://schemas.openxmlformats.org/drawingml/2006/main">
              <a:ext uri="{FF2B5EF4-FFF2-40B4-BE49-F238E27FC236}">
                <a16:creationId xmlns:a16="http://schemas.microsoft.com/office/drawing/2014/main" id="{C4FB8A61-C6B9-478A-BA67-06C759D43C34}"/>
              </a:ext>
            </a:extLst>
          </p:cNvPr>
          <p:cNvSpPr>
            <a:spLocks xmlns:a="http://schemas.openxmlformats.org/drawingml/2006/main" noGrp="1"/>
          </p:cNvSpPr>
          <p:nvPr/>
        </p:nvSpPr>
        <p:spPr>
          <a:xfrm xmlns:a="http://schemas.openxmlformats.org/drawingml/2006/main">
            <a:off x="666750" y="1695450"/>
            <a:ext cx="10001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0648"/>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Ships, cargo, freight and proceeds are not interchangeable; the statutory gateway must cover the particular res.</a:t>
            </a:r>
          </a:p>
        </p:txBody>
      </p:sp>
      <p:sp>
        <p:nvSpPr>
          <p:cNvPr id="7" name="">
            <a:extLst xmlns:a="http://schemas.openxmlformats.org/drawingml/2006/main">
              <a:ext uri="{FF2B5EF4-FFF2-40B4-BE49-F238E27FC236}">
                <a16:creationId xmlns:a16="http://schemas.microsoft.com/office/drawing/2014/main" id="{775560BF-1EEE-4D33-8735-8D016F016C60}"/>
              </a:ext>
            </a:extLst>
          </p:cNvPr>
          <p:cNvSpPr>
            <a:spLocks xmlns:a="http://schemas.openxmlformats.org/drawingml/2006/main" noGrp="1"/>
          </p:cNvSpPr>
          <p:nvPr/>
        </p:nvSpPr>
        <p:spPr>
          <a:xfrm xmlns:a="http://schemas.openxmlformats.org/drawingml/2006/main">
            <a:off x="590550"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A8424A"/>
            </a:solidFill>
            <a:prstDash val="solid"/>
          </a:ln>
        </p:spPr>
      </p:sp>
      <p:sp>
        <p:nvSpPr>
          <p:cNvPr id="8" name="">
            <a:extLst xmlns:a="http://schemas.openxmlformats.org/drawingml/2006/main">
              <a:ext uri="{FF2B5EF4-FFF2-40B4-BE49-F238E27FC236}">
                <a16:creationId xmlns:a16="http://schemas.microsoft.com/office/drawing/2014/main" id="{E5DEEFA1-09F8-403F-A88D-50BCCE67A2A6}"/>
              </a:ext>
            </a:extLst>
          </p:cNvPr>
          <p:cNvSpPr>
            <a:spLocks xmlns:a="http://schemas.openxmlformats.org/drawingml/2006/main" noGrp="1"/>
          </p:cNvSpPr>
          <p:nvPr/>
        </p:nvSpPr>
        <p:spPr>
          <a:xfrm xmlns:a="http://schemas.openxmlformats.org/drawingml/2006/main">
            <a:off x="1238250"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A8424A"/>
                </a:solidFill>
                <a:latin typeface="Aptos"/>
                <a:ea typeface="Aptos"/>
                <a:cs typeface="Aptos"/>
              </a:defRPr>
            </a:pPr>
            <a:r>
              <a:rPr sz="3300" b="1">
                <a:solidFill>
                  <a:srgbClr val="A8424A"/>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411AAF90-A83D-4B05-BCB9-F6AA2CF1D012}"/>
              </a:ext>
            </a:extLst>
          </p:cNvPr>
          <p:cNvSpPr>
            <a:spLocks xmlns:a="http://schemas.openxmlformats.org/drawingml/2006/main" noGrp="1"/>
          </p:cNvSpPr>
          <p:nvPr/>
        </p:nvSpPr>
        <p:spPr>
          <a:xfrm xmlns:a="http://schemas.openxmlformats.org/drawingml/2006/main">
            <a:off x="781050"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LEGAL SOURCE</a:t>
            </a:r>
          </a:p>
        </p:txBody>
      </p:sp>
      <p:sp>
        <p:nvSpPr>
          <p:cNvPr id="10" name="">
            <a:extLst xmlns:a="http://schemas.openxmlformats.org/drawingml/2006/main">
              <a:ext uri="{FF2B5EF4-FFF2-40B4-BE49-F238E27FC236}">
                <a16:creationId xmlns:a16="http://schemas.microsoft.com/office/drawing/2014/main" id="{BA709857-DB09-49BB-9FE9-94B4C8963067}"/>
              </a:ext>
            </a:extLst>
          </p:cNvPr>
          <p:cNvSpPr>
            <a:spLocks xmlns:a="http://schemas.openxmlformats.org/drawingml/2006/main" noGrp="1"/>
          </p:cNvSpPr>
          <p:nvPr/>
        </p:nvSpPr>
        <p:spPr>
          <a:xfrm xmlns:a="http://schemas.openxmlformats.org/drawingml/2006/main">
            <a:off x="876300"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1407"/>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Identify the precise statute, rule, convention, contract or authority.</a:t>
            </a:r>
          </a:p>
        </p:txBody>
      </p:sp>
      <p:sp>
        <p:nvSpPr>
          <p:cNvPr id="11" name="">
            <a:extLst xmlns:a="http://schemas.openxmlformats.org/drawingml/2006/main">
              <a:ext uri="{FF2B5EF4-FFF2-40B4-BE49-F238E27FC236}">
                <a16:creationId xmlns:a16="http://schemas.microsoft.com/office/drawing/2014/main" id="{70CC16D3-8AD5-4E68-9A7C-303C782D5D40}"/>
              </a:ext>
            </a:extLst>
          </p:cNvPr>
          <p:cNvSpPr>
            <a:spLocks xmlns:a="http://schemas.openxmlformats.org/drawingml/2006/main" noGrp="1"/>
          </p:cNvSpPr>
          <p:nvPr/>
        </p:nvSpPr>
        <p:spPr>
          <a:xfrm xmlns:a="http://schemas.openxmlformats.org/drawingml/2006/main">
            <a:off x="2886075"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3F1D52"/>
            </a:solidFill>
            <a:prstDash val="solid"/>
          </a:ln>
        </p:spPr>
      </p:sp>
      <p:sp>
        <p:nvSpPr>
          <p:cNvPr id="12" name="">
            <a:extLst xmlns:a="http://schemas.openxmlformats.org/drawingml/2006/main">
              <a:ext uri="{FF2B5EF4-FFF2-40B4-BE49-F238E27FC236}">
                <a16:creationId xmlns:a16="http://schemas.microsoft.com/office/drawing/2014/main" id="{CFEB4569-041A-41AA-9B30-6ECC21741BF8}"/>
              </a:ext>
            </a:extLst>
          </p:cNvPr>
          <p:cNvSpPr>
            <a:spLocks xmlns:a="http://schemas.openxmlformats.org/drawingml/2006/main" noGrp="1"/>
          </p:cNvSpPr>
          <p:nvPr/>
        </p:nvSpPr>
        <p:spPr>
          <a:xfrm xmlns:a="http://schemas.openxmlformats.org/drawingml/2006/main">
            <a:off x="3533775"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3F1D52"/>
                </a:solidFill>
                <a:latin typeface="Aptos"/>
                <a:ea typeface="Aptos"/>
                <a:cs typeface="Aptos"/>
              </a:defRPr>
            </a:pPr>
            <a:r>
              <a:rPr sz="3300" b="1">
                <a:solidFill>
                  <a:srgbClr val="3F1D52"/>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0FFFB2C2-6B47-4776-B06B-1C2971F8CFFC}"/>
              </a:ext>
            </a:extLst>
          </p:cNvPr>
          <p:cNvSpPr>
            <a:spLocks xmlns:a="http://schemas.openxmlformats.org/drawingml/2006/main" noGrp="1"/>
          </p:cNvSpPr>
          <p:nvPr/>
        </p:nvSpPr>
        <p:spPr>
          <a:xfrm xmlns:a="http://schemas.openxmlformats.org/drawingml/2006/main">
            <a:off x="3076575"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ELEMENTS</a:t>
            </a:r>
          </a:p>
        </p:txBody>
      </p:sp>
      <p:sp>
        <p:nvSpPr>
          <p:cNvPr id="14" name="">
            <a:extLst xmlns:a="http://schemas.openxmlformats.org/drawingml/2006/main">
              <a:ext uri="{FF2B5EF4-FFF2-40B4-BE49-F238E27FC236}">
                <a16:creationId xmlns:a16="http://schemas.microsoft.com/office/drawing/2014/main" id="{092E62BB-0AD0-48E1-87A3-273209EB9BE0}"/>
              </a:ext>
            </a:extLst>
          </p:cNvPr>
          <p:cNvSpPr>
            <a:spLocks xmlns:a="http://schemas.openxmlformats.org/drawingml/2006/main" noGrp="1"/>
          </p:cNvSpPr>
          <p:nvPr/>
        </p:nvSpPr>
        <p:spPr>
          <a:xfrm xmlns:a="http://schemas.openxmlformats.org/drawingml/2006/main">
            <a:off x="3171825"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2500"/>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State the legal test without merging distinct requirements.</a:t>
            </a:r>
          </a:p>
        </p:txBody>
      </p:sp>
      <p:sp>
        <p:nvSpPr>
          <p:cNvPr id="15" name="">
            <a:extLst xmlns:a="http://schemas.openxmlformats.org/drawingml/2006/main">
              <a:ext uri="{FF2B5EF4-FFF2-40B4-BE49-F238E27FC236}">
                <a16:creationId xmlns:a16="http://schemas.microsoft.com/office/drawing/2014/main" id="{6AAE38D6-49D9-4205-AFB9-DA563E932DDE}"/>
              </a:ext>
            </a:extLst>
          </p:cNvPr>
          <p:cNvSpPr>
            <a:spLocks xmlns:a="http://schemas.openxmlformats.org/drawingml/2006/main" noGrp="1"/>
          </p:cNvSpPr>
          <p:nvPr/>
        </p:nvSpPr>
        <p:spPr>
          <a:xfrm xmlns:a="http://schemas.openxmlformats.org/drawingml/2006/main">
            <a:off x="5181600"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167386"/>
            </a:solidFill>
            <a:prstDash val="solid"/>
          </a:ln>
        </p:spPr>
      </p:sp>
      <p:sp>
        <p:nvSpPr>
          <p:cNvPr id="16" name="">
            <a:extLst xmlns:a="http://schemas.openxmlformats.org/drawingml/2006/main">
              <a:ext uri="{FF2B5EF4-FFF2-40B4-BE49-F238E27FC236}">
                <a16:creationId xmlns:a16="http://schemas.microsoft.com/office/drawing/2014/main" id="{B493CA25-3CE4-4D34-877C-F17FE250C2BC}"/>
              </a:ext>
            </a:extLst>
          </p:cNvPr>
          <p:cNvSpPr>
            <a:spLocks xmlns:a="http://schemas.openxmlformats.org/drawingml/2006/main" noGrp="1"/>
          </p:cNvSpPr>
          <p:nvPr/>
        </p:nvSpPr>
        <p:spPr>
          <a:xfrm xmlns:a="http://schemas.openxmlformats.org/drawingml/2006/main">
            <a:off x="5829300"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167386"/>
                </a:solidFill>
                <a:latin typeface="Aptos"/>
                <a:ea typeface="Aptos"/>
                <a:cs typeface="Aptos"/>
              </a:defRPr>
            </a:pPr>
            <a:r>
              <a:rPr sz="3300" b="1">
                <a:solidFill>
                  <a:srgbClr val="167386"/>
                </a:solidFill>
                <a:latin typeface="Aptos"/>
                <a:ea typeface="Aptos"/>
                <a:cs typeface="Aptos"/>
              </a:rPr>
              <a:t/>
            </a:r>
          </a:p>
        </p:txBody>
      </p:sp>
      <p:sp>
        <p:nvSpPr>
          <p:cNvPr id="17" name="">
            <a:extLst xmlns:a="http://schemas.openxmlformats.org/drawingml/2006/main">
              <a:ext uri="{FF2B5EF4-FFF2-40B4-BE49-F238E27FC236}">
                <a16:creationId xmlns:a16="http://schemas.microsoft.com/office/drawing/2014/main" id="{6C8ECCFC-4357-4AA9-AB37-2416B87546A9}"/>
              </a:ext>
            </a:extLst>
          </p:cNvPr>
          <p:cNvSpPr>
            <a:spLocks xmlns:a="http://schemas.openxmlformats.org/drawingml/2006/main" noGrp="1"/>
          </p:cNvSpPr>
          <p:nvPr/>
        </p:nvSpPr>
        <p:spPr>
          <a:xfrm xmlns:a="http://schemas.openxmlformats.org/drawingml/2006/main">
            <a:off x="5372100"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APPLICATION</a:t>
            </a:r>
          </a:p>
        </p:txBody>
      </p:sp>
      <p:sp>
        <p:nvSpPr>
          <p:cNvPr id="18" name="">
            <a:extLst xmlns:a="http://schemas.openxmlformats.org/drawingml/2006/main">
              <a:ext uri="{FF2B5EF4-FFF2-40B4-BE49-F238E27FC236}">
                <a16:creationId xmlns:a16="http://schemas.microsoft.com/office/drawing/2014/main" id="{A8BDF5EB-F524-4B3F-BC6D-336692F8D1CF}"/>
              </a:ext>
            </a:extLst>
          </p:cNvPr>
          <p:cNvSpPr>
            <a:spLocks xmlns:a="http://schemas.openxmlformats.org/drawingml/2006/main" noGrp="1"/>
          </p:cNvSpPr>
          <p:nvPr/>
        </p:nvSpPr>
        <p:spPr>
          <a:xfrm xmlns:a="http://schemas.openxmlformats.org/drawingml/2006/main">
            <a:off x="5467350"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2500"/>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Test status, timing, control, causation and any exception.</a:t>
            </a:r>
          </a:p>
        </p:txBody>
      </p:sp>
      <p:sp>
        <p:nvSpPr>
          <p:cNvPr id="19" name="">
            <a:extLst xmlns:a="http://schemas.openxmlformats.org/drawingml/2006/main">
              <a:ext uri="{FF2B5EF4-FFF2-40B4-BE49-F238E27FC236}">
                <a16:creationId xmlns:a16="http://schemas.microsoft.com/office/drawing/2014/main" id="{A66CDE54-E375-44FF-8B74-AFD012C66F5E}"/>
              </a:ext>
            </a:extLst>
          </p:cNvPr>
          <p:cNvSpPr>
            <a:spLocks xmlns:a="http://schemas.openxmlformats.org/drawingml/2006/main" noGrp="1"/>
          </p:cNvSpPr>
          <p:nvPr/>
        </p:nvSpPr>
        <p:spPr>
          <a:xfrm xmlns:a="http://schemas.openxmlformats.org/drawingml/2006/main">
            <a:off x="7477125"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39124"/>
            </a:solidFill>
            <a:prstDash val="solid"/>
          </a:ln>
        </p:spPr>
      </p:sp>
      <p:sp>
        <p:nvSpPr>
          <p:cNvPr id="20" name="">
            <a:extLst xmlns:a="http://schemas.openxmlformats.org/drawingml/2006/main">
              <a:ext uri="{FF2B5EF4-FFF2-40B4-BE49-F238E27FC236}">
                <a16:creationId xmlns:a16="http://schemas.microsoft.com/office/drawing/2014/main" id="{E2410A9F-2B2A-4B58-804C-5FE5AA0AD858}"/>
              </a:ext>
            </a:extLst>
          </p:cNvPr>
          <p:cNvSpPr>
            <a:spLocks xmlns:a="http://schemas.openxmlformats.org/drawingml/2006/main" noGrp="1"/>
          </p:cNvSpPr>
          <p:nvPr/>
        </p:nvSpPr>
        <p:spPr>
          <a:xfrm xmlns:a="http://schemas.openxmlformats.org/drawingml/2006/main">
            <a:off x="8124825"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D39124"/>
                </a:solidFill>
                <a:latin typeface="Aptos"/>
                <a:ea typeface="Aptos"/>
                <a:cs typeface="Aptos"/>
              </a:defRPr>
            </a:pPr>
            <a:r>
              <a:rPr sz="3300" b="1">
                <a:solidFill>
                  <a:srgbClr val="D39124"/>
                </a:solidFill>
                <a:latin typeface="Aptos"/>
                <a:ea typeface="Aptos"/>
                <a:cs typeface="Aptos"/>
              </a:rPr>
              <a:t/>
            </a:r>
          </a:p>
        </p:txBody>
      </p:sp>
      <p:sp>
        <p:nvSpPr>
          <p:cNvPr id="21" name="">
            <a:extLst xmlns:a="http://schemas.openxmlformats.org/drawingml/2006/main">
              <a:ext uri="{FF2B5EF4-FFF2-40B4-BE49-F238E27FC236}">
                <a16:creationId xmlns:a16="http://schemas.microsoft.com/office/drawing/2014/main" id="{733BF266-7982-4C6C-9631-5C15DD02B712}"/>
              </a:ext>
            </a:extLst>
          </p:cNvPr>
          <p:cNvSpPr>
            <a:spLocks xmlns:a="http://schemas.openxmlformats.org/drawingml/2006/main" noGrp="1"/>
          </p:cNvSpPr>
          <p:nvPr/>
        </p:nvSpPr>
        <p:spPr>
          <a:xfrm xmlns:a="http://schemas.openxmlformats.org/drawingml/2006/main">
            <a:off x="7667625"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PRACTICE</a:t>
            </a:r>
          </a:p>
        </p:txBody>
      </p:sp>
      <p:sp>
        <p:nvSpPr>
          <p:cNvPr id="22" name="">
            <a:extLst xmlns:a="http://schemas.openxmlformats.org/drawingml/2006/main">
              <a:ext uri="{FF2B5EF4-FFF2-40B4-BE49-F238E27FC236}">
                <a16:creationId xmlns:a16="http://schemas.microsoft.com/office/drawing/2014/main" id="{81696C85-3EE8-40F3-8C7B-EE91B45825EF}"/>
              </a:ext>
            </a:extLst>
          </p:cNvPr>
          <p:cNvSpPr>
            <a:spLocks xmlns:a="http://schemas.openxmlformats.org/drawingml/2006/main" noGrp="1"/>
          </p:cNvSpPr>
          <p:nvPr/>
        </p:nvSpPr>
        <p:spPr>
          <a:xfrm xmlns:a="http://schemas.openxmlformats.org/drawingml/2006/main">
            <a:off x="7762875"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2500"/>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Preserve evidence and identify the available remedy or defence.</a:t>
            </a:r>
          </a:p>
        </p:txBody>
      </p:sp>
      <p:sp>
        <p:nvSpPr>
          <p:cNvPr id="23" name="">
            <a:extLst xmlns:a="http://schemas.openxmlformats.org/drawingml/2006/main">
              <a:ext uri="{FF2B5EF4-FFF2-40B4-BE49-F238E27FC236}">
                <a16:creationId xmlns:a16="http://schemas.microsoft.com/office/drawing/2014/main" id="{B074C83E-4CBD-4C13-85E0-C5CBDEA119C5}"/>
              </a:ext>
            </a:extLst>
          </p:cNvPr>
          <p:cNvSpPr>
            <a:spLocks xmlns:a="http://schemas.openxmlformats.org/drawingml/2006/main" noGrp="1"/>
          </p:cNvSpPr>
          <p:nvPr/>
        </p:nvSpPr>
        <p:spPr>
          <a:xfrm xmlns:a="http://schemas.openxmlformats.org/drawingml/2006/main">
            <a:off x="9772650"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2E7968"/>
            </a:solidFill>
            <a:prstDash val="solid"/>
          </a:ln>
        </p:spPr>
      </p:sp>
      <p:sp>
        <p:nvSpPr>
          <p:cNvPr id="24" name="">
            <a:extLst xmlns:a="http://schemas.openxmlformats.org/drawingml/2006/main">
              <a:ext uri="{FF2B5EF4-FFF2-40B4-BE49-F238E27FC236}">
                <a16:creationId xmlns:a16="http://schemas.microsoft.com/office/drawing/2014/main" id="{12353460-0EA2-4CBE-8B31-50EDA8CB3415}"/>
              </a:ext>
            </a:extLst>
          </p:cNvPr>
          <p:cNvSpPr>
            <a:spLocks xmlns:a="http://schemas.openxmlformats.org/drawingml/2006/main" noGrp="1"/>
          </p:cNvSpPr>
          <p:nvPr/>
        </p:nvSpPr>
        <p:spPr>
          <a:xfrm xmlns:a="http://schemas.openxmlformats.org/drawingml/2006/main">
            <a:off x="10420350"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3300" b="1">
                <a:solidFill>
                  <a:srgbClr val="2E7968"/>
                </a:solidFill>
                <a:latin typeface="Aptos"/>
                <a:ea typeface="Aptos"/>
                <a:cs typeface="Aptos"/>
              </a:defRPr>
            </a:pPr>
            <a:r>
              <a:rPr sz="3300" b="1">
                <a:solidFill>
                  <a:srgbClr val="2E7968"/>
                </a:solidFill>
                <a:latin typeface="Aptos"/>
                <a:ea typeface="Aptos"/>
                <a:cs typeface="Aptos"/>
              </a:rPr>
              <a:t/>
            </a:r>
          </a:p>
        </p:txBody>
      </p:sp>
      <p:sp>
        <p:nvSpPr>
          <p:cNvPr id="25" name="">
            <a:extLst xmlns:a="http://schemas.openxmlformats.org/drawingml/2006/main">
              <a:ext uri="{FF2B5EF4-FFF2-40B4-BE49-F238E27FC236}">
                <a16:creationId xmlns:a16="http://schemas.microsoft.com/office/drawing/2014/main" id="{2EFE33D0-4E8E-4C56-A7FA-C203E9D4F48F}"/>
              </a:ext>
            </a:extLst>
          </p:cNvPr>
          <p:cNvSpPr>
            <a:spLocks xmlns:a="http://schemas.openxmlformats.org/drawingml/2006/main" noGrp="1"/>
          </p:cNvSpPr>
          <p:nvPr/>
        </p:nvSpPr>
        <p:spPr>
          <a:xfrm xmlns:a="http://schemas.openxmlformats.org/drawingml/2006/main">
            <a:off x="9963150"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2E7968"/>
                </a:solidFill>
                <a:latin typeface="Aptos"/>
                <a:ea typeface="Aptos"/>
                <a:cs typeface="Aptos"/>
              </a:defRPr>
            </a:pPr>
            <a:r>
              <a:rPr sz="1350" b="1">
                <a:solidFill>
                  <a:srgbClr val="2E7968"/>
                </a:solidFill>
                <a:latin typeface="Aptos"/>
                <a:ea typeface="Aptos"/>
                <a:cs typeface="Aptos"/>
              </a:rPr>
              <a:t>RISK</a:t>
            </a:r>
          </a:p>
        </p:txBody>
      </p:sp>
      <p:sp>
        <p:nvSpPr>
          <p:cNvPr id="26" name="">
            <a:extLst xmlns:a="http://schemas.openxmlformats.org/drawingml/2006/main">
              <a:ext uri="{FF2B5EF4-FFF2-40B4-BE49-F238E27FC236}">
                <a16:creationId xmlns:a16="http://schemas.microsoft.com/office/drawing/2014/main" id="{2195A1C9-5E19-4D65-B4C0-DD99CD578141}"/>
              </a:ext>
            </a:extLst>
          </p:cNvPr>
          <p:cNvSpPr>
            <a:spLocks xmlns:a="http://schemas.openxmlformats.org/drawingml/2006/main" noGrp="1"/>
          </p:cNvSpPr>
          <p:nvPr/>
        </p:nvSpPr>
        <p:spPr>
          <a:xfrm xmlns:a="http://schemas.openxmlformats.org/drawingml/2006/main">
            <a:off x="10058400"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4842"/>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Record uncertainty and the facts still required.</a:t>
            </a:r>
          </a:p>
        </p:txBody>
      </p:sp>
      <p:sp>
        <p:nvSpPr>
          <p:cNvPr id="27" name="">
            <a:extLst xmlns:a="http://schemas.openxmlformats.org/drawingml/2006/main">
              <a:ext uri="{FF2B5EF4-FFF2-40B4-BE49-F238E27FC236}">
                <a16:creationId xmlns:a16="http://schemas.microsoft.com/office/drawing/2014/main" id="{6281BAC8-93C1-4CF3-B6C7-AA25EA25CA26}"/>
              </a:ext>
            </a:extLst>
          </p:cNvPr>
          <p:cNvSpPr>
            <a:spLocks xmlns:a="http://schemas.openxmlformats.org/drawingml/2006/main" noGrp="1"/>
          </p:cNvSpPr>
          <p:nvPr/>
        </p:nvSpPr>
        <p:spPr>
          <a:xfrm xmlns:a="http://schemas.openxmlformats.org/drawingml/2006/main">
            <a:off x="1428750" y="5286375"/>
            <a:ext cx="9334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100" b="1">
                <a:solidFill>
                  <a:srgbClr val="3F1D52"/>
                </a:solidFill>
                <a:latin typeface="Aptos"/>
                <a:ea typeface="Aptos"/>
                <a:cs typeface="Aptos"/>
              </a:defRPr>
            </a:pPr>
            <a:r>
              <a:rPr sz="2100" b="1">
                <a:solidFill>
                  <a:srgbClr val="3F1D52"/>
                </a:solidFill>
                <a:latin typeface="Aptos"/>
                <a:ea typeface="Aptos"/>
                <a:cs typeface="Aptos"/>
              </a:rPr>
              <a:t>Keep jurisdiction, merits, procedure and remedy analytically distinct.</a:t>
            </a:r>
          </a:p>
        </p:txBody>
      </p:sp>
      <p:sp>
        <p:nvSpPr>
          <p:cNvPr id="28" name="">
            <a:extLst xmlns:a="http://schemas.openxmlformats.org/drawingml/2006/main">
              <a:ext uri="{FF2B5EF4-FFF2-40B4-BE49-F238E27FC236}">
                <a16:creationId xmlns:a16="http://schemas.microsoft.com/office/drawing/2014/main" id="{48F104E5-A79B-4AAB-8289-9DCD91167514}"/>
              </a:ext>
            </a:extLst>
          </p:cNvPr>
          <p:cNvSpPr>
            <a:spLocks xmlns:a="http://schemas.openxmlformats.org/drawingml/2006/main" noGrp="1"/>
          </p:cNvSpPr>
          <p:nvPr/>
        </p:nvSpPr>
        <p:spPr>
          <a:xfrm xmlns:a="http://schemas.openxmlformats.org/drawingml/2006/main">
            <a:off x="3048000" y="5829300"/>
            <a:ext cx="609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Authority • facts • evidence • causation • remedy</a:t>
            </a:r>
          </a:p>
        </p:txBody>
      </p:sp>
    </p:spTree>
    <p:extLst>
      <p:ext uri="{BB962C8B-B14F-4D97-AF65-F5344CB8AC3E}">
        <p14:creationId xmlns:p14="http://schemas.microsoft.com/office/powerpoint/2010/main" val="768245797"/>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c1a130c5c819427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25710CFE-18FB-4729-A2F5-D59B0F23EDA0}"/>
              </a:ext>
            </a:extLst>
          </p:cNvPr>
          <p:cNvSpPr>
            <a:spLocks xmlns:a="http://schemas.openxmlformats.org/drawingml/2006/main" noGrp="1"/>
          </p:cNvSpPr>
          <p:nvPr/>
        </p:nvSpPr>
        <p:spPr>
          <a:xfrm xmlns:a="http://schemas.openxmlformats.org/drawingml/2006/main">
            <a:off x="0" y="0"/>
            <a:ext cx="5810250" cy="6858000"/>
          </a:xfrm>
          <a:prstGeom xmlns:a="http://schemas.openxmlformats.org/drawingml/2006/main" prst="rect">
            <a:avLst/>
          </a:prstGeom>
          <a:solidFill xmlns:a="http://schemas.openxmlformats.org/drawingml/2006/main">
            <a:srgbClr val="FFFFFF">
              <a:alpha val="91765"/>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F4CCB12A-20E5-4E8F-83FF-CF62CC125D82}"/>
              </a:ext>
            </a:extLst>
          </p:cNvPr>
          <p:cNvSpPr>
            <a:spLocks xmlns:a="http://schemas.openxmlformats.org/drawingml/2006/main" noGrp="1"/>
          </p:cNvSpPr>
          <p:nvPr/>
        </p:nvSpPr>
        <p:spPr>
          <a:xfrm xmlns:a="http://schemas.openxmlformats.org/drawingml/2006/main">
            <a:off x="609600" y="685800"/>
            <a:ext cx="4619625"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8141"/>
          </a:bodyPr>
          <a:lstStyle xmlns:a="http://schemas.openxmlformats.org/drawingml/2006/main"/>
          <a:p xmlns:a="http://schemas.openxmlformats.org/drawingml/2006/main">
            <a:pPr algn="l">
              <a:buNone/>
              <a:defRPr sz="3900" b="1">
                <a:solidFill>
                  <a:srgbClr val="3F1D52"/>
                </a:solidFill>
                <a:latin typeface="Aptos"/>
                <a:ea typeface="Aptos"/>
                <a:cs typeface="Aptos"/>
              </a:defRPr>
            </a:pPr>
            <a:r>
              <a:rPr sz="3900" b="1">
                <a:solidFill>
                  <a:srgbClr val="3F1D52"/>
                </a:solidFill>
                <a:latin typeface="Aptos"/>
                <a:ea typeface="Aptos"/>
                <a:cs typeface="Aptos"/>
              </a:rPr>
              <a:t>The Indian Grace problem</a:t>
            </a:r>
          </a:p>
        </p:txBody>
      </p:sp>
      <p:sp>
        <p:nvSpPr>
          <p:cNvPr id="4" name="">
            <a:extLst xmlns:a="http://schemas.openxmlformats.org/drawingml/2006/main">
              <a:ext uri="{FF2B5EF4-FFF2-40B4-BE49-F238E27FC236}">
                <a16:creationId xmlns:a16="http://schemas.microsoft.com/office/drawing/2014/main" id="{97E39CCA-1FAE-418A-BDF2-8EB0E2ECB846}"/>
              </a:ext>
            </a:extLst>
          </p:cNvPr>
          <p:cNvSpPr>
            <a:spLocks xmlns:a="http://schemas.openxmlformats.org/drawingml/2006/main" noGrp="1"/>
          </p:cNvSpPr>
          <p:nvPr/>
        </p:nvSpPr>
        <p:spPr>
          <a:xfrm xmlns:a="http://schemas.openxmlformats.org/drawingml/2006/main">
            <a:off x="628650" y="2076450"/>
            <a:ext cx="4095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59028"/>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Parallel or sequential in rem and in personam litigation requires careful treatment of cause of action, merger and abuse issues.</a:t>
            </a:r>
          </a:p>
        </p:txBody>
      </p:sp>
      <p:sp>
        <p:nvSpPr>
          <p:cNvPr id="5" name="">
            <a:extLst xmlns:a="http://schemas.openxmlformats.org/drawingml/2006/main">
              <a:ext uri="{FF2B5EF4-FFF2-40B4-BE49-F238E27FC236}">
                <a16:creationId xmlns:a16="http://schemas.microsoft.com/office/drawing/2014/main" id="{F70FF35D-7DA6-4F6B-BEE1-E6B9204BCE33}"/>
              </a:ext>
            </a:extLst>
          </p:cNvPr>
          <p:cNvSpPr>
            <a:spLocks xmlns:a="http://schemas.openxmlformats.org/drawingml/2006/main" noGrp="1"/>
          </p:cNvSpPr>
          <p:nvPr/>
        </p:nvSpPr>
        <p:spPr>
          <a:xfrm xmlns:a="http://schemas.openxmlformats.org/drawingml/2006/main">
            <a:off x="704850" y="2714625"/>
            <a:ext cx="4333875" cy="2428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LEGAL SOURCE: Identify the precise statute, rule, convention, contract or authority.</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ELEMENTS: State the legal test without merging distinct requirements.</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APPLICATION: Test status, timing, control, causation and any exception.</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PRACTICE: Preserve evidence and identify the available remedy or defence.</a:t>
            </a:r>
          </a:p>
        </p:txBody>
      </p:sp>
      <p:sp>
        <p:nvSpPr>
          <p:cNvPr id="6" name="">
            <a:extLst xmlns:a="http://schemas.openxmlformats.org/drawingml/2006/main">
              <a:ext uri="{FF2B5EF4-FFF2-40B4-BE49-F238E27FC236}">
                <a16:creationId xmlns:a16="http://schemas.microsoft.com/office/drawing/2014/main" id="{DCCF192E-750A-427A-9B62-D221AF3D68CF}"/>
              </a:ext>
            </a:extLst>
          </p:cNvPr>
          <p:cNvSpPr>
            <a:spLocks xmlns:a="http://schemas.openxmlformats.org/drawingml/2006/main" noGrp="1"/>
          </p:cNvSpPr>
          <p:nvPr/>
        </p:nvSpPr>
        <p:spPr>
          <a:xfrm xmlns:a="http://schemas.openxmlformats.org/drawingml/2006/main">
            <a:off x="609600" y="5572125"/>
            <a:ext cx="4667250" cy="685800"/>
          </a:xfrm>
          <a:prstGeom xmlns:a="http://schemas.openxmlformats.org/drawingml/2006/main" prst="roundRect">
            <a:avLst>
              <a:gd name="adj" fmla="val 19444"/>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94731BC1-C65F-464C-9C71-6D5BC0EC71E6}"/>
              </a:ext>
            </a:extLst>
          </p:cNvPr>
          <p:cNvSpPr>
            <a:spLocks xmlns:a="http://schemas.openxmlformats.org/drawingml/2006/main" noGrp="1"/>
          </p:cNvSpPr>
          <p:nvPr/>
        </p:nvSpPr>
        <p:spPr>
          <a:xfrm xmlns:a="http://schemas.openxmlformats.org/drawingml/2006/main">
            <a:off x="838200" y="5743575"/>
            <a:ext cx="4191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61721"/>
          </a:bodyPr>
          <a:lstStyle xmlns:a="http://schemas.openxmlformats.org/drawingml/2006/main"/>
          <a:p xmlns:a="http://schemas.openxmlformats.org/drawingml/2006/main">
            <a:pPr algn="ctr">
              <a:buNone/>
              <a:defRPr sz="1950" b="1">
                <a:solidFill>
                  <a:srgbClr val="FFFFFF"/>
                </a:solidFill>
                <a:latin typeface="Aptos"/>
                <a:ea typeface="Aptos"/>
                <a:cs typeface="Aptos"/>
              </a:defRPr>
            </a:pPr>
            <a:r>
              <a:rPr sz="1950" b="1">
                <a:solidFill>
                  <a:srgbClr val="FFFFFF"/>
                </a:solidFill>
                <a:latin typeface="Aptos"/>
                <a:ea typeface="Aptos"/>
                <a:cs typeface="Aptos"/>
              </a:rPr>
              <a:t>Conclude only after the legal gateway and evidence align.</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a21a1870bfd248b2"/>
          <a:stretch xmlns:a="http://schemas.openxmlformats.org/drawingml/2006/main"/>
        </p:blipFill>
        <p:spPr>
          <a:xfrm xmlns:a="http://schemas.openxmlformats.org/drawingml/2006/main">
            <a:off x="11334750" y="266700"/>
            <a:ext cx="533400" cy="533400"/>
          </a:xfrm>
          <a:prstGeom xmlns:a="http://schemas.openxmlformats.org/drawingml/2006/main" prst="rect">
            <a:avLst/>
          </a:prstGeom>
        </p:spPr>
      </p:pic>
    </p:spTree>
    <p:extLst>
      <p:ext uri="{BB962C8B-B14F-4D97-AF65-F5344CB8AC3E}">
        <p14:creationId xmlns:p14="http://schemas.microsoft.com/office/powerpoint/2010/main" val="1677682205"/>
      </p:ext>
    </p:extLst>
  </p:cSld>
</p:sld>
</file>

<file path=ppt/slides/slide2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37EA73F9-0E84-4F33-B925-7A30D384352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166c715419ce4de2"/>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EAB4F30F-68A2-45B5-A447-56E2D78ECC12}"/>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Lecture synthesis</a:t>
            </a:r>
          </a:p>
        </p:txBody>
      </p:sp>
      <p:sp>
        <p:nvSpPr>
          <p:cNvPr id="4" name="">
            <a:extLst xmlns:a="http://schemas.openxmlformats.org/drawingml/2006/main">
              <a:ext uri="{FF2B5EF4-FFF2-40B4-BE49-F238E27FC236}">
                <a16:creationId xmlns:a16="http://schemas.microsoft.com/office/drawing/2014/main" id="{F81BD390-FEB1-4297-8760-33BA7F33B78A}"/>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7C33F80-A11F-43A8-B80D-AD9B6D392D9E}"/>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22</a:t>
            </a:r>
          </a:p>
        </p:txBody>
      </p:sp>
      <p:sp>
        <p:nvSpPr>
          <p:cNvPr id="6" name="">
            <a:extLst xmlns:a="http://schemas.openxmlformats.org/drawingml/2006/main">
              <a:ext uri="{FF2B5EF4-FFF2-40B4-BE49-F238E27FC236}">
                <a16:creationId xmlns:a16="http://schemas.microsoft.com/office/drawing/2014/main" id="{E6B4F3A8-4814-4CE2-93EA-668A1AB54F36}"/>
              </a:ext>
            </a:extLst>
          </p:cNvPr>
          <p:cNvSpPr>
            <a:spLocks xmlns:a="http://schemas.openxmlformats.org/drawingml/2006/main" noGrp="1"/>
          </p:cNvSpPr>
          <p:nvPr/>
        </p:nvSpPr>
        <p:spPr>
          <a:xfrm xmlns:a="http://schemas.openxmlformats.org/drawingml/2006/main">
            <a:off x="666750" y="1809750"/>
            <a:ext cx="2476500"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D2CB7BA4-31E2-4BCA-99F4-FBB6BADFED0F}"/>
              </a:ext>
            </a:extLst>
          </p:cNvPr>
          <p:cNvSpPr>
            <a:spLocks xmlns:a="http://schemas.openxmlformats.org/drawingml/2006/main" noGrp="1"/>
          </p:cNvSpPr>
          <p:nvPr/>
        </p:nvSpPr>
        <p:spPr>
          <a:xfrm xmlns:a="http://schemas.openxmlformats.org/drawingml/2006/main">
            <a:off x="762000" y="1866900"/>
            <a:ext cx="2286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GATEWAY</a:t>
            </a:r>
          </a:p>
        </p:txBody>
      </p:sp>
      <p:sp>
        <p:nvSpPr>
          <p:cNvPr id="8" name="">
            <a:extLst xmlns:a="http://schemas.openxmlformats.org/drawingml/2006/main">
              <a:ext uri="{FF2B5EF4-FFF2-40B4-BE49-F238E27FC236}">
                <a16:creationId xmlns:a16="http://schemas.microsoft.com/office/drawing/2014/main" id="{23400722-4BB7-4E91-86EE-96D280BD6F5B}"/>
              </a:ext>
            </a:extLst>
          </p:cNvPr>
          <p:cNvSpPr>
            <a:spLocks xmlns:a="http://schemas.openxmlformats.org/drawingml/2006/main" noGrp="1"/>
          </p:cNvSpPr>
          <p:nvPr/>
        </p:nvSpPr>
        <p:spPr>
          <a:xfrm xmlns:a="http://schemas.openxmlformats.org/drawingml/2006/main">
            <a:off x="666750" y="2333625"/>
            <a:ext cx="6858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3333"/>
          </a:bodyPr>
          <a:lstStyle xmlns:a="http://schemas.openxmlformats.org/drawingml/2006/main"/>
          <a:p xmlns:a="http://schemas.openxmlformats.org/drawingml/2006/main">
            <a:pPr algn="l">
              <a:buNone/>
              <a:defRPr sz="2625" b="1">
                <a:solidFill>
                  <a:srgbClr val="17202A"/>
                </a:solidFill>
                <a:latin typeface="Aptos"/>
                <a:ea typeface="Aptos"/>
                <a:cs typeface="Aptos"/>
              </a:defRPr>
            </a:pPr>
            <a:r>
              <a:rPr sz="2625" b="1">
                <a:solidFill>
                  <a:srgbClr val="17202A"/>
                </a:solidFill>
                <a:latin typeface="Aptos"/>
                <a:ea typeface="Aptos"/>
                <a:cs typeface="Aptos"/>
              </a:rPr>
              <a:t>Confirm jurisdiction, person, claim and maritime property.</a:t>
            </a:r>
          </a:p>
        </p:txBody>
      </p:sp>
      <p:sp>
        <p:nvSpPr>
          <p:cNvPr id="9" name="">
            <a:extLst xmlns:a="http://schemas.openxmlformats.org/drawingml/2006/main">
              <a:ext uri="{FF2B5EF4-FFF2-40B4-BE49-F238E27FC236}">
                <a16:creationId xmlns:a16="http://schemas.microsoft.com/office/drawing/2014/main" id="{F6919C34-BC6F-429B-8E9D-4D1AB496F31E}"/>
              </a:ext>
            </a:extLst>
          </p:cNvPr>
          <p:cNvSpPr>
            <a:spLocks xmlns:a="http://schemas.openxmlformats.org/drawingml/2006/main" noGrp="1"/>
          </p:cNvSpPr>
          <p:nvPr/>
        </p:nvSpPr>
        <p:spPr>
          <a:xfrm xmlns:a="http://schemas.openxmlformats.org/drawingml/2006/main">
            <a:off x="666750" y="3190875"/>
            <a:ext cx="66675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5F6874"/>
                </a:solidFill>
                <a:latin typeface="Aptos"/>
                <a:ea typeface="Aptos"/>
                <a:cs typeface="Aptos"/>
              </a:defRPr>
            </a:pPr>
            <a:r>
              <a:rPr sz="1800" b="0">
                <a:solidFill>
                  <a:srgbClr val="5F6874"/>
                </a:solidFill>
                <a:latin typeface="Aptos"/>
                <a:ea typeface="Aptos"/>
                <a:cs typeface="Aptos"/>
              </a:rPr>
              <a:t>State the governing legal test accurately.</a:t>
            </a:r>
          </a:p>
        </p:txBody>
      </p:sp>
      <p:sp>
        <p:nvSpPr>
          <p:cNvPr id="10" name="">
            <a:extLst xmlns:a="http://schemas.openxmlformats.org/drawingml/2006/main">
              <a:ext uri="{FF2B5EF4-FFF2-40B4-BE49-F238E27FC236}">
                <a16:creationId xmlns:a16="http://schemas.microsoft.com/office/drawing/2014/main" id="{C238286D-7AE0-4285-A5F6-CC7439A898A9}"/>
              </a:ext>
            </a:extLst>
          </p:cNvPr>
          <p:cNvSpPr>
            <a:spLocks xmlns:a="http://schemas.openxmlformats.org/drawingml/2006/main" noGrp="1"/>
          </p:cNvSpPr>
          <p:nvPr/>
        </p:nvSpPr>
        <p:spPr>
          <a:xfrm xmlns:a="http://schemas.openxmlformats.org/drawingml/2006/main">
            <a:off x="7953375" y="1809750"/>
            <a:ext cx="3238500" cy="2905125"/>
          </a:xfrm>
          <a:prstGeom xmlns:a="http://schemas.openxmlformats.org/drawingml/2006/main" prst="roundRect">
            <a:avLst>
              <a:gd name="adj" fmla="val 5902"/>
            </a:avLst>
          </a:prstGeom>
          <a:solidFill xmlns:a="http://schemas.openxmlformats.org/drawingml/2006/main">
            <a:srgbClr val="EDE4F1"/>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47032D97-C333-4758-9911-DB59AE4A8E19}"/>
              </a:ext>
            </a:extLst>
          </p:cNvPr>
          <p:cNvSpPr>
            <a:spLocks xmlns:a="http://schemas.openxmlformats.org/drawingml/2006/main" noGrp="1"/>
          </p:cNvSpPr>
          <p:nvPr/>
        </p:nvSpPr>
        <p:spPr>
          <a:xfrm xmlns:a="http://schemas.openxmlformats.org/drawingml/2006/main">
            <a:off x="8239125" y="2133600"/>
            <a:ext cx="266700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275" b="1">
                <a:solidFill>
                  <a:srgbClr val="3F1D52"/>
                </a:solidFill>
                <a:latin typeface="Aptos"/>
                <a:ea typeface="Aptos"/>
                <a:cs typeface="Aptos"/>
              </a:defRPr>
            </a:pPr>
            <a:r>
              <a:rPr sz="1275" b="1">
                <a:solidFill>
                  <a:srgbClr val="3F1D52"/>
                </a:solidFill>
                <a:latin typeface="Aptos"/>
                <a:ea typeface="Aptos"/>
                <a:cs typeface="Aptos"/>
              </a:rPr>
              <a:t>PROOF</a:t>
            </a:r>
          </a:p>
        </p:txBody>
      </p:sp>
      <p:sp>
        <p:nvSpPr>
          <p:cNvPr id="12" name="">
            <a:extLst xmlns:a="http://schemas.openxmlformats.org/drawingml/2006/main">
              <a:ext uri="{FF2B5EF4-FFF2-40B4-BE49-F238E27FC236}">
                <a16:creationId xmlns:a16="http://schemas.microsoft.com/office/drawing/2014/main" id="{EBF41F49-A448-4307-AF41-F10DDD77E17A}"/>
              </a:ext>
            </a:extLst>
          </p:cNvPr>
          <p:cNvSpPr>
            <a:spLocks xmlns:a="http://schemas.openxmlformats.org/drawingml/2006/main" noGrp="1"/>
          </p:cNvSpPr>
          <p:nvPr/>
        </p:nvSpPr>
        <p:spPr>
          <a:xfrm xmlns:a="http://schemas.openxmlformats.org/drawingml/2006/main">
            <a:off x="8429625" y="2714625"/>
            <a:ext cx="2238375"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650">
                <a:solidFill>
                  <a:srgbClr val="17202A"/>
                </a:solidFill>
                <a:latin typeface="Aptos"/>
                <a:ea typeface="Aptos"/>
                <a:cs typeface="Aptos"/>
              </a:defRPr>
            </a:pPr>
            <a:r>
              <a:rPr sz="1650">
                <a:solidFill>
                  <a:srgbClr val="17202A"/>
                </a:solidFill>
                <a:latin typeface="Aptos"/>
                <a:ea typeface="Aptos"/>
                <a:cs typeface="Aptos"/>
              </a:rPr>
              <a:t>Match each element to admissible evidence.</a:t>
            </a:r>
          </a:p>
        </p:txBody>
      </p:sp>
      <p:sp>
        <p:nvSpPr>
          <p:cNvPr id="13" name="">
            <a:extLst xmlns:a="http://schemas.openxmlformats.org/drawingml/2006/main">
              <a:ext uri="{FF2B5EF4-FFF2-40B4-BE49-F238E27FC236}">
                <a16:creationId xmlns:a16="http://schemas.microsoft.com/office/drawing/2014/main" id="{D1884F03-45FD-4D04-8E31-76426F923A67}"/>
              </a:ext>
            </a:extLst>
          </p:cNvPr>
          <p:cNvSpPr>
            <a:spLocks xmlns:a="http://schemas.openxmlformats.org/drawingml/2006/main" noGrp="1"/>
          </p:cNvSpPr>
          <p:nvPr/>
        </p:nvSpPr>
        <p:spPr>
          <a:xfrm xmlns:a="http://schemas.openxmlformats.org/drawingml/2006/main">
            <a:off x="666750" y="5095875"/>
            <a:ext cx="10525125" cy="857250"/>
          </a:xfrm>
          <a:prstGeom xmlns:a="http://schemas.openxmlformats.org/drawingml/2006/main" prst="roundRect">
            <a:avLst>
              <a:gd name="adj" fmla="val 17778"/>
            </a:avLst>
          </a:prstGeom>
          <a:solidFill xmlns:a="http://schemas.openxmlformats.org/drawingml/2006/main">
            <a:srgbClr val="F7E8CC"/>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32D729E4-7FB3-4248-BB43-E3816C906547}"/>
              </a:ext>
            </a:extLst>
          </p:cNvPr>
          <p:cNvSpPr>
            <a:spLocks xmlns:a="http://schemas.openxmlformats.org/drawingml/2006/main" noGrp="1"/>
          </p:cNvSpPr>
          <p:nvPr/>
        </p:nvSpPr>
        <p:spPr>
          <a:xfrm xmlns:a="http://schemas.openxmlformats.org/drawingml/2006/main">
            <a:off x="952500" y="5295900"/>
            <a:ext cx="9953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1964082293"/>
      </p:ext>
    </p:extLst>
  </p:cSld>
</p:sld>
</file>

<file path=ppt/slides/slide2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88D8A1E3-0CB9-490A-9604-8ED8D066B269}"/>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db798a813d574971"/>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E0CDCE2F-287D-4240-8ACF-D775EB13B012}"/>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4016"/>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Applied scenario: sister-ship arrest in a corporate group</a:t>
            </a:r>
          </a:p>
        </p:txBody>
      </p:sp>
      <p:sp>
        <p:nvSpPr>
          <p:cNvPr id="4" name="">
            <a:extLst xmlns:a="http://schemas.openxmlformats.org/drawingml/2006/main">
              <a:ext uri="{FF2B5EF4-FFF2-40B4-BE49-F238E27FC236}">
                <a16:creationId xmlns:a16="http://schemas.microsoft.com/office/drawing/2014/main" id="{4ECDC6C3-6AE7-41AC-A226-487CAB09D085}"/>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CBB14097-3B38-440D-ACD2-4D4285105AD2}"/>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23</a:t>
            </a:r>
          </a:p>
        </p:txBody>
      </p:sp>
      <p:sp>
        <p:nvSpPr>
          <p:cNvPr id="6" name="">
            <a:extLst xmlns:a="http://schemas.openxmlformats.org/drawingml/2006/main">
              <a:ext uri="{FF2B5EF4-FFF2-40B4-BE49-F238E27FC236}">
                <a16:creationId xmlns:a16="http://schemas.microsoft.com/office/drawing/2014/main" id="{686E7AAA-ED56-4B41-AA84-C5D336AB4728}"/>
              </a:ext>
            </a:extLst>
          </p:cNvPr>
          <p:cNvSpPr>
            <a:spLocks xmlns:a="http://schemas.openxmlformats.org/drawingml/2006/main" noGrp="1"/>
          </p:cNvSpPr>
          <p:nvPr/>
        </p:nvSpPr>
        <p:spPr>
          <a:xfrm xmlns:a="http://schemas.openxmlformats.org/drawingml/2006/main">
            <a:off x="666750" y="1790700"/>
            <a:ext cx="10858500" cy="1143000"/>
          </a:xfrm>
          <a:prstGeom xmlns:a="http://schemas.openxmlformats.org/drawingml/2006/main" prst="roundRect">
            <a:avLst>
              <a:gd name="adj" fmla="val 15000"/>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A697E2AF-55CC-43B9-B74F-28683C6060E6}"/>
              </a:ext>
            </a:extLst>
          </p:cNvPr>
          <p:cNvSpPr>
            <a:spLocks xmlns:a="http://schemas.openxmlformats.org/drawingml/2006/main" noGrp="1"/>
          </p:cNvSpPr>
          <p:nvPr/>
        </p:nvSpPr>
        <p:spPr>
          <a:xfrm xmlns:a="http://schemas.openxmlformats.org/drawingml/2006/main">
            <a:off x="1047750" y="2066925"/>
            <a:ext cx="100965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8889"/>
          </a:bodyPr>
          <a:lstStyle xmlns:a="http://schemas.openxmlformats.org/drawingml/2006/main"/>
          <a:p xmlns:a="http://schemas.openxmlformats.org/drawingml/2006/main">
            <a:pPr algn="ctr">
              <a:buNone/>
              <a:defRPr sz="2250" b="1">
                <a:solidFill>
                  <a:srgbClr val="FFFFFF"/>
                </a:solidFill>
                <a:latin typeface="Aptos"/>
                <a:ea typeface="Aptos"/>
                <a:cs typeface="Aptos"/>
              </a:defRPr>
            </a:pPr>
            <a:r>
              <a:rPr sz="2250" b="1">
                <a:solidFill>
                  <a:srgbClr val="FFFFFF"/>
                </a:solidFill>
                <a:latin typeface="Aptos"/>
                <a:ea typeface="Aptos"/>
                <a:cs typeface="Aptos"/>
              </a:rPr>
              <a:t>Cargo is damaged aboard Ship A, owned by Company A. The claimant seeks to arrest Ship B, owned by a sister company under the same ultimate parent.</a:t>
            </a:r>
          </a:p>
        </p:txBody>
      </p:sp>
      <p:sp>
        <p:nvSpPr>
          <p:cNvPr id="8" name="">
            <a:extLst xmlns:a="http://schemas.openxmlformats.org/drawingml/2006/main">
              <a:ext uri="{FF2B5EF4-FFF2-40B4-BE49-F238E27FC236}">
                <a16:creationId xmlns:a16="http://schemas.microsoft.com/office/drawing/2014/main" id="{8F6ED1E5-6384-4E05-826B-E9E7AEBC1C40}"/>
              </a:ext>
            </a:extLst>
          </p:cNvPr>
          <p:cNvSpPr>
            <a:spLocks xmlns:a="http://schemas.openxmlformats.org/drawingml/2006/main" noGrp="1"/>
          </p:cNvSpPr>
          <p:nvPr/>
        </p:nvSpPr>
        <p:spPr>
          <a:xfrm xmlns:a="http://schemas.openxmlformats.org/drawingml/2006/main">
            <a:off x="714375"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ISSUE</a:t>
            </a:r>
          </a:p>
        </p:txBody>
      </p:sp>
      <p:sp>
        <p:nvSpPr>
          <p:cNvPr id="9" name="">
            <a:extLst xmlns:a="http://schemas.openxmlformats.org/drawingml/2006/main">
              <a:ext uri="{FF2B5EF4-FFF2-40B4-BE49-F238E27FC236}">
                <a16:creationId xmlns:a16="http://schemas.microsoft.com/office/drawing/2014/main" id="{19F8B145-2CA4-445D-BCAD-5CEF10171CE5}"/>
              </a:ext>
            </a:extLst>
          </p:cNvPr>
          <p:cNvSpPr>
            <a:spLocks xmlns:a="http://schemas.openxmlformats.org/drawingml/2006/main" noGrp="1"/>
          </p:cNvSpPr>
          <p:nvPr/>
        </p:nvSpPr>
        <p:spPr>
          <a:xfrm xmlns:a="http://schemas.openxmlformats.org/drawingml/2006/main">
            <a:off x="714375"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3752"/>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Who is the relevant person and personally liable party?</a:t>
            </a:r>
          </a:p>
        </p:txBody>
      </p:sp>
      <p:sp>
        <p:nvSpPr>
          <p:cNvPr id="10" name="">
            <a:extLst xmlns:a="http://schemas.openxmlformats.org/drawingml/2006/main">
              <a:ext uri="{FF2B5EF4-FFF2-40B4-BE49-F238E27FC236}">
                <a16:creationId xmlns:a16="http://schemas.microsoft.com/office/drawing/2014/main" id="{20921881-DDA3-4A4F-885B-B155B09F8EB8}"/>
              </a:ext>
            </a:extLst>
          </p:cNvPr>
          <p:cNvSpPr>
            <a:spLocks xmlns:a="http://schemas.openxmlformats.org/drawingml/2006/main" noGrp="1"/>
          </p:cNvSpPr>
          <p:nvPr/>
        </p:nvSpPr>
        <p:spPr>
          <a:xfrm xmlns:a="http://schemas.openxmlformats.org/drawingml/2006/main">
            <a:off x="3429000"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AUTHORITY</a:t>
            </a:r>
          </a:p>
        </p:txBody>
      </p:sp>
      <p:sp>
        <p:nvSpPr>
          <p:cNvPr id="11" name="">
            <a:extLst xmlns:a="http://schemas.openxmlformats.org/drawingml/2006/main">
              <a:ext uri="{FF2B5EF4-FFF2-40B4-BE49-F238E27FC236}">
                <a16:creationId xmlns:a16="http://schemas.microsoft.com/office/drawing/2014/main" id="{3B5E1F35-3F64-4294-835D-5840A05A87F3}"/>
              </a:ext>
            </a:extLst>
          </p:cNvPr>
          <p:cNvSpPr>
            <a:spLocks xmlns:a="http://schemas.openxmlformats.org/drawingml/2006/main" noGrp="1"/>
          </p:cNvSpPr>
          <p:nvPr/>
        </p:nvSpPr>
        <p:spPr>
          <a:xfrm xmlns:a="http://schemas.openxmlformats.org/drawingml/2006/main">
            <a:off x="3429000"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Does section 21 permit arrest of Ship A or Ship B?</a:t>
            </a:r>
          </a:p>
        </p:txBody>
      </p:sp>
      <p:sp>
        <p:nvSpPr>
          <p:cNvPr id="12" name="">
            <a:extLst xmlns:a="http://schemas.openxmlformats.org/drawingml/2006/main">
              <a:ext uri="{FF2B5EF4-FFF2-40B4-BE49-F238E27FC236}">
                <a16:creationId xmlns:a16="http://schemas.microsoft.com/office/drawing/2014/main" id="{B708C1FF-76FD-4B7B-BDA0-9D74C3BC2292}"/>
              </a:ext>
            </a:extLst>
          </p:cNvPr>
          <p:cNvSpPr>
            <a:spLocks xmlns:a="http://schemas.openxmlformats.org/drawingml/2006/main" noGrp="1"/>
          </p:cNvSpPr>
          <p:nvPr/>
        </p:nvSpPr>
        <p:spPr>
          <a:xfrm xmlns:a="http://schemas.openxmlformats.org/drawingml/2006/main">
            <a:off x="6143625"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EVIDENCE</a:t>
            </a:r>
          </a:p>
        </p:txBody>
      </p:sp>
      <p:sp>
        <p:nvSpPr>
          <p:cNvPr id="13" name="">
            <a:extLst xmlns:a="http://schemas.openxmlformats.org/drawingml/2006/main">
              <a:ext uri="{FF2B5EF4-FFF2-40B4-BE49-F238E27FC236}">
                <a16:creationId xmlns:a16="http://schemas.microsoft.com/office/drawing/2014/main" id="{262556DB-257B-4A15-A89B-0C60173E5739}"/>
              </a:ext>
            </a:extLst>
          </p:cNvPr>
          <p:cNvSpPr>
            <a:spLocks xmlns:a="http://schemas.openxmlformats.org/drawingml/2006/main" noGrp="1"/>
          </p:cNvSpPr>
          <p:nvPr/>
        </p:nvSpPr>
        <p:spPr>
          <a:xfrm xmlns:a="http://schemas.openxmlformats.org/drawingml/2006/main">
            <a:off x="6143625"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2465"/>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What beneficial-ownership and charter records are required?</a:t>
            </a:r>
          </a:p>
        </p:txBody>
      </p:sp>
      <p:sp>
        <p:nvSpPr>
          <p:cNvPr id="14" name="">
            <a:extLst xmlns:a="http://schemas.openxmlformats.org/drawingml/2006/main">
              <a:ext uri="{FF2B5EF4-FFF2-40B4-BE49-F238E27FC236}">
                <a16:creationId xmlns:a16="http://schemas.microsoft.com/office/drawing/2014/main" id="{005059E4-71BD-492E-951A-B3DB5F80E3EF}"/>
              </a:ext>
            </a:extLst>
          </p:cNvPr>
          <p:cNvSpPr>
            <a:spLocks xmlns:a="http://schemas.openxmlformats.org/drawingml/2006/main" noGrp="1"/>
          </p:cNvSpPr>
          <p:nvPr/>
        </p:nvSpPr>
        <p:spPr>
          <a:xfrm xmlns:a="http://schemas.openxmlformats.org/drawingml/2006/main">
            <a:off x="8858250"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ADVICE</a:t>
            </a:r>
          </a:p>
        </p:txBody>
      </p:sp>
      <p:sp>
        <p:nvSpPr>
          <p:cNvPr id="15" name="">
            <a:extLst xmlns:a="http://schemas.openxmlformats.org/drawingml/2006/main">
              <a:ext uri="{FF2B5EF4-FFF2-40B4-BE49-F238E27FC236}">
                <a16:creationId xmlns:a16="http://schemas.microsoft.com/office/drawing/2014/main" id="{BDE4BE18-1E8C-4CD5-9D1F-7AC4A3BF8488}"/>
              </a:ext>
            </a:extLst>
          </p:cNvPr>
          <p:cNvSpPr>
            <a:spLocks xmlns:a="http://schemas.openxmlformats.org/drawingml/2006/main" noGrp="1"/>
          </p:cNvSpPr>
          <p:nvPr/>
        </p:nvSpPr>
        <p:spPr>
          <a:xfrm xmlns:a="http://schemas.openxmlformats.org/drawingml/2006/main">
            <a:off x="8858250"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9481"/>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Advise on the safest procedural route and security strategy.</a:t>
            </a:r>
          </a:p>
        </p:txBody>
      </p:sp>
      <p:sp>
        <p:nvSpPr>
          <p:cNvPr id="16" name="">
            <a:extLst xmlns:a="http://schemas.openxmlformats.org/drawingml/2006/main">
              <a:ext uri="{FF2B5EF4-FFF2-40B4-BE49-F238E27FC236}">
                <a16:creationId xmlns:a16="http://schemas.microsoft.com/office/drawing/2014/main" id="{4344DE73-37F2-4260-AF06-3C98F3AD1A03}"/>
              </a:ext>
            </a:extLst>
          </p:cNvPr>
          <p:cNvSpPr>
            <a:spLocks xmlns:a="http://schemas.openxmlformats.org/drawingml/2006/main" noGrp="1"/>
          </p:cNvSpPr>
          <p:nvPr/>
        </p:nvSpPr>
        <p:spPr>
          <a:xfrm xmlns:a="http://schemas.openxmlformats.org/drawingml/2006/main">
            <a:off x="1047750" y="5619750"/>
            <a:ext cx="10096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State assumptions, provisional conclusion, remedy and immediate commercial step.</a:t>
            </a:r>
          </a:p>
        </p:txBody>
      </p:sp>
    </p:spTree>
    <p:extLst>
      <p:ext uri="{BB962C8B-B14F-4D97-AF65-F5344CB8AC3E}">
        <p14:creationId xmlns:p14="http://schemas.microsoft.com/office/powerpoint/2010/main" val="273164741"/>
      </p:ext>
    </p:extLst>
  </p:cSld>
</p:sld>
</file>

<file path=ppt/slides/slide2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D48F1807-F23E-4504-8B54-B9187B0DD979}"/>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8908cc97b9c44dc7"/>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992B016-1E3F-462A-B7CB-A8D69B1C5E73}"/>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Knowledge check</a:t>
            </a:r>
          </a:p>
        </p:txBody>
      </p:sp>
      <p:sp>
        <p:nvSpPr>
          <p:cNvPr id="4" name="">
            <a:extLst xmlns:a="http://schemas.openxmlformats.org/drawingml/2006/main">
              <a:ext uri="{FF2B5EF4-FFF2-40B4-BE49-F238E27FC236}">
                <a16:creationId xmlns:a16="http://schemas.microsoft.com/office/drawing/2014/main" id="{49348DD3-D178-4227-A606-8BF513616DC3}"/>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7D63067-3DE6-4919-BD02-9EC37DCED026}"/>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24</a:t>
            </a:r>
          </a:p>
        </p:txBody>
      </p:sp>
      <p:sp>
        <p:nvSpPr>
          <p:cNvPr id="6" name="">
            <a:extLst xmlns:a="http://schemas.openxmlformats.org/drawingml/2006/main">
              <a:ext uri="{FF2B5EF4-FFF2-40B4-BE49-F238E27FC236}">
                <a16:creationId xmlns:a16="http://schemas.microsoft.com/office/drawing/2014/main" id="{113AFF70-D580-415A-917D-2A9F16D5ED72}"/>
              </a:ext>
            </a:extLst>
          </p:cNvPr>
          <p:cNvSpPr>
            <a:spLocks xmlns:a="http://schemas.openxmlformats.org/drawingml/2006/main" noGrp="1"/>
          </p:cNvSpPr>
          <p:nvPr/>
        </p:nvSpPr>
        <p:spPr>
          <a:xfrm xmlns:a="http://schemas.openxmlformats.org/drawingml/2006/main">
            <a:off x="666750" y="1762125"/>
            <a:ext cx="10477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17202A"/>
                </a:solidFill>
                <a:latin typeface="Aptos"/>
                <a:ea typeface="Aptos"/>
                <a:cs typeface="Aptos"/>
              </a:defRPr>
            </a:pPr>
            <a:r>
              <a:rPr sz="2325" b="1">
                <a:solidFill>
                  <a:srgbClr val="17202A"/>
                </a:solidFill>
                <a:latin typeface="Aptos"/>
                <a:ea typeface="Aptos"/>
                <a:cs typeface="Aptos"/>
              </a:rPr>
              <a:t>What is essential for many non-truly in rem claims under section 21(4)?</a:t>
            </a:r>
          </a:p>
        </p:txBody>
      </p:sp>
      <p:sp>
        <p:nvSpPr>
          <p:cNvPr id="7" name="">
            <a:extLst xmlns:a="http://schemas.openxmlformats.org/drawingml/2006/main">
              <a:ext uri="{FF2B5EF4-FFF2-40B4-BE49-F238E27FC236}">
                <a16:creationId xmlns:a16="http://schemas.microsoft.com/office/drawing/2014/main" id="{A86CB847-1DC4-4013-A5D9-C6F8CF1C66E4}"/>
              </a:ext>
            </a:extLst>
          </p:cNvPr>
          <p:cNvSpPr>
            <a:spLocks xmlns:a="http://schemas.openxmlformats.org/drawingml/2006/main" noGrp="1"/>
          </p:cNvSpPr>
          <p:nvPr/>
        </p:nvSpPr>
        <p:spPr>
          <a:xfrm xmlns:a="http://schemas.openxmlformats.org/drawingml/2006/main">
            <a:off x="809625" y="2571750"/>
            <a:ext cx="514350" cy="51435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8D2DC"/>
            </a:solidFill>
            <a:prstDash val="solid"/>
          </a:ln>
        </p:spPr>
      </p:sp>
      <p:sp>
        <p:nvSpPr>
          <p:cNvPr id="8" name="">
            <a:extLst xmlns:a="http://schemas.openxmlformats.org/drawingml/2006/main">
              <a:ext uri="{FF2B5EF4-FFF2-40B4-BE49-F238E27FC236}">
                <a16:creationId xmlns:a16="http://schemas.microsoft.com/office/drawing/2014/main" id="{9932BC9E-7BE0-4755-BF37-516E01B7C29E}"/>
              </a:ext>
            </a:extLst>
          </p:cNvPr>
          <p:cNvSpPr>
            <a:spLocks xmlns:a="http://schemas.openxmlformats.org/drawingml/2006/main" noGrp="1"/>
          </p:cNvSpPr>
          <p:nvPr/>
        </p:nvSpPr>
        <p:spPr>
          <a:xfrm xmlns:a="http://schemas.openxmlformats.org/drawingml/2006/main">
            <a:off x="809625" y="265747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21CDAF9B-E3E2-4C82-9286-73D577C58005}"/>
              </a:ext>
            </a:extLst>
          </p:cNvPr>
          <p:cNvSpPr>
            <a:spLocks xmlns:a="http://schemas.openxmlformats.org/drawingml/2006/main" noGrp="1"/>
          </p:cNvSpPr>
          <p:nvPr/>
        </p:nvSpPr>
        <p:spPr>
          <a:xfrm xmlns:a="http://schemas.openxmlformats.org/drawingml/2006/main">
            <a:off x="1666875" y="260032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The ship must have a maritime lien registered against it.</a:t>
            </a:r>
          </a:p>
        </p:txBody>
      </p:sp>
      <p:sp>
        <p:nvSpPr>
          <p:cNvPr id="10" name="">
            <a:extLst xmlns:a="http://schemas.openxmlformats.org/drawingml/2006/main">
              <a:ext uri="{FF2B5EF4-FFF2-40B4-BE49-F238E27FC236}">
                <a16:creationId xmlns:a16="http://schemas.microsoft.com/office/drawing/2014/main" id="{5B7C9E6A-3EF1-41C1-BC4D-98FF88423A8C}"/>
              </a:ext>
            </a:extLst>
          </p:cNvPr>
          <p:cNvSpPr>
            <a:spLocks xmlns:a="http://schemas.openxmlformats.org/drawingml/2006/main" noGrp="1"/>
          </p:cNvSpPr>
          <p:nvPr/>
        </p:nvSpPr>
        <p:spPr>
          <a:xfrm xmlns:a="http://schemas.openxmlformats.org/drawingml/2006/main">
            <a:off x="809625" y="3314700"/>
            <a:ext cx="514350" cy="514350"/>
          </a:xfrm>
          <a:prstGeom xmlns:a="http://schemas.openxmlformats.org/drawingml/2006/main" prst="roundRect">
            <a:avLst>
              <a:gd name="adj" fmla="val 50000"/>
            </a:avLst>
          </a:prstGeom>
          <a:solidFill xmlns:a="http://schemas.openxmlformats.org/drawingml/2006/main">
            <a:srgbClr val="EDE4F1"/>
          </a:solidFill>
          <a:ln xmlns:a="http://schemas.openxmlformats.org/drawingml/2006/main" w="9525">
            <a:solidFill>
              <a:srgbClr val="3F1D52"/>
            </a:solidFill>
            <a:prstDash val="solid"/>
          </a:ln>
        </p:spPr>
      </p:sp>
      <p:sp>
        <p:nvSpPr>
          <p:cNvPr id="11" name="">
            <a:extLst xmlns:a="http://schemas.openxmlformats.org/drawingml/2006/main">
              <a:ext uri="{FF2B5EF4-FFF2-40B4-BE49-F238E27FC236}">
                <a16:creationId xmlns:a16="http://schemas.microsoft.com/office/drawing/2014/main" id="{2D711B21-4EE9-47A4-9E30-29ABC0A447B0}"/>
              </a:ext>
            </a:extLst>
          </p:cNvPr>
          <p:cNvSpPr>
            <a:spLocks xmlns:a="http://schemas.openxmlformats.org/drawingml/2006/main" noGrp="1"/>
          </p:cNvSpPr>
          <p:nvPr/>
        </p:nvSpPr>
        <p:spPr>
          <a:xfrm xmlns:a="http://schemas.openxmlformats.org/drawingml/2006/main">
            <a:off x="809625" y="340042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
            </a:r>
          </a:p>
        </p:txBody>
      </p:sp>
      <p:sp>
        <p:nvSpPr>
          <p:cNvPr id="12" name="">
            <a:extLst xmlns:a="http://schemas.openxmlformats.org/drawingml/2006/main">
              <a:ext uri="{FF2B5EF4-FFF2-40B4-BE49-F238E27FC236}">
                <a16:creationId xmlns:a16="http://schemas.microsoft.com/office/drawing/2014/main" id="{66942C85-D3B0-482C-B832-AB25D7A1C2EF}"/>
              </a:ext>
            </a:extLst>
          </p:cNvPr>
          <p:cNvSpPr>
            <a:spLocks xmlns:a="http://schemas.openxmlformats.org/drawingml/2006/main" noGrp="1"/>
          </p:cNvSpPr>
          <p:nvPr/>
        </p:nvSpPr>
        <p:spPr>
          <a:xfrm xmlns:a="http://schemas.openxmlformats.org/drawingml/2006/main">
            <a:off x="1666875" y="334327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8373"/>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The statutory personal-liability and beneficial-ownership conditions must be satisfied.</a:t>
            </a:r>
          </a:p>
        </p:txBody>
      </p:sp>
      <p:sp>
        <p:nvSpPr>
          <p:cNvPr id="13" name="">
            <a:extLst xmlns:a="http://schemas.openxmlformats.org/drawingml/2006/main">
              <a:ext uri="{FF2B5EF4-FFF2-40B4-BE49-F238E27FC236}">
                <a16:creationId xmlns:a16="http://schemas.microsoft.com/office/drawing/2014/main" id="{1EF47737-92FA-47AF-B9F5-6869E58534E4}"/>
              </a:ext>
            </a:extLst>
          </p:cNvPr>
          <p:cNvSpPr>
            <a:spLocks xmlns:a="http://schemas.openxmlformats.org/drawingml/2006/main" noGrp="1"/>
          </p:cNvSpPr>
          <p:nvPr/>
        </p:nvSpPr>
        <p:spPr>
          <a:xfrm xmlns:a="http://schemas.openxmlformats.org/drawingml/2006/main">
            <a:off x="809625" y="4057650"/>
            <a:ext cx="514350" cy="51435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8D2DC"/>
            </a:solidFill>
            <a:prstDash val="solid"/>
          </a:ln>
        </p:spPr>
      </p:sp>
      <p:sp>
        <p:nvSpPr>
          <p:cNvPr id="14" name="">
            <a:extLst xmlns:a="http://schemas.openxmlformats.org/drawingml/2006/main">
              <a:ext uri="{FF2B5EF4-FFF2-40B4-BE49-F238E27FC236}">
                <a16:creationId xmlns:a16="http://schemas.microsoft.com/office/drawing/2014/main" id="{441B8733-1DCD-4612-8E96-274062E9373B}"/>
              </a:ext>
            </a:extLst>
          </p:cNvPr>
          <p:cNvSpPr>
            <a:spLocks xmlns:a="http://schemas.openxmlformats.org/drawingml/2006/main" noGrp="1"/>
          </p:cNvSpPr>
          <p:nvPr/>
        </p:nvSpPr>
        <p:spPr>
          <a:xfrm xmlns:a="http://schemas.openxmlformats.org/drawingml/2006/main">
            <a:off x="809625" y="414337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
            </a:r>
          </a:p>
        </p:txBody>
      </p:sp>
      <p:sp>
        <p:nvSpPr>
          <p:cNvPr id="15" name="">
            <a:extLst xmlns:a="http://schemas.openxmlformats.org/drawingml/2006/main">
              <a:ext uri="{FF2B5EF4-FFF2-40B4-BE49-F238E27FC236}">
                <a16:creationId xmlns:a16="http://schemas.microsoft.com/office/drawing/2014/main" id="{439BD861-F288-43AD-901F-F7DF84C1A575}"/>
              </a:ext>
            </a:extLst>
          </p:cNvPr>
          <p:cNvSpPr>
            <a:spLocks xmlns:a="http://schemas.openxmlformats.org/drawingml/2006/main" noGrp="1"/>
          </p:cNvSpPr>
          <p:nvPr/>
        </p:nvSpPr>
        <p:spPr>
          <a:xfrm xmlns:a="http://schemas.openxmlformats.org/drawingml/2006/main">
            <a:off x="1666875" y="408622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Any ship in the same corporate group may be arrested.</a:t>
            </a:r>
          </a:p>
        </p:txBody>
      </p:sp>
      <p:sp>
        <p:nvSpPr>
          <p:cNvPr id="16" name="">
            <a:extLst xmlns:a="http://schemas.openxmlformats.org/drawingml/2006/main">
              <a:ext uri="{FF2B5EF4-FFF2-40B4-BE49-F238E27FC236}">
                <a16:creationId xmlns:a16="http://schemas.microsoft.com/office/drawing/2014/main" id="{C274D041-3072-4BDD-A87A-496886F0FD0B}"/>
              </a:ext>
            </a:extLst>
          </p:cNvPr>
          <p:cNvSpPr>
            <a:spLocks xmlns:a="http://schemas.openxmlformats.org/drawingml/2006/main" noGrp="1"/>
          </p:cNvSpPr>
          <p:nvPr/>
        </p:nvSpPr>
        <p:spPr>
          <a:xfrm xmlns:a="http://schemas.openxmlformats.org/drawingml/2006/main">
            <a:off x="809625" y="4800600"/>
            <a:ext cx="514350" cy="51435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8D2DC"/>
            </a:solidFill>
            <a:prstDash val="solid"/>
          </a:ln>
        </p:spPr>
      </p:sp>
      <p:sp>
        <p:nvSpPr>
          <p:cNvPr id="17" name="">
            <a:extLst xmlns:a="http://schemas.openxmlformats.org/drawingml/2006/main">
              <a:ext uri="{FF2B5EF4-FFF2-40B4-BE49-F238E27FC236}">
                <a16:creationId xmlns:a16="http://schemas.microsoft.com/office/drawing/2014/main" id="{FFF499F7-F2EB-495C-8E69-31342076F94C}"/>
              </a:ext>
            </a:extLst>
          </p:cNvPr>
          <p:cNvSpPr>
            <a:spLocks xmlns:a="http://schemas.openxmlformats.org/drawingml/2006/main" noGrp="1"/>
          </p:cNvSpPr>
          <p:nvPr/>
        </p:nvSpPr>
        <p:spPr>
          <a:xfrm xmlns:a="http://schemas.openxmlformats.org/drawingml/2006/main">
            <a:off x="809625" y="488632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
            </a:r>
          </a:p>
        </p:txBody>
      </p:sp>
      <p:sp>
        <p:nvSpPr>
          <p:cNvPr id="18" name="">
            <a:extLst xmlns:a="http://schemas.openxmlformats.org/drawingml/2006/main">
              <a:ext uri="{FF2B5EF4-FFF2-40B4-BE49-F238E27FC236}">
                <a16:creationId xmlns:a16="http://schemas.microsoft.com/office/drawing/2014/main" id="{EE4ADA60-9BDE-4FCD-A4A8-9FB46DCFD06F}"/>
              </a:ext>
            </a:extLst>
          </p:cNvPr>
          <p:cNvSpPr>
            <a:spLocks xmlns:a="http://schemas.openxmlformats.org/drawingml/2006/main" noGrp="1"/>
          </p:cNvSpPr>
          <p:nvPr/>
        </p:nvSpPr>
        <p:spPr>
          <a:xfrm xmlns:a="http://schemas.openxmlformats.org/drawingml/2006/main">
            <a:off x="1666875" y="482917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The claimant must already have judgment.</a:t>
            </a:r>
          </a:p>
        </p:txBody>
      </p:sp>
      <p:sp>
        <p:nvSpPr>
          <p:cNvPr id="19" name="">
            <a:extLst xmlns:a="http://schemas.openxmlformats.org/drawingml/2006/main">
              <a:ext uri="{FF2B5EF4-FFF2-40B4-BE49-F238E27FC236}">
                <a16:creationId xmlns:a16="http://schemas.microsoft.com/office/drawing/2014/main" id="{BA9B1B26-C24A-4305-AF1F-A2E7AEF8635E}"/>
              </a:ext>
            </a:extLst>
          </p:cNvPr>
          <p:cNvSpPr>
            <a:spLocks xmlns:a="http://schemas.openxmlformats.org/drawingml/2006/main" noGrp="1"/>
          </p:cNvSpPr>
          <p:nvPr/>
        </p:nvSpPr>
        <p:spPr>
          <a:xfrm xmlns:a="http://schemas.openxmlformats.org/drawingml/2006/main">
            <a:off x="1381125" y="5953125"/>
            <a:ext cx="9429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725" b="1">
                <a:solidFill>
                  <a:srgbClr val="167386"/>
                </a:solidFill>
                <a:latin typeface="Aptos"/>
                <a:ea typeface="Aptos"/>
                <a:cs typeface="Aptos"/>
              </a:defRPr>
            </a:pPr>
            <a:r>
              <a:rPr sz="1725" b="1">
                <a:solidFill>
                  <a:srgbClr val="167386"/>
                </a:solidFill>
                <a:latin typeface="Aptos"/>
                <a:ea typeface="Aptos"/>
                <a:cs typeface="Aptos"/>
              </a:rPr>
              <a:t>Choose one answer and justify it by reference to authority, facts and legal test.</a:t>
            </a:r>
          </a:p>
        </p:txBody>
      </p:sp>
    </p:spTree>
    <p:extLst>
      <p:ext uri="{BB962C8B-B14F-4D97-AF65-F5344CB8AC3E}">
        <p14:creationId xmlns:p14="http://schemas.microsoft.com/office/powerpoint/2010/main" val="916849438"/>
      </p:ext>
    </p:extLst>
  </p:cSld>
</p:sld>
</file>

<file path=ppt/slides/slide2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4C7F437B-5BFE-4569-B1D7-059753E5F368}"/>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3a357a6409b543c0"/>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79FC640E-5824-4613-95A7-E12E54447E74}"/>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Lecture 2: key takeaways</a:t>
            </a:r>
          </a:p>
        </p:txBody>
      </p:sp>
      <p:sp>
        <p:nvSpPr>
          <p:cNvPr id="4" name="">
            <a:extLst xmlns:a="http://schemas.openxmlformats.org/drawingml/2006/main">
              <a:ext uri="{FF2B5EF4-FFF2-40B4-BE49-F238E27FC236}">
                <a16:creationId xmlns:a16="http://schemas.microsoft.com/office/drawing/2014/main" id="{6C35C365-4DCC-4174-B616-56859075F355}"/>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D5FF051-D2C5-4C56-9EFF-8896C160D33E}"/>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25</a:t>
            </a:r>
          </a:p>
        </p:txBody>
      </p:sp>
      <p:sp>
        <p:nvSpPr>
          <p:cNvPr id="6" name="">
            <a:extLst xmlns:a="http://schemas.openxmlformats.org/drawingml/2006/main">
              <a:ext uri="{FF2B5EF4-FFF2-40B4-BE49-F238E27FC236}">
                <a16:creationId xmlns:a16="http://schemas.microsoft.com/office/drawing/2014/main" id="{D5D3C340-8F3B-4325-B6DA-D1ACF610C51A}"/>
              </a:ext>
            </a:extLst>
          </p:cNvPr>
          <p:cNvSpPr>
            <a:spLocks xmlns:a="http://schemas.openxmlformats.org/drawingml/2006/main" noGrp="1"/>
          </p:cNvSpPr>
          <p:nvPr/>
        </p:nvSpPr>
        <p:spPr>
          <a:xfrm xmlns:a="http://schemas.openxmlformats.org/drawingml/2006/main">
            <a:off x="714375" y="179070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3F1D52"/>
                </a:solidFill>
                <a:latin typeface="Aptos"/>
                <a:ea typeface="Aptos"/>
                <a:cs typeface="Aptos"/>
              </a:defRPr>
            </a:pPr>
            <a:r>
              <a:rPr sz="2775"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91A52648-E09B-4F08-8960-47CC3B0D402D}"/>
              </a:ext>
            </a:extLst>
          </p:cNvPr>
          <p:cNvSpPr>
            <a:spLocks xmlns:a="http://schemas.openxmlformats.org/drawingml/2006/main" noGrp="1"/>
          </p:cNvSpPr>
          <p:nvPr/>
        </p:nvSpPr>
        <p:spPr>
          <a:xfrm xmlns:a="http://schemas.openxmlformats.org/drawingml/2006/main">
            <a:off x="1571625" y="18097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In personam and in rem proceedings serve different functions.</a:t>
            </a:r>
          </a:p>
        </p:txBody>
      </p:sp>
      <p:sp>
        <p:nvSpPr>
          <p:cNvPr id="8" name="">
            <a:extLst xmlns:a="http://schemas.openxmlformats.org/drawingml/2006/main">
              <a:ext uri="{FF2B5EF4-FFF2-40B4-BE49-F238E27FC236}">
                <a16:creationId xmlns:a16="http://schemas.microsoft.com/office/drawing/2014/main" id="{C81BFDCF-5935-4579-8BCA-9F85EF302C97}"/>
              </a:ext>
            </a:extLst>
          </p:cNvPr>
          <p:cNvSpPr>
            <a:spLocks xmlns:a="http://schemas.openxmlformats.org/drawingml/2006/main" noGrp="1"/>
          </p:cNvSpPr>
          <p:nvPr/>
        </p:nvSpPr>
        <p:spPr>
          <a:xfrm xmlns:a="http://schemas.openxmlformats.org/drawingml/2006/main">
            <a:off x="1571625" y="241935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8D679215-D56B-4907-92BF-1CA3AF8FF84F}"/>
              </a:ext>
            </a:extLst>
          </p:cNvPr>
          <p:cNvSpPr>
            <a:spLocks xmlns:a="http://schemas.openxmlformats.org/drawingml/2006/main" noGrp="1"/>
          </p:cNvSpPr>
          <p:nvPr/>
        </p:nvSpPr>
        <p:spPr>
          <a:xfrm xmlns:a="http://schemas.openxmlformats.org/drawingml/2006/main">
            <a:off x="714375" y="260985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167386"/>
                </a:solidFill>
                <a:latin typeface="Aptos"/>
                <a:ea typeface="Aptos"/>
                <a:cs typeface="Aptos"/>
              </a:defRPr>
            </a:pPr>
            <a:r>
              <a:rPr sz="2775" b="1">
                <a:solidFill>
                  <a:srgbClr val="167386"/>
                </a:solidFill>
                <a:latin typeface="Aptos"/>
                <a:ea typeface="Aptos"/>
                <a:cs typeface="Aptos"/>
              </a:rPr>
              <a:t/>
            </a:r>
          </a:p>
        </p:txBody>
      </p:sp>
      <p:sp>
        <p:nvSpPr>
          <p:cNvPr id="10" name="">
            <a:extLst xmlns:a="http://schemas.openxmlformats.org/drawingml/2006/main">
              <a:ext uri="{FF2B5EF4-FFF2-40B4-BE49-F238E27FC236}">
                <a16:creationId xmlns:a16="http://schemas.microsoft.com/office/drawing/2014/main" id="{DBCA88C8-94FD-4D32-BED4-B5B057CE8B89}"/>
              </a:ext>
            </a:extLst>
          </p:cNvPr>
          <p:cNvSpPr>
            <a:spLocks xmlns:a="http://schemas.openxmlformats.org/drawingml/2006/main" noGrp="1"/>
          </p:cNvSpPr>
          <p:nvPr/>
        </p:nvSpPr>
        <p:spPr>
          <a:xfrm xmlns:a="http://schemas.openxmlformats.org/drawingml/2006/main">
            <a:off x="1571625" y="262890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Arrest is a procedure for security, not proof of liability.</a:t>
            </a:r>
          </a:p>
        </p:txBody>
      </p:sp>
      <p:sp>
        <p:nvSpPr>
          <p:cNvPr id="11" name="">
            <a:extLst xmlns:a="http://schemas.openxmlformats.org/drawingml/2006/main">
              <a:ext uri="{FF2B5EF4-FFF2-40B4-BE49-F238E27FC236}">
                <a16:creationId xmlns:a16="http://schemas.microsoft.com/office/drawing/2014/main" id="{B4DEE736-427F-4ED1-8AD2-477B33910856}"/>
              </a:ext>
            </a:extLst>
          </p:cNvPr>
          <p:cNvSpPr>
            <a:spLocks xmlns:a="http://schemas.openxmlformats.org/drawingml/2006/main" noGrp="1"/>
          </p:cNvSpPr>
          <p:nvPr/>
        </p:nvSpPr>
        <p:spPr>
          <a:xfrm xmlns:a="http://schemas.openxmlformats.org/drawingml/2006/main">
            <a:off x="1571625" y="323850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4799418E-579E-4AFD-B3D6-75FAF2AEC90F}"/>
              </a:ext>
            </a:extLst>
          </p:cNvPr>
          <p:cNvSpPr>
            <a:spLocks xmlns:a="http://schemas.openxmlformats.org/drawingml/2006/main" noGrp="1"/>
          </p:cNvSpPr>
          <p:nvPr/>
        </p:nvSpPr>
        <p:spPr>
          <a:xfrm xmlns:a="http://schemas.openxmlformats.org/drawingml/2006/main">
            <a:off x="714375" y="342900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3F1D52"/>
                </a:solidFill>
                <a:latin typeface="Aptos"/>
                <a:ea typeface="Aptos"/>
                <a:cs typeface="Aptos"/>
              </a:defRPr>
            </a:pPr>
            <a:r>
              <a:rPr sz="2775" b="1">
                <a:solidFill>
                  <a:srgbClr val="3F1D52"/>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3F2CC9F0-C059-48F7-B566-88BB8D4293A5}"/>
              </a:ext>
            </a:extLst>
          </p:cNvPr>
          <p:cNvSpPr>
            <a:spLocks xmlns:a="http://schemas.openxmlformats.org/drawingml/2006/main" noGrp="1"/>
          </p:cNvSpPr>
          <p:nvPr/>
        </p:nvSpPr>
        <p:spPr>
          <a:xfrm xmlns:a="http://schemas.openxmlformats.org/drawingml/2006/main">
            <a:off x="1571625" y="34480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Truly in rem claims have a different ownership analysis.</a:t>
            </a:r>
          </a:p>
        </p:txBody>
      </p:sp>
      <p:sp>
        <p:nvSpPr>
          <p:cNvPr id="14" name="">
            <a:extLst xmlns:a="http://schemas.openxmlformats.org/drawingml/2006/main">
              <a:ext uri="{FF2B5EF4-FFF2-40B4-BE49-F238E27FC236}">
                <a16:creationId xmlns:a16="http://schemas.microsoft.com/office/drawing/2014/main" id="{599962D0-680E-4ADE-A767-67ED1337757A}"/>
              </a:ext>
            </a:extLst>
          </p:cNvPr>
          <p:cNvSpPr>
            <a:spLocks xmlns:a="http://schemas.openxmlformats.org/drawingml/2006/main" noGrp="1"/>
          </p:cNvSpPr>
          <p:nvPr/>
        </p:nvSpPr>
        <p:spPr>
          <a:xfrm xmlns:a="http://schemas.openxmlformats.org/drawingml/2006/main">
            <a:off x="1571625" y="405765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4CBEDF1-D721-4F1C-9343-D8EB8831FA8C}"/>
              </a:ext>
            </a:extLst>
          </p:cNvPr>
          <p:cNvSpPr>
            <a:spLocks xmlns:a="http://schemas.openxmlformats.org/drawingml/2006/main" noGrp="1"/>
          </p:cNvSpPr>
          <p:nvPr/>
        </p:nvSpPr>
        <p:spPr>
          <a:xfrm xmlns:a="http://schemas.openxmlformats.org/drawingml/2006/main">
            <a:off x="714375" y="424815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167386"/>
                </a:solidFill>
                <a:latin typeface="Aptos"/>
                <a:ea typeface="Aptos"/>
                <a:cs typeface="Aptos"/>
              </a:defRPr>
            </a:pPr>
            <a:r>
              <a:rPr sz="2775" b="1">
                <a:solidFill>
                  <a:srgbClr val="167386"/>
                </a:solidFill>
                <a:latin typeface="Aptos"/>
                <a:ea typeface="Aptos"/>
                <a:cs typeface="Aptos"/>
              </a:rPr>
              <a:t/>
            </a:r>
          </a:p>
        </p:txBody>
      </p:sp>
      <p:sp>
        <p:nvSpPr>
          <p:cNvPr id="16" name="">
            <a:extLst xmlns:a="http://schemas.openxmlformats.org/drawingml/2006/main">
              <a:ext uri="{FF2B5EF4-FFF2-40B4-BE49-F238E27FC236}">
                <a16:creationId xmlns:a16="http://schemas.microsoft.com/office/drawing/2014/main" id="{E1A966DB-0986-472A-B10D-C3EAF6ACD703}"/>
              </a:ext>
            </a:extLst>
          </p:cNvPr>
          <p:cNvSpPr>
            <a:spLocks xmlns:a="http://schemas.openxmlformats.org/drawingml/2006/main" noGrp="1"/>
          </p:cNvSpPr>
          <p:nvPr/>
        </p:nvSpPr>
        <p:spPr>
          <a:xfrm xmlns:a="http://schemas.openxmlformats.org/drawingml/2006/main">
            <a:off x="1571625" y="426720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Sister-ship arrest depends on beneficial ownership, not group branding.</a:t>
            </a:r>
          </a:p>
        </p:txBody>
      </p:sp>
      <p:sp>
        <p:nvSpPr>
          <p:cNvPr id="17" name="">
            <a:extLst xmlns:a="http://schemas.openxmlformats.org/drawingml/2006/main">
              <a:ext uri="{FF2B5EF4-FFF2-40B4-BE49-F238E27FC236}">
                <a16:creationId xmlns:a16="http://schemas.microsoft.com/office/drawing/2014/main" id="{0827E7B1-5C55-4470-B60F-362C6133ED3A}"/>
              </a:ext>
            </a:extLst>
          </p:cNvPr>
          <p:cNvSpPr>
            <a:spLocks xmlns:a="http://schemas.openxmlformats.org/drawingml/2006/main" noGrp="1"/>
          </p:cNvSpPr>
          <p:nvPr/>
        </p:nvSpPr>
        <p:spPr>
          <a:xfrm xmlns:a="http://schemas.openxmlformats.org/drawingml/2006/main">
            <a:off x="1571625" y="487680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6A59E799-3FF7-4D13-AF25-14969E40E2D2}"/>
              </a:ext>
            </a:extLst>
          </p:cNvPr>
          <p:cNvSpPr>
            <a:spLocks xmlns:a="http://schemas.openxmlformats.org/drawingml/2006/main" noGrp="1"/>
          </p:cNvSpPr>
          <p:nvPr/>
        </p:nvSpPr>
        <p:spPr>
          <a:xfrm xmlns:a="http://schemas.openxmlformats.org/drawingml/2006/main">
            <a:off x="714375" y="506730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ctr">
              <a:buNone/>
              <a:defRPr sz="2775" b="1">
                <a:solidFill>
                  <a:srgbClr val="3F1D52"/>
                </a:solidFill>
                <a:latin typeface="Aptos"/>
                <a:ea typeface="Aptos"/>
                <a:cs typeface="Aptos"/>
              </a:defRPr>
            </a:pPr>
            <a:r>
              <a:rPr sz="2775" b="1">
                <a:solidFill>
                  <a:srgbClr val="3F1D52"/>
                </a:solidFill>
                <a:latin typeface="Aptos"/>
                <a:ea typeface="Aptos"/>
                <a:cs typeface="Aptos"/>
              </a:rPr>
              <a:t/>
            </a:r>
          </a:p>
        </p:txBody>
      </p:sp>
      <p:sp>
        <p:nvSpPr>
          <p:cNvPr id="19" name="">
            <a:extLst xmlns:a="http://schemas.openxmlformats.org/drawingml/2006/main">
              <a:ext uri="{FF2B5EF4-FFF2-40B4-BE49-F238E27FC236}">
                <a16:creationId xmlns:a16="http://schemas.microsoft.com/office/drawing/2014/main" id="{1623E525-C809-4FB7-B439-05BD4DA91C63}"/>
              </a:ext>
            </a:extLst>
          </p:cNvPr>
          <p:cNvSpPr>
            <a:spLocks xmlns:a="http://schemas.openxmlformats.org/drawingml/2006/main" noGrp="1"/>
          </p:cNvSpPr>
          <p:nvPr/>
        </p:nvSpPr>
        <p:spPr>
          <a:xfrm xmlns:a="http://schemas.openxmlformats.org/drawingml/2006/main">
            <a:off x="1571625" y="50863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Prove the section 21 conditions before issuing or arresting.</a:t>
            </a:r>
          </a:p>
        </p:txBody>
      </p:sp>
      <p:sp>
        <p:nvSpPr>
          <p:cNvPr id="20" name="">
            <a:extLst xmlns:a="http://schemas.openxmlformats.org/drawingml/2006/main">
              <a:ext uri="{FF2B5EF4-FFF2-40B4-BE49-F238E27FC236}">
                <a16:creationId xmlns:a16="http://schemas.microsoft.com/office/drawing/2014/main" id="{75C87234-DCCF-475C-8CE8-248E7AFD2B61}"/>
              </a:ext>
            </a:extLst>
          </p:cNvPr>
          <p:cNvSpPr>
            <a:spLocks xmlns:a="http://schemas.openxmlformats.org/drawingml/2006/main" noGrp="1"/>
          </p:cNvSpPr>
          <p:nvPr/>
        </p:nvSpPr>
        <p:spPr>
          <a:xfrm xmlns:a="http://schemas.openxmlformats.org/drawingml/2006/main">
            <a:off x="1571625" y="569595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10C36A7C-2A67-4280-A4E2-10F16778C05B}"/>
              </a:ext>
            </a:extLst>
          </p:cNvPr>
          <p:cNvSpPr>
            <a:spLocks xmlns:a="http://schemas.openxmlformats.org/drawingml/2006/main" noGrp="1"/>
          </p:cNvSpPr>
          <p:nvPr/>
        </p:nvSpPr>
        <p:spPr>
          <a:xfrm xmlns:a="http://schemas.openxmlformats.org/drawingml/2006/main">
            <a:off x="1428750" y="6048375"/>
            <a:ext cx="9334500" cy="457200"/>
          </a:xfrm>
          <a:prstGeom xmlns:a="http://schemas.openxmlformats.org/drawingml/2006/main" prst="roundRect">
            <a:avLst>
              <a:gd name="adj" fmla="val 25000"/>
            </a:avLst>
          </a:prstGeom>
          <a:solidFill xmlns:a="http://schemas.openxmlformats.org/drawingml/2006/main">
            <a:srgbClr val="3F1D52"/>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DB185D7D-ED8B-4E6D-8E63-16BB05B6BD82}"/>
              </a:ext>
            </a:extLst>
          </p:cNvPr>
          <p:cNvSpPr>
            <a:spLocks xmlns:a="http://schemas.openxmlformats.org/drawingml/2006/main" noGrp="1"/>
          </p:cNvSpPr>
          <p:nvPr/>
        </p:nvSpPr>
        <p:spPr>
          <a:xfrm xmlns:a="http://schemas.openxmlformats.org/drawingml/2006/main">
            <a:off x="1666875" y="6153150"/>
            <a:ext cx="885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650" b="1">
                <a:solidFill>
                  <a:srgbClr val="FFFFFF"/>
                </a:solidFill>
                <a:latin typeface="Aptos"/>
                <a:ea typeface="Aptos"/>
                <a:cs typeface="Aptos"/>
              </a:defRPr>
            </a:pPr>
            <a:r>
              <a:rPr sz="1650" b="1">
                <a:solidFill>
                  <a:srgbClr val="FFFFFF"/>
                </a:solidFill>
                <a:latin typeface="Aptos"/>
                <a:ea typeface="Aptos"/>
                <a:cs typeface="Aptos"/>
              </a:rPr>
              <a:t>Next lecture: </a:t>
            </a:r>
            <a:r>
              <a:rPr sz="1650" b="1">
                <a:solidFill>
                  <a:srgbClr val="FFFFFF"/>
                </a:solidFill>
                <a:latin typeface="Aptos"/>
                <a:ea typeface="Aptos"/>
                <a:cs typeface="Aptos"/>
              </a:rPr>
              <a:t>CLAIM PROCEDURES</a:t>
            </a:r>
          </a:p>
        </p:txBody>
      </p:sp>
    </p:spTree>
    <p:extLst>
      <p:ext uri="{BB962C8B-B14F-4D97-AF65-F5344CB8AC3E}">
        <p14:creationId xmlns:p14="http://schemas.microsoft.com/office/powerpoint/2010/main" val="1871978898"/>
      </p:ext>
    </p:extLst>
  </p:cSld>
</p:sld>
</file>

<file path=ppt/slides/slide26.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3A7DA1F6-CC6E-44AC-8C53-4240859BE3A3}"/>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f7b7e3f5b54b4a11"/>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1A1FA95-8E1F-46A8-AACC-1A093644C0FE}"/>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References and further learning</a:t>
            </a:r>
          </a:p>
        </p:txBody>
      </p:sp>
      <p:sp>
        <p:nvSpPr>
          <p:cNvPr id="4" name="">
            <a:extLst xmlns:a="http://schemas.openxmlformats.org/drawingml/2006/main">
              <a:ext uri="{FF2B5EF4-FFF2-40B4-BE49-F238E27FC236}">
                <a16:creationId xmlns:a16="http://schemas.microsoft.com/office/drawing/2014/main" id="{2EC33A94-A02D-46FC-A567-25D07FD44D97}"/>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777D208-DC00-4018-B00B-67E4CDB068C1}"/>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26</a:t>
            </a:r>
          </a:p>
        </p:txBody>
      </p:sp>
      <p:sp>
        <p:nvSpPr>
          <p:cNvPr id="6" name="">
            <a:extLst xmlns:a="http://schemas.openxmlformats.org/drawingml/2006/main">
              <a:ext uri="{FF2B5EF4-FFF2-40B4-BE49-F238E27FC236}">
                <a16:creationId xmlns:a16="http://schemas.microsoft.com/office/drawing/2014/main" id="{F0EDCA0E-1B8B-49C6-BB82-C041F361CE87}"/>
              </a:ext>
            </a:extLst>
          </p:cNvPr>
          <p:cNvSpPr>
            <a:spLocks xmlns:a="http://schemas.openxmlformats.org/drawingml/2006/main" noGrp="1"/>
          </p:cNvSpPr>
          <p:nvPr/>
        </p:nvSpPr>
        <p:spPr>
          <a:xfrm xmlns:a="http://schemas.openxmlformats.org/drawingml/2006/main">
            <a:off x="666750" y="1762125"/>
            <a:ext cx="3429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1">
                <a:solidFill>
                  <a:srgbClr val="3F1D52"/>
                </a:solidFill>
                <a:latin typeface="Aptos"/>
                <a:ea typeface="Aptos"/>
                <a:cs typeface="Aptos"/>
              </a:defRPr>
            </a:pPr>
            <a:r>
              <a:rPr sz="1725"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6B112DC8-E2AF-47A4-860A-87F4B9F57D16}"/>
              </a:ext>
            </a:extLst>
          </p:cNvPr>
          <p:cNvSpPr>
            <a:spLocks xmlns:a="http://schemas.openxmlformats.org/drawingml/2006/main" noGrp="1"/>
          </p:cNvSpPr>
          <p:nvPr/>
        </p:nvSpPr>
        <p:spPr>
          <a:xfrm xmlns:a="http://schemas.openxmlformats.org/drawingml/2006/main">
            <a:off x="666750" y="2190750"/>
            <a:ext cx="1028700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London Gateway College. Admiralty Law and Maritime Litigation (LGC424), Lecture 2: </a:t>
            </a:r>
            <a:r>
              <a:rPr sz="1725" b="0">
                <a:solidFill>
                  <a:srgbClr val="17202A"/>
                </a:solidFill>
                <a:latin typeface="Aptos"/>
                <a:ea typeface="Aptos"/>
                <a:cs typeface="Aptos"/>
              </a:rPr>
              <a:t>JURISDICTION METHOD: SUMMARISED</a:t>
            </a:r>
            <a:r>
              <a:rPr sz="1725" b="0">
                <a:solidFill>
                  <a:srgbClr val="17202A"/>
                </a:solidFill>
                <a:latin typeface="Aptos"/>
                <a:ea typeface="Aptos"/>
                <a:cs typeface="Aptos"/>
              </a:rPr>
              <a:t>.</a:t>
            </a:r>
          </a:p>
        </p:txBody>
      </p:sp>
      <p:sp>
        <p:nvSpPr>
          <p:cNvPr id="8" name="">
            <a:extLst xmlns:a="http://schemas.openxmlformats.org/drawingml/2006/main">
              <a:ext uri="{FF2B5EF4-FFF2-40B4-BE49-F238E27FC236}">
                <a16:creationId xmlns:a16="http://schemas.microsoft.com/office/drawing/2014/main" id="{CE5BF733-0280-406C-A65D-B8B07B5397D0}"/>
              </a:ext>
            </a:extLst>
          </p:cNvPr>
          <p:cNvSpPr>
            <a:spLocks xmlns:a="http://schemas.openxmlformats.org/drawingml/2006/main" noGrp="1"/>
          </p:cNvSpPr>
          <p:nvPr/>
        </p:nvSpPr>
        <p:spPr>
          <a:xfrm xmlns:a="http://schemas.openxmlformats.org/drawingml/2006/main">
            <a:off x="666750" y="3190875"/>
            <a:ext cx="4762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1">
                <a:solidFill>
                  <a:srgbClr val="167386"/>
                </a:solidFill>
                <a:latin typeface="Aptos"/>
                <a:ea typeface="Aptos"/>
                <a:cs typeface="Aptos"/>
              </a:defRPr>
            </a:pPr>
            <a:r>
              <a:rPr sz="1725" b="1">
                <a:solidFill>
                  <a:srgbClr val="167386"/>
                </a:solidFill>
                <a:latin typeface="Aptos"/>
                <a:ea typeface="Aptos"/>
                <a:cs typeface="Aptos"/>
              </a:rPr>
              <a:t/>
            </a:r>
          </a:p>
        </p:txBody>
      </p:sp>
      <p:sp>
        <p:nvSpPr>
          <p:cNvPr id="9" name="">
            <a:extLst xmlns:a="http://schemas.openxmlformats.org/drawingml/2006/main">
              <a:ext uri="{FF2B5EF4-FFF2-40B4-BE49-F238E27FC236}">
                <a16:creationId xmlns:a16="http://schemas.microsoft.com/office/drawing/2014/main" id="{D862A2F1-8544-4E68-ACA2-6E55F66DB10C}"/>
              </a:ext>
            </a:extLst>
          </p:cNvPr>
          <p:cNvSpPr>
            <a:spLocks xmlns:a="http://schemas.openxmlformats.org/drawingml/2006/main" noGrp="1"/>
          </p:cNvSpPr>
          <p:nvPr/>
        </p:nvSpPr>
        <p:spPr>
          <a:xfrm xmlns:a="http://schemas.openxmlformats.org/drawingml/2006/main">
            <a:off x="714375" y="3667125"/>
            <a:ext cx="100965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78019"/>
          </a:bodyPr>
          <a:lstStyle xmlns:a="http://schemas.openxmlformats.org/drawingml/2006/main"/>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Supplied Admiralty Law and Maritime Litigation course source</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Senior Courts Act 1981</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Civil Procedure Rules Part 61 and Practice Direction 61</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Merchant Shipping Act 1995 and topic-specific instruments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International Maritime Organization convention materials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BAILII — UK and Irish case law</a:t>
            </a:r>
          </a:p>
        </p:txBody>
      </p:sp>
      <p:sp>
        <p:nvSpPr>
          <p:cNvPr id="10" name="">
            <a:extLst xmlns:a="http://schemas.openxmlformats.org/drawingml/2006/main">
              <a:ext uri="{FF2B5EF4-FFF2-40B4-BE49-F238E27FC236}">
                <a16:creationId xmlns:a16="http://schemas.microsoft.com/office/drawing/2014/main" id="{A82B4F96-FCFB-4A51-8E6A-592956A8707C}"/>
              </a:ext>
            </a:extLst>
          </p:cNvPr>
          <p:cNvSpPr>
            <a:spLocks xmlns:a="http://schemas.openxmlformats.org/drawingml/2006/main" noGrp="1"/>
          </p:cNvSpPr>
          <p:nvPr/>
        </p:nvSpPr>
        <p:spPr>
          <a:xfrm xmlns:a="http://schemas.openxmlformats.org/drawingml/2006/main">
            <a:off x="666750" y="5286375"/>
            <a:ext cx="1038225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A8424A"/>
                </a:solidFill>
                <a:latin typeface="Aptos"/>
                <a:ea typeface="Aptos"/>
                <a:cs typeface="Aptos"/>
              </a:defRPr>
            </a:pPr>
            <a:r>
              <a:rPr sz="1725" b="1">
                <a:solidFill>
                  <a:srgbClr val="A8424A"/>
                </a:solidFill>
                <a:latin typeface="Aptos"/>
                <a:ea typeface="Aptos"/>
                <a:cs typeface="Aptos"/>
              </a:rPr>
              <a:t>Educational material, not legal advice. Check current legislation, CPR/Practice Directions, authoritative cases, applicable conventions and specialist advice before acting.</a:t>
            </a:r>
          </a:p>
        </p:txBody>
      </p:sp>
      <p:sp>
        <p:nvSpPr>
          <p:cNvPr id="11" name="">
            <a:extLst xmlns:a="http://schemas.openxmlformats.org/drawingml/2006/main">
              <a:ext uri="{FF2B5EF4-FFF2-40B4-BE49-F238E27FC236}">
                <a16:creationId xmlns:a16="http://schemas.microsoft.com/office/drawing/2014/main" id="{D85A0586-F96C-45EE-9789-5C98F04D4CA5}"/>
              </a:ext>
            </a:extLst>
          </p:cNvPr>
          <p:cNvSpPr>
            <a:spLocks xmlns:a="http://schemas.openxmlformats.org/drawingml/2006/main" noGrp="1"/>
          </p:cNvSpPr>
          <p:nvPr/>
        </p:nvSpPr>
        <p:spPr>
          <a:xfrm xmlns:a="http://schemas.openxmlformats.org/drawingml/2006/main">
            <a:off x="666750" y="6343650"/>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125" b="0">
                <a:solidFill>
                  <a:srgbClr val="5F6874"/>
                </a:solidFill>
                <a:latin typeface="Aptos"/>
                <a:ea typeface="Aptos"/>
                <a:cs typeface="Aptos"/>
              </a:defRPr>
            </a:pPr>
            <a:r>
              <a:rPr sz="1125" b="0">
                <a:solidFill>
                  <a:srgbClr val="5F6874"/>
                </a:solidFill>
                <a:latin typeface="Aptos"/>
                <a:ea typeface="Aptos"/>
                <a:cs typeface="Aptos"/>
              </a:rPr>
              <a:t/>
            </a:r>
          </a:p>
        </p:txBody>
      </p:sp>
    </p:spTree>
    <p:extLst>
      <p:ext uri="{BB962C8B-B14F-4D97-AF65-F5344CB8AC3E}">
        <p14:creationId xmlns:p14="http://schemas.microsoft.com/office/powerpoint/2010/main" val="487572360"/>
      </p:ext>
    </p:extLst>
  </p:cSld>
</p:sld>
</file>

<file path=ppt/slides/slide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36B1B04A-5A13-4D89-BCFC-FCAB4D0A884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97885540f5d04f9d"/>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FE02EF51-9971-4550-BED1-42D2EA909307}"/>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Course learning outcomes — foundations</a:t>
            </a:r>
          </a:p>
        </p:txBody>
      </p:sp>
      <p:sp>
        <p:nvSpPr>
          <p:cNvPr id="4" name="">
            <a:extLst xmlns:a="http://schemas.openxmlformats.org/drawingml/2006/main">
              <a:ext uri="{FF2B5EF4-FFF2-40B4-BE49-F238E27FC236}">
                <a16:creationId xmlns:a16="http://schemas.microsoft.com/office/drawing/2014/main" id="{4AF0A58C-62F1-4204-A7E8-B1B5392D7A47}"/>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C4CEF44C-DF75-4467-8C86-2F49A2C78DE8}"/>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03</a:t>
            </a:r>
          </a:p>
        </p:txBody>
      </p:sp>
      <p:sp>
        <p:nvSpPr>
          <p:cNvPr id="6" name="">
            <a:extLst xmlns:a="http://schemas.openxmlformats.org/drawingml/2006/main">
              <a:ext uri="{FF2B5EF4-FFF2-40B4-BE49-F238E27FC236}">
                <a16:creationId xmlns:a16="http://schemas.microsoft.com/office/drawing/2014/main" id="{7DAF48D3-58D8-46A3-95C3-38E9FFDC73D7}"/>
              </a:ext>
            </a:extLst>
          </p:cNvPr>
          <p:cNvSpPr>
            <a:spLocks xmlns:a="http://schemas.openxmlformats.org/drawingml/2006/main" noGrp="1"/>
          </p:cNvSpPr>
          <p:nvPr/>
        </p:nvSpPr>
        <p:spPr>
          <a:xfrm xmlns:a="http://schemas.openxmlformats.org/drawingml/2006/main">
            <a:off x="666750" y="1695450"/>
            <a:ext cx="6858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5F6874"/>
                </a:solidFill>
                <a:latin typeface="Aptos"/>
                <a:ea typeface="Aptos"/>
                <a:cs typeface="Aptos"/>
              </a:defRPr>
            </a:pPr>
            <a:r>
              <a:rPr sz="1875" b="0">
                <a:solidFill>
                  <a:srgbClr val="5F6874"/>
                </a:solidFill>
                <a:latin typeface="Aptos"/>
                <a:ea typeface="Aptos"/>
                <a:cs typeface="Aptos"/>
              </a:rPr>
              <a:t>On successful completion, learners will be able to:</a:t>
            </a:r>
          </a:p>
        </p:txBody>
      </p:sp>
      <p:sp>
        <p:nvSpPr>
          <p:cNvPr id="7" name="">
            <a:extLst xmlns:a="http://schemas.openxmlformats.org/drawingml/2006/main">
              <a:ext uri="{FF2B5EF4-FFF2-40B4-BE49-F238E27FC236}">
                <a16:creationId xmlns:a16="http://schemas.microsoft.com/office/drawing/2014/main" id="{DD51D07A-9028-44CD-AAE4-BD356FAEB4F1}"/>
              </a:ext>
            </a:extLst>
          </p:cNvPr>
          <p:cNvSpPr>
            <a:spLocks xmlns:a="http://schemas.openxmlformats.org/drawingml/2006/main" noGrp="1"/>
          </p:cNvSpPr>
          <p:nvPr/>
        </p:nvSpPr>
        <p:spPr>
          <a:xfrm xmlns:a="http://schemas.openxmlformats.org/drawingml/2006/main">
            <a:off x="704850" y="22669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01</a:t>
            </a:r>
          </a:p>
        </p:txBody>
      </p:sp>
      <p:sp>
        <p:nvSpPr>
          <p:cNvPr id="8" name="">
            <a:extLst xmlns:a="http://schemas.openxmlformats.org/drawingml/2006/main">
              <a:ext uri="{FF2B5EF4-FFF2-40B4-BE49-F238E27FC236}">
                <a16:creationId xmlns:a16="http://schemas.microsoft.com/office/drawing/2014/main" id="{27D6155C-116E-473A-A6E2-DECDB8BAD272}"/>
              </a:ext>
            </a:extLst>
          </p:cNvPr>
          <p:cNvSpPr>
            <a:spLocks xmlns:a="http://schemas.openxmlformats.org/drawingml/2006/main" noGrp="1"/>
          </p:cNvSpPr>
          <p:nvPr/>
        </p:nvSpPr>
        <p:spPr>
          <a:xfrm xmlns:a="http://schemas.openxmlformats.org/drawingml/2006/main">
            <a:off x="1381125" y="236220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106B6009-0E4D-4E16-BF87-144FA48BF2F8}"/>
              </a:ext>
            </a:extLst>
          </p:cNvPr>
          <p:cNvSpPr>
            <a:spLocks xmlns:a="http://schemas.openxmlformats.org/drawingml/2006/main" noGrp="1"/>
          </p:cNvSpPr>
          <p:nvPr/>
        </p:nvSpPr>
        <p:spPr>
          <a:xfrm xmlns:a="http://schemas.openxmlformats.org/drawingml/2006/main">
            <a:off x="1619250" y="22669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Explain the historical evolution and scope of Admiralty jurisdiction</a:t>
            </a:r>
          </a:p>
        </p:txBody>
      </p:sp>
      <p:sp>
        <p:nvSpPr>
          <p:cNvPr id="10" name="">
            <a:extLst xmlns:a="http://schemas.openxmlformats.org/drawingml/2006/main">
              <a:ext uri="{FF2B5EF4-FFF2-40B4-BE49-F238E27FC236}">
                <a16:creationId xmlns:a16="http://schemas.microsoft.com/office/drawing/2014/main" id="{1C661A78-8618-42B4-9B7B-06053DA63A54}"/>
              </a:ext>
            </a:extLst>
          </p:cNvPr>
          <p:cNvSpPr>
            <a:spLocks xmlns:a="http://schemas.openxmlformats.org/drawingml/2006/main" noGrp="1"/>
          </p:cNvSpPr>
          <p:nvPr/>
        </p:nvSpPr>
        <p:spPr>
          <a:xfrm xmlns:a="http://schemas.openxmlformats.org/drawingml/2006/main">
            <a:off x="704850" y="30480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02</a:t>
            </a:r>
          </a:p>
        </p:txBody>
      </p:sp>
      <p:sp>
        <p:nvSpPr>
          <p:cNvPr id="11" name="">
            <a:extLst xmlns:a="http://schemas.openxmlformats.org/drawingml/2006/main">
              <a:ext uri="{FF2B5EF4-FFF2-40B4-BE49-F238E27FC236}">
                <a16:creationId xmlns:a16="http://schemas.microsoft.com/office/drawing/2014/main" id="{E9AFCB47-2594-4986-B547-12F44D410EB2}"/>
              </a:ext>
            </a:extLst>
          </p:cNvPr>
          <p:cNvSpPr>
            <a:spLocks xmlns:a="http://schemas.openxmlformats.org/drawingml/2006/main" noGrp="1"/>
          </p:cNvSpPr>
          <p:nvPr/>
        </p:nvSpPr>
        <p:spPr>
          <a:xfrm xmlns:a="http://schemas.openxmlformats.org/drawingml/2006/main">
            <a:off x="1381125" y="314325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A45C5FB4-58BD-402C-B956-3478F3B12B89}"/>
              </a:ext>
            </a:extLst>
          </p:cNvPr>
          <p:cNvSpPr>
            <a:spLocks xmlns:a="http://schemas.openxmlformats.org/drawingml/2006/main" noGrp="1"/>
          </p:cNvSpPr>
          <p:nvPr/>
        </p:nvSpPr>
        <p:spPr>
          <a:xfrm xmlns:a="http://schemas.openxmlformats.org/drawingml/2006/main">
            <a:off x="1619250" y="30480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Interpret and apply maritime treaties, domestic statutes and procedural rules</a:t>
            </a:r>
          </a:p>
        </p:txBody>
      </p:sp>
      <p:sp>
        <p:nvSpPr>
          <p:cNvPr id="13" name="">
            <a:extLst xmlns:a="http://schemas.openxmlformats.org/drawingml/2006/main">
              <a:ext uri="{FF2B5EF4-FFF2-40B4-BE49-F238E27FC236}">
                <a16:creationId xmlns:a16="http://schemas.microsoft.com/office/drawing/2014/main" id="{A1179EE2-5CCD-4683-83EA-EB7CDDF59E18}"/>
              </a:ext>
            </a:extLst>
          </p:cNvPr>
          <p:cNvSpPr>
            <a:spLocks xmlns:a="http://schemas.openxmlformats.org/drawingml/2006/main" noGrp="1"/>
          </p:cNvSpPr>
          <p:nvPr/>
        </p:nvSpPr>
        <p:spPr>
          <a:xfrm xmlns:a="http://schemas.openxmlformats.org/drawingml/2006/main">
            <a:off x="704850" y="38290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03</a:t>
            </a:r>
          </a:p>
        </p:txBody>
      </p:sp>
      <p:sp>
        <p:nvSpPr>
          <p:cNvPr id="14" name="">
            <a:extLst xmlns:a="http://schemas.openxmlformats.org/drawingml/2006/main">
              <a:ext uri="{FF2B5EF4-FFF2-40B4-BE49-F238E27FC236}">
                <a16:creationId xmlns:a16="http://schemas.microsoft.com/office/drawing/2014/main" id="{B16BA8A6-7FDC-466A-A9CF-0BCF290F7341}"/>
              </a:ext>
            </a:extLst>
          </p:cNvPr>
          <p:cNvSpPr>
            <a:spLocks xmlns:a="http://schemas.openxmlformats.org/drawingml/2006/main" noGrp="1"/>
          </p:cNvSpPr>
          <p:nvPr/>
        </p:nvSpPr>
        <p:spPr>
          <a:xfrm xmlns:a="http://schemas.openxmlformats.org/drawingml/2006/main">
            <a:off x="1381125" y="392430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7A26BF1-9B3B-4708-9902-DAC159701C3A}"/>
              </a:ext>
            </a:extLst>
          </p:cNvPr>
          <p:cNvSpPr>
            <a:spLocks xmlns:a="http://schemas.openxmlformats.org/drawingml/2006/main" noGrp="1"/>
          </p:cNvSpPr>
          <p:nvPr/>
        </p:nvSpPr>
        <p:spPr>
          <a:xfrm xmlns:a="http://schemas.openxmlformats.org/drawingml/2006/main">
            <a:off x="1619250" y="38290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Analyse authorities on collision, salvage, towage, pilotage and limitation</a:t>
            </a:r>
          </a:p>
        </p:txBody>
      </p:sp>
      <p:sp>
        <p:nvSpPr>
          <p:cNvPr id="16" name="">
            <a:extLst xmlns:a="http://schemas.openxmlformats.org/drawingml/2006/main">
              <a:ext uri="{FF2B5EF4-FFF2-40B4-BE49-F238E27FC236}">
                <a16:creationId xmlns:a16="http://schemas.microsoft.com/office/drawing/2014/main" id="{DB072EA1-310E-4859-966E-4ED44C0DF308}"/>
              </a:ext>
            </a:extLst>
          </p:cNvPr>
          <p:cNvSpPr>
            <a:spLocks xmlns:a="http://schemas.openxmlformats.org/drawingml/2006/main" noGrp="1"/>
          </p:cNvSpPr>
          <p:nvPr/>
        </p:nvSpPr>
        <p:spPr>
          <a:xfrm xmlns:a="http://schemas.openxmlformats.org/drawingml/2006/main">
            <a:off x="704850" y="46101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
            </a:r>
          </a:p>
        </p:txBody>
      </p:sp>
      <p:sp>
        <p:nvSpPr>
          <p:cNvPr id="17" name="">
            <a:extLst xmlns:a="http://schemas.openxmlformats.org/drawingml/2006/main">
              <a:ext uri="{FF2B5EF4-FFF2-40B4-BE49-F238E27FC236}">
                <a16:creationId xmlns:a16="http://schemas.microsoft.com/office/drawing/2014/main" id="{2B5EA178-B6E6-48F5-B7A4-B39AC1C85E04}"/>
              </a:ext>
            </a:extLst>
          </p:cNvPr>
          <p:cNvSpPr>
            <a:spLocks xmlns:a="http://schemas.openxmlformats.org/drawingml/2006/main" noGrp="1"/>
          </p:cNvSpPr>
          <p:nvPr/>
        </p:nvSpPr>
        <p:spPr>
          <a:xfrm xmlns:a="http://schemas.openxmlformats.org/drawingml/2006/main">
            <a:off x="1381125" y="470535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CDB891F0-4A87-47D1-9811-0EDA0C79F9F8}"/>
              </a:ext>
            </a:extLst>
          </p:cNvPr>
          <p:cNvSpPr>
            <a:spLocks xmlns:a="http://schemas.openxmlformats.org/drawingml/2006/main" noGrp="1"/>
          </p:cNvSpPr>
          <p:nvPr/>
        </p:nvSpPr>
        <p:spPr>
          <a:xfrm xmlns:a="http://schemas.openxmlformats.org/drawingml/2006/main">
            <a:off x="1619250" y="46101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
            </a:r>
          </a:p>
        </p:txBody>
      </p:sp>
      <p:sp>
        <p:nvSpPr>
          <p:cNvPr id="19" name="">
            <a:extLst xmlns:a="http://schemas.openxmlformats.org/drawingml/2006/main">
              <a:ext uri="{FF2B5EF4-FFF2-40B4-BE49-F238E27FC236}">
                <a16:creationId xmlns:a16="http://schemas.microsoft.com/office/drawing/2014/main" id="{4D98C85D-B631-4685-AD00-FE782B043E04}"/>
              </a:ext>
            </a:extLst>
          </p:cNvPr>
          <p:cNvSpPr>
            <a:spLocks xmlns:a="http://schemas.openxmlformats.org/drawingml/2006/main" noGrp="1"/>
          </p:cNvSpPr>
          <p:nvPr/>
        </p:nvSpPr>
        <p:spPr>
          <a:xfrm xmlns:a="http://schemas.openxmlformats.org/drawingml/2006/main">
            <a:off x="704850" y="53911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
            </a:r>
          </a:p>
        </p:txBody>
      </p:sp>
      <p:sp>
        <p:nvSpPr>
          <p:cNvPr id="20" name="">
            <a:extLst xmlns:a="http://schemas.openxmlformats.org/drawingml/2006/main">
              <a:ext uri="{FF2B5EF4-FFF2-40B4-BE49-F238E27FC236}">
                <a16:creationId xmlns:a16="http://schemas.microsoft.com/office/drawing/2014/main" id="{FB37491A-066B-4F30-9DEE-6B44BA09E847}"/>
              </a:ext>
            </a:extLst>
          </p:cNvPr>
          <p:cNvSpPr>
            <a:spLocks xmlns:a="http://schemas.openxmlformats.org/drawingml/2006/main" noGrp="1"/>
          </p:cNvSpPr>
          <p:nvPr/>
        </p:nvSpPr>
        <p:spPr>
          <a:xfrm xmlns:a="http://schemas.openxmlformats.org/drawingml/2006/main">
            <a:off x="1381125" y="548640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242DB1D9-2BD8-4EF2-B061-C51E550B8C06}"/>
              </a:ext>
            </a:extLst>
          </p:cNvPr>
          <p:cNvSpPr>
            <a:spLocks xmlns:a="http://schemas.openxmlformats.org/drawingml/2006/main" noGrp="1"/>
          </p:cNvSpPr>
          <p:nvPr/>
        </p:nvSpPr>
        <p:spPr>
          <a:xfrm xmlns:a="http://schemas.openxmlformats.org/drawingml/2006/main">
            <a:off x="1619250" y="53911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
            </a:r>
          </a:p>
        </p:txBody>
      </p:sp>
    </p:spTree>
    <p:extLst>
      <p:ext uri="{BB962C8B-B14F-4D97-AF65-F5344CB8AC3E}">
        <p14:creationId xmlns:p14="http://schemas.microsoft.com/office/powerpoint/2010/main" val="656339034"/>
      </p:ext>
    </p:extLst>
  </p:cSld>
</p:sld>
</file>

<file path=ppt/slides/slide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805E1D68-FFB4-449C-8316-1DE16E5307F4}"/>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02e9614285b04203"/>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FABC111-014B-43C7-A98A-DB5C7AABF84F}"/>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Course learning outcomes — application</a:t>
            </a:r>
          </a:p>
        </p:txBody>
      </p:sp>
      <p:sp>
        <p:nvSpPr>
          <p:cNvPr id="4" name="">
            <a:extLst xmlns:a="http://schemas.openxmlformats.org/drawingml/2006/main">
              <a:ext uri="{FF2B5EF4-FFF2-40B4-BE49-F238E27FC236}">
                <a16:creationId xmlns:a16="http://schemas.microsoft.com/office/drawing/2014/main" id="{F767C0B3-4455-4D6E-B0A7-56A043D3B0D7}"/>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E2F3F27-41DD-4190-A78F-7473C87FF34F}"/>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04</a:t>
            </a:r>
          </a:p>
        </p:txBody>
      </p:sp>
      <p:sp>
        <p:nvSpPr>
          <p:cNvPr id="6" name="">
            <a:extLst xmlns:a="http://schemas.openxmlformats.org/drawingml/2006/main">
              <a:ext uri="{FF2B5EF4-FFF2-40B4-BE49-F238E27FC236}">
                <a16:creationId xmlns:a16="http://schemas.microsoft.com/office/drawing/2014/main" id="{FB8B8C9F-D248-4F48-8D78-03F18824F23E}"/>
              </a:ext>
            </a:extLst>
          </p:cNvPr>
          <p:cNvSpPr>
            <a:spLocks xmlns:a="http://schemas.openxmlformats.org/drawingml/2006/main" noGrp="1"/>
          </p:cNvSpPr>
          <p:nvPr/>
        </p:nvSpPr>
        <p:spPr>
          <a:xfrm xmlns:a="http://schemas.openxmlformats.org/drawingml/2006/main">
            <a:off x="666750" y="1695450"/>
            <a:ext cx="6191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5F6874"/>
                </a:solidFill>
                <a:latin typeface="Aptos"/>
                <a:ea typeface="Aptos"/>
                <a:cs typeface="Aptos"/>
              </a:defRPr>
            </a:pPr>
            <a:r>
              <a:rPr sz="1875" b="0">
                <a:solidFill>
                  <a:srgbClr val="5F6874"/>
                </a:solidFill>
                <a:latin typeface="Aptos"/>
                <a:ea typeface="Aptos"/>
                <a:cs typeface="Aptos"/>
              </a:rPr>
              <a:t>Learners will also be able to:</a:t>
            </a:r>
          </a:p>
        </p:txBody>
      </p:sp>
      <p:sp>
        <p:nvSpPr>
          <p:cNvPr id="7" name="">
            <a:extLst xmlns:a="http://schemas.openxmlformats.org/drawingml/2006/main">
              <a:ext uri="{FF2B5EF4-FFF2-40B4-BE49-F238E27FC236}">
                <a16:creationId xmlns:a16="http://schemas.microsoft.com/office/drawing/2014/main" id="{85DD8004-8C78-4586-9A1A-B140F9FCB9FE}"/>
              </a:ext>
            </a:extLst>
          </p:cNvPr>
          <p:cNvSpPr>
            <a:spLocks xmlns:a="http://schemas.openxmlformats.org/drawingml/2006/main" noGrp="1"/>
          </p:cNvSpPr>
          <p:nvPr/>
        </p:nvSpPr>
        <p:spPr>
          <a:xfrm xmlns:a="http://schemas.openxmlformats.org/drawingml/2006/main">
            <a:off x="704850" y="22669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04</a:t>
            </a:r>
          </a:p>
        </p:txBody>
      </p:sp>
      <p:sp>
        <p:nvSpPr>
          <p:cNvPr id="8" name="">
            <a:extLst xmlns:a="http://schemas.openxmlformats.org/drawingml/2006/main">
              <a:ext uri="{FF2B5EF4-FFF2-40B4-BE49-F238E27FC236}">
                <a16:creationId xmlns:a16="http://schemas.microsoft.com/office/drawing/2014/main" id="{89D177F7-3F84-4E64-A985-F233F0872ED3}"/>
              </a:ext>
            </a:extLst>
          </p:cNvPr>
          <p:cNvSpPr>
            <a:spLocks xmlns:a="http://schemas.openxmlformats.org/drawingml/2006/main" noGrp="1"/>
          </p:cNvSpPr>
          <p:nvPr/>
        </p:nvSpPr>
        <p:spPr>
          <a:xfrm xmlns:a="http://schemas.openxmlformats.org/drawingml/2006/main">
            <a:off x="1381125" y="236220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7C002782-8064-456C-B382-9517CF0B815B}"/>
              </a:ext>
            </a:extLst>
          </p:cNvPr>
          <p:cNvSpPr>
            <a:spLocks xmlns:a="http://schemas.openxmlformats.org/drawingml/2006/main" noGrp="1"/>
          </p:cNvSpPr>
          <p:nvPr/>
        </p:nvSpPr>
        <p:spPr>
          <a:xfrm xmlns:a="http://schemas.openxmlformats.org/drawingml/2006/main">
            <a:off x="1619250" y="22669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Prepare a disciplined litigation strategy and identify provisional remedies</a:t>
            </a:r>
          </a:p>
        </p:txBody>
      </p:sp>
      <p:sp>
        <p:nvSpPr>
          <p:cNvPr id="10" name="">
            <a:extLst xmlns:a="http://schemas.openxmlformats.org/drawingml/2006/main">
              <a:ext uri="{FF2B5EF4-FFF2-40B4-BE49-F238E27FC236}">
                <a16:creationId xmlns:a16="http://schemas.microsoft.com/office/drawing/2014/main" id="{57F4CA17-75E7-4478-95CF-789482D65750}"/>
              </a:ext>
            </a:extLst>
          </p:cNvPr>
          <p:cNvSpPr>
            <a:spLocks xmlns:a="http://schemas.openxmlformats.org/drawingml/2006/main" noGrp="1"/>
          </p:cNvSpPr>
          <p:nvPr/>
        </p:nvSpPr>
        <p:spPr>
          <a:xfrm xmlns:a="http://schemas.openxmlformats.org/drawingml/2006/main">
            <a:off x="704850" y="30480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05</a:t>
            </a:r>
          </a:p>
        </p:txBody>
      </p:sp>
      <p:sp>
        <p:nvSpPr>
          <p:cNvPr id="11" name="">
            <a:extLst xmlns:a="http://schemas.openxmlformats.org/drawingml/2006/main">
              <a:ext uri="{FF2B5EF4-FFF2-40B4-BE49-F238E27FC236}">
                <a16:creationId xmlns:a16="http://schemas.microsoft.com/office/drawing/2014/main" id="{E8E2B76B-B09F-4C14-A931-DF07B8E27CF2}"/>
              </a:ext>
            </a:extLst>
          </p:cNvPr>
          <p:cNvSpPr>
            <a:spLocks xmlns:a="http://schemas.openxmlformats.org/drawingml/2006/main" noGrp="1"/>
          </p:cNvSpPr>
          <p:nvPr/>
        </p:nvSpPr>
        <p:spPr>
          <a:xfrm xmlns:a="http://schemas.openxmlformats.org/drawingml/2006/main">
            <a:off x="1381125" y="314325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23954C8A-7549-4F86-8001-F272B1920B52}"/>
              </a:ext>
            </a:extLst>
          </p:cNvPr>
          <p:cNvSpPr>
            <a:spLocks xmlns:a="http://schemas.openxmlformats.org/drawingml/2006/main" noGrp="1"/>
          </p:cNvSpPr>
          <p:nvPr/>
        </p:nvSpPr>
        <p:spPr>
          <a:xfrm xmlns:a="http://schemas.openxmlformats.org/drawingml/2006/main">
            <a:off x="1619250" y="30480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Evaluate court, arbitration and other dispute-resolution routes</a:t>
            </a:r>
          </a:p>
        </p:txBody>
      </p:sp>
      <p:sp>
        <p:nvSpPr>
          <p:cNvPr id="13" name="">
            <a:extLst xmlns:a="http://schemas.openxmlformats.org/drawingml/2006/main">
              <a:ext uri="{FF2B5EF4-FFF2-40B4-BE49-F238E27FC236}">
                <a16:creationId xmlns:a16="http://schemas.microsoft.com/office/drawing/2014/main" id="{5DA5D4A0-2AEF-4E1D-87E5-5FA4EB54B783}"/>
              </a:ext>
            </a:extLst>
          </p:cNvPr>
          <p:cNvSpPr>
            <a:spLocks xmlns:a="http://schemas.openxmlformats.org/drawingml/2006/main" noGrp="1"/>
          </p:cNvSpPr>
          <p:nvPr/>
        </p:nvSpPr>
        <p:spPr>
          <a:xfrm xmlns:a="http://schemas.openxmlformats.org/drawingml/2006/main">
            <a:off x="704850" y="38290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06</a:t>
            </a:r>
          </a:p>
        </p:txBody>
      </p:sp>
      <p:sp>
        <p:nvSpPr>
          <p:cNvPr id="14" name="">
            <a:extLst xmlns:a="http://schemas.openxmlformats.org/drawingml/2006/main">
              <a:ext uri="{FF2B5EF4-FFF2-40B4-BE49-F238E27FC236}">
                <a16:creationId xmlns:a16="http://schemas.microsoft.com/office/drawing/2014/main" id="{7578EAD4-E665-4842-88D6-93D59102F6DC}"/>
              </a:ext>
            </a:extLst>
          </p:cNvPr>
          <p:cNvSpPr>
            <a:spLocks xmlns:a="http://schemas.openxmlformats.org/drawingml/2006/main" noGrp="1"/>
          </p:cNvSpPr>
          <p:nvPr/>
        </p:nvSpPr>
        <p:spPr>
          <a:xfrm xmlns:a="http://schemas.openxmlformats.org/drawingml/2006/main">
            <a:off x="1381125" y="392430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5B94AE9C-CAFE-467B-AAE9-4018DE9B3852}"/>
              </a:ext>
            </a:extLst>
          </p:cNvPr>
          <p:cNvSpPr>
            <a:spLocks xmlns:a="http://schemas.openxmlformats.org/drawingml/2006/main" noGrp="1"/>
          </p:cNvSpPr>
          <p:nvPr/>
        </p:nvSpPr>
        <p:spPr>
          <a:xfrm xmlns:a="http://schemas.openxmlformats.org/drawingml/2006/main">
            <a:off x="1619250" y="38290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Advise maritime stakeholders on evidence, risk management and claims handling</a:t>
            </a:r>
          </a:p>
        </p:txBody>
      </p:sp>
      <p:sp>
        <p:nvSpPr>
          <p:cNvPr id="16" name="">
            <a:extLst xmlns:a="http://schemas.openxmlformats.org/drawingml/2006/main">
              <a:ext uri="{FF2B5EF4-FFF2-40B4-BE49-F238E27FC236}">
                <a16:creationId xmlns:a16="http://schemas.microsoft.com/office/drawing/2014/main" id="{84BA3AB1-E108-45B1-B8BF-E3B3DBFCD8B3}"/>
              </a:ext>
            </a:extLst>
          </p:cNvPr>
          <p:cNvSpPr>
            <a:spLocks xmlns:a="http://schemas.openxmlformats.org/drawingml/2006/main" noGrp="1"/>
          </p:cNvSpPr>
          <p:nvPr/>
        </p:nvSpPr>
        <p:spPr>
          <a:xfrm xmlns:a="http://schemas.openxmlformats.org/drawingml/2006/main">
            <a:off x="704850" y="46101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
            </a:r>
          </a:p>
        </p:txBody>
      </p:sp>
      <p:sp>
        <p:nvSpPr>
          <p:cNvPr id="17" name="">
            <a:extLst xmlns:a="http://schemas.openxmlformats.org/drawingml/2006/main">
              <a:ext uri="{FF2B5EF4-FFF2-40B4-BE49-F238E27FC236}">
                <a16:creationId xmlns:a16="http://schemas.microsoft.com/office/drawing/2014/main" id="{7CBBB228-493C-48A6-8DD8-971216FDD3B7}"/>
              </a:ext>
            </a:extLst>
          </p:cNvPr>
          <p:cNvSpPr>
            <a:spLocks xmlns:a="http://schemas.openxmlformats.org/drawingml/2006/main" noGrp="1"/>
          </p:cNvSpPr>
          <p:nvPr/>
        </p:nvSpPr>
        <p:spPr>
          <a:xfrm xmlns:a="http://schemas.openxmlformats.org/drawingml/2006/main">
            <a:off x="1381125" y="470535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D9A8A06F-6E5E-4C99-B397-0D0556AFC2B2}"/>
              </a:ext>
            </a:extLst>
          </p:cNvPr>
          <p:cNvSpPr>
            <a:spLocks xmlns:a="http://schemas.openxmlformats.org/drawingml/2006/main" noGrp="1"/>
          </p:cNvSpPr>
          <p:nvPr/>
        </p:nvSpPr>
        <p:spPr>
          <a:xfrm xmlns:a="http://schemas.openxmlformats.org/drawingml/2006/main">
            <a:off x="1619250" y="46101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
            </a:r>
          </a:p>
        </p:txBody>
      </p:sp>
      <p:sp>
        <p:nvSpPr>
          <p:cNvPr id="19" name="">
            <a:extLst xmlns:a="http://schemas.openxmlformats.org/drawingml/2006/main">
              <a:ext uri="{FF2B5EF4-FFF2-40B4-BE49-F238E27FC236}">
                <a16:creationId xmlns:a16="http://schemas.microsoft.com/office/drawing/2014/main" id="{158A5380-A613-4F63-846C-9129A9A72703}"/>
              </a:ext>
            </a:extLst>
          </p:cNvPr>
          <p:cNvSpPr>
            <a:spLocks xmlns:a="http://schemas.openxmlformats.org/drawingml/2006/main" noGrp="1"/>
          </p:cNvSpPr>
          <p:nvPr/>
        </p:nvSpPr>
        <p:spPr>
          <a:xfrm xmlns:a="http://schemas.openxmlformats.org/drawingml/2006/main">
            <a:off x="704850" y="53911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
            </a:r>
          </a:p>
        </p:txBody>
      </p:sp>
      <p:sp>
        <p:nvSpPr>
          <p:cNvPr id="20" name="">
            <a:extLst xmlns:a="http://schemas.openxmlformats.org/drawingml/2006/main">
              <a:ext uri="{FF2B5EF4-FFF2-40B4-BE49-F238E27FC236}">
                <a16:creationId xmlns:a16="http://schemas.microsoft.com/office/drawing/2014/main" id="{4C1313C2-CF83-4FF3-AA85-E658F0A699F9}"/>
              </a:ext>
            </a:extLst>
          </p:cNvPr>
          <p:cNvSpPr>
            <a:spLocks xmlns:a="http://schemas.openxmlformats.org/drawingml/2006/main" noGrp="1"/>
          </p:cNvSpPr>
          <p:nvPr/>
        </p:nvSpPr>
        <p:spPr>
          <a:xfrm xmlns:a="http://schemas.openxmlformats.org/drawingml/2006/main">
            <a:off x="1381125" y="548640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D3120A08-4D60-4875-9F21-89644791D8C5}"/>
              </a:ext>
            </a:extLst>
          </p:cNvPr>
          <p:cNvSpPr>
            <a:spLocks xmlns:a="http://schemas.openxmlformats.org/drawingml/2006/main" noGrp="1"/>
          </p:cNvSpPr>
          <p:nvPr/>
        </p:nvSpPr>
        <p:spPr>
          <a:xfrm xmlns:a="http://schemas.openxmlformats.org/drawingml/2006/main">
            <a:off x="1619250" y="53911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a:r>
          </a:p>
        </p:txBody>
      </p:sp>
    </p:spTree>
    <p:extLst>
      <p:ext uri="{BB962C8B-B14F-4D97-AF65-F5344CB8AC3E}">
        <p14:creationId xmlns:p14="http://schemas.microsoft.com/office/powerpoint/2010/main" val="1363497115"/>
      </p:ext>
    </p:extLst>
  </p:cSld>
</p:sld>
</file>

<file path=ppt/slides/slide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61FB0D96-E1C8-459A-BC97-39F85B64F12D}"/>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9a960fc45e544d58"/>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797DC308-594E-48C7-BB1E-500EFC798257}"/>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Lecture 2: learning objectives</a:t>
            </a:r>
          </a:p>
        </p:txBody>
      </p:sp>
      <p:sp>
        <p:nvSpPr>
          <p:cNvPr id="4" name="">
            <a:extLst xmlns:a="http://schemas.openxmlformats.org/drawingml/2006/main">
              <a:ext uri="{FF2B5EF4-FFF2-40B4-BE49-F238E27FC236}">
                <a16:creationId xmlns:a16="http://schemas.microsoft.com/office/drawing/2014/main" id="{891F41FB-1454-4043-9CC9-05CD28D10054}"/>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3DE6186-2F56-4553-808E-DE5C3D7C72B5}"/>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05</a:t>
            </a:r>
          </a:p>
        </p:txBody>
      </p:sp>
      <p:sp>
        <p:nvSpPr>
          <p:cNvPr id="6" name="">
            <a:extLst xmlns:a="http://schemas.openxmlformats.org/drawingml/2006/main">
              <a:ext uri="{FF2B5EF4-FFF2-40B4-BE49-F238E27FC236}">
                <a16:creationId xmlns:a16="http://schemas.microsoft.com/office/drawing/2014/main" id="{D637DF14-02D7-4703-8DE1-26D3895E230C}"/>
              </a:ext>
            </a:extLst>
          </p:cNvPr>
          <p:cNvSpPr>
            <a:spLocks xmlns:a="http://schemas.openxmlformats.org/drawingml/2006/main" noGrp="1"/>
          </p:cNvSpPr>
          <p:nvPr/>
        </p:nvSpPr>
        <p:spPr>
          <a:xfrm xmlns:a="http://schemas.openxmlformats.org/drawingml/2006/main">
            <a:off x="666750" y="1809750"/>
            <a:ext cx="200025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0800" b="1">
                <a:solidFill>
                  <a:srgbClr val="EDE4F1"/>
                </a:solidFill>
                <a:latin typeface="Aptos"/>
                <a:ea typeface="Aptos"/>
                <a:cs typeface="Aptos"/>
              </a:defRPr>
            </a:pPr>
            <a:r>
              <a:rPr sz="10800" b="1">
                <a:solidFill>
                  <a:srgbClr val="EDE4F1"/>
                </a:solidFill>
                <a:latin typeface="Aptos"/>
                <a:ea typeface="Aptos"/>
                <a:cs typeface="Aptos"/>
              </a:rPr>
              <a:t>01</a:t>
            </a:r>
          </a:p>
        </p:txBody>
      </p:sp>
      <p:sp>
        <p:nvSpPr>
          <p:cNvPr id="7" name="">
            <a:extLst xmlns:a="http://schemas.openxmlformats.org/drawingml/2006/main">
              <a:ext uri="{FF2B5EF4-FFF2-40B4-BE49-F238E27FC236}">
                <a16:creationId xmlns:a16="http://schemas.microsoft.com/office/drawing/2014/main" id="{554FE721-FD30-47C0-AA4D-361C687850DC}"/>
              </a:ext>
            </a:extLst>
          </p:cNvPr>
          <p:cNvSpPr>
            <a:spLocks xmlns:a="http://schemas.openxmlformats.org/drawingml/2006/main" noGrp="1"/>
          </p:cNvSpPr>
          <p:nvPr/>
        </p:nvSpPr>
        <p:spPr>
          <a:xfrm xmlns:a="http://schemas.openxmlformats.org/drawingml/2006/main">
            <a:off x="2714625" y="1952625"/>
            <a:ext cx="8096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76644"/>
          </a:bodyPr>
          <a:lstStyle xmlns:a="http://schemas.openxmlformats.org/drawingml/2006/main"/>
          <a:p xmlns:a="http://schemas.openxmlformats.org/drawingml/2006/main">
            <a:pPr algn="l">
              <a:buNone/>
              <a:defRPr sz="4350" b="1">
                <a:solidFill>
                  <a:srgbClr val="3F1D52"/>
                </a:solidFill>
                <a:latin typeface="Aptos"/>
                <a:ea typeface="Aptos"/>
                <a:cs typeface="Aptos"/>
              </a:defRPr>
            </a:pPr>
            <a:r>
              <a:rPr sz="4350" b="1">
                <a:solidFill>
                  <a:srgbClr val="3F1D52"/>
                </a:solidFill>
                <a:latin typeface="Aptos"/>
                <a:ea typeface="Aptos"/>
                <a:cs typeface="Aptos"/>
              </a:rPr>
              <a:t>JURISDICTION METHOD: SUMMARISED</a:t>
            </a:r>
          </a:p>
        </p:txBody>
      </p:sp>
      <p:sp>
        <p:nvSpPr>
          <p:cNvPr id="8" name="">
            <a:extLst xmlns:a="http://schemas.openxmlformats.org/drawingml/2006/main">
              <a:ext uri="{FF2B5EF4-FFF2-40B4-BE49-F238E27FC236}">
                <a16:creationId xmlns:a16="http://schemas.microsoft.com/office/drawing/2014/main" id="{2A608760-A96C-454F-B66F-CDB8F9DC3D7B}"/>
              </a:ext>
            </a:extLst>
          </p:cNvPr>
          <p:cNvSpPr>
            <a:spLocks xmlns:a="http://schemas.openxmlformats.org/drawingml/2006/main" noGrp="1"/>
          </p:cNvSpPr>
          <p:nvPr/>
        </p:nvSpPr>
        <p:spPr>
          <a:xfrm xmlns:a="http://schemas.openxmlformats.org/drawingml/2006/main">
            <a:off x="2762250" y="3086100"/>
            <a:ext cx="7524750" cy="809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025" b="0">
                <a:solidFill>
                  <a:srgbClr val="5F6874"/>
                </a:solidFill>
                <a:latin typeface="Aptos"/>
                <a:ea typeface="Aptos"/>
                <a:cs typeface="Aptos"/>
              </a:defRPr>
            </a:pPr>
            <a:r>
              <a:rPr sz="2025" b="0">
                <a:solidFill>
                  <a:srgbClr val="5F6874"/>
                </a:solidFill>
                <a:latin typeface="Aptos"/>
                <a:ea typeface="Aptos"/>
                <a:cs typeface="Aptos"/>
              </a:rPr>
              <a:t>Choosing and establishing in personam and in rem jurisdiction under section 21 and CPR Part 61.</a:t>
            </a:r>
          </a:p>
        </p:txBody>
      </p:sp>
      <p:sp>
        <p:nvSpPr>
          <p:cNvPr id="9" name="">
            <a:extLst xmlns:a="http://schemas.openxmlformats.org/drawingml/2006/main">
              <a:ext uri="{FF2B5EF4-FFF2-40B4-BE49-F238E27FC236}">
                <a16:creationId xmlns:a16="http://schemas.microsoft.com/office/drawing/2014/main" id="{930517EF-35C4-4307-A989-1DD8F60292E0}"/>
              </a:ext>
            </a:extLst>
          </p:cNvPr>
          <p:cNvSpPr>
            <a:spLocks xmlns:a="http://schemas.openxmlformats.org/drawingml/2006/main" noGrp="1"/>
          </p:cNvSpPr>
          <p:nvPr/>
        </p:nvSpPr>
        <p:spPr>
          <a:xfrm xmlns:a="http://schemas.openxmlformats.org/drawingml/2006/main">
            <a:off x="2857500" y="4095750"/>
            <a:ext cx="78105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Distinguish in personam and in rem proceedings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Explain the functions of an in rem claim</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Apply section 21 ownership conditions</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Identify property available for arrest</a:t>
            </a:r>
          </a:p>
        </p:txBody>
      </p:sp>
    </p:spTree>
    <p:extLst>
      <p:ext uri="{BB962C8B-B14F-4D97-AF65-F5344CB8AC3E}">
        <p14:creationId xmlns:p14="http://schemas.microsoft.com/office/powerpoint/2010/main" val="424687837"/>
      </p:ext>
    </p:extLst>
  </p:cSld>
</p:sld>
</file>

<file path=ppt/slides/slide6.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5" name="">
            <a:extLst xmlns:a="http://schemas.openxmlformats.org/drawingml/2006/main">
              <a:ext uri="{FF2B5EF4-FFF2-40B4-BE49-F238E27FC236}">
                <a16:creationId xmlns:a16="http://schemas.microsoft.com/office/drawing/2014/main" id="{5221E640-71B9-48C1-BEFD-A46789D4D664}"/>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99f65389694f47ff"/>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6A27E99-9985-4BE7-9551-D8A464A7DE11}"/>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Two procedural routes</a:t>
            </a:r>
          </a:p>
        </p:txBody>
      </p:sp>
      <p:sp>
        <p:nvSpPr>
          <p:cNvPr id="4" name="">
            <a:extLst xmlns:a="http://schemas.openxmlformats.org/drawingml/2006/main">
              <a:ext uri="{FF2B5EF4-FFF2-40B4-BE49-F238E27FC236}">
                <a16:creationId xmlns:a16="http://schemas.microsoft.com/office/drawing/2014/main" id="{36DB2891-B70F-440E-B6F1-E03F76601EEE}"/>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A92C1E1-42ED-4131-92B1-A246E1210CF5}"/>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06</a:t>
            </a:r>
          </a:p>
        </p:txBody>
      </p:sp>
      <p:sp>
        <p:nvSpPr>
          <p:cNvPr id="6" name="">
            <a:extLst xmlns:a="http://schemas.openxmlformats.org/drawingml/2006/main">
              <a:ext uri="{FF2B5EF4-FFF2-40B4-BE49-F238E27FC236}">
                <a16:creationId xmlns:a16="http://schemas.microsoft.com/office/drawing/2014/main" id="{23A2BA83-D474-4FB3-8987-5F19563D1443}"/>
              </a:ext>
            </a:extLst>
          </p:cNvPr>
          <p:cNvSpPr>
            <a:spLocks xmlns:a="http://schemas.openxmlformats.org/drawingml/2006/main" noGrp="1"/>
          </p:cNvSpPr>
          <p:nvPr/>
        </p:nvSpPr>
        <p:spPr>
          <a:xfrm xmlns:a="http://schemas.openxmlformats.org/drawingml/2006/main">
            <a:off x="666750" y="1695450"/>
            <a:ext cx="8667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6092"/>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An Admiralty claim may proceed against a legal person or, where legislation permits, against the ship or other maritime property.</a:t>
            </a:r>
          </a:p>
        </p:txBody>
      </p:sp>
      <p:sp>
        <p:nvSpPr>
          <p:cNvPr id="7" name="">
            <a:extLst xmlns:a="http://schemas.openxmlformats.org/drawingml/2006/main">
              <a:ext uri="{FF2B5EF4-FFF2-40B4-BE49-F238E27FC236}">
                <a16:creationId xmlns:a16="http://schemas.microsoft.com/office/drawing/2014/main" id="{36DE905C-BDCC-4C45-B568-5372EAA70ED1}"/>
              </a:ext>
            </a:extLst>
          </p:cNvPr>
          <p:cNvSpPr>
            <a:spLocks xmlns:a="http://schemas.openxmlformats.org/drawingml/2006/main" noGrp="1"/>
          </p:cNvSpPr>
          <p:nvPr/>
        </p:nvSpPr>
        <p:spPr>
          <a:xfrm xmlns:a="http://schemas.openxmlformats.org/drawingml/2006/main">
            <a:off x="666750"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3F1D52"/>
                </a:solidFill>
                <a:latin typeface="Aptos"/>
                <a:ea typeface="Aptos"/>
                <a:cs typeface="Aptos"/>
              </a:defRPr>
            </a:pPr>
            <a:r>
              <a:rPr sz="4650" b="1">
                <a:solidFill>
                  <a:srgbClr val="3F1D52"/>
                </a:solidFill>
                <a:latin typeface="Aptos"/>
                <a:ea typeface="Aptos"/>
                <a:cs typeface="Aptos"/>
              </a:rPr>
              <a:t/>
            </a:r>
          </a:p>
        </p:txBody>
      </p:sp>
      <p:sp>
        <p:nvSpPr>
          <p:cNvPr id="8" name="">
            <a:extLst xmlns:a="http://schemas.openxmlformats.org/drawingml/2006/main">
              <a:ext uri="{FF2B5EF4-FFF2-40B4-BE49-F238E27FC236}">
                <a16:creationId xmlns:a16="http://schemas.microsoft.com/office/drawing/2014/main" id="{8CEB5D7A-93AD-4F94-A306-1C1574AB8218}"/>
              </a:ext>
            </a:extLst>
          </p:cNvPr>
          <p:cNvSpPr>
            <a:spLocks xmlns:a="http://schemas.openxmlformats.org/drawingml/2006/main" noGrp="1"/>
          </p:cNvSpPr>
          <p:nvPr/>
        </p:nvSpPr>
        <p:spPr>
          <a:xfrm xmlns:a="http://schemas.openxmlformats.org/drawingml/2006/main">
            <a:off x="666750" y="3352800"/>
            <a:ext cx="2143125" cy="4762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DE8F2B6E-7EEA-4AF3-BEA0-812772E2316C}"/>
              </a:ext>
            </a:extLst>
          </p:cNvPr>
          <p:cNvSpPr>
            <a:spLocks xmlns:a="http://schemas.openxmlformats.org/drawingml/2006/main" noGrp="1"/>
          </p:cNvSpPr>
          <p:nvPr/>
        </p:nvSpPr>
        <p:spPr>
          <a:xfrm xmlns:a="http://schemas.openxmlformats.org/drawingml/2006/main">
            <a:off x="666750"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3F1D52"/>
                </a:solidFill>
                <a:latin typeface="Aptos"/>
                <a:ea typeface="Aptos"/>
                <a:cs typeface="Aptos"/>
              </a:defRPr>
            </a:pPr>
            <a:r>
              <a:rPr sz="1350" b="1">
                <a:solidFill>
                  <a:srgbClr val="3F1D52"/>
                </a:solidFill>
                <a:latin typeface="Aptos"/>
                <a:ea typeface="Aptos"/>
                <a:cs typeface="Aptos"/>
              </a:rPr>
              <a:t>LEGAL SOURCE</a:t>
            </a:r>
          </a:p>
        </p:txBody>
      </p:sp>
      <p:sp>
        <p:nvSpPr>
          <p:cNvPr id="10" name="">
            <a:extLst xmlns:a="http://schemas.openxmlformats.org/drawingml/2006/main">
              <a:ext uri="{FF2B5EF4-FFF2-40B4-BE49-F238E27FC236}">
                <a16:creationId xmlns:a16="http://schemas.microsoft.com/office/drawing/2014/main" id="{F67CF289-2552-4154-905C-AAB602545C6A}"/>
              </a:ext>
            </a:extLst>
          </p:cNvPr>
          <p:cNvSpPr>
            <a:spLocks xmlns:a="http://schemas.openxmlformats.org/drawingml/2006/main" noGrp="1"/>
          </p:cNvSpPr>
          <p:nvPr/>
        </p:nvSpPr>
        <p:spPr>
          <a:xfrm xmlns:a="http://schemas.openxmlformats.org/drawingml/2006/main">
            <a:off x="666750"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058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Identify the precise statute, rule, convention, contract or authority.</a:t>
            </a:r>
          </a:p>
        </p:txBody>
      </p:sp>
      <p:sp>
        <p:nvSpPr>
          <p:cNvPr id="11" name="">
            <a:extLst xmlns:a="http://schemas.openxmlformats.org/drawingml/2006/main">
              <a:ext uri="{FF2B5EF4-FFF2-40B4-BE49-F238E27FC236}">
                <a16:creationId xmlns:a16="http://schemas.microsoft.com/office/drawing/2014/main" id="{FB9C7EDD-B4E3-4A79-ADDD-EB3C18243569}"/>
              </a:ext>
            </a:extLst>
          </p:cNvPr>
          <p:cNvSpPr>
            <a:spLocks xmlns:a="http://schemas.openxmlformats.org/drawingml/2006/main" noGrp="1"/>
          </p:cNvSpPr>
          <p:nvPr/>
        </p:nvSpPr>
        <p:spPr>
          <a:xfrm xmlns:a="http://schemas.openxmlformats.org/drawingml/2006/main">
            <a:off x="3381375"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167386"/>
                </a:solidFill>
                <a:latin typeface="Aptos"/>
                <a:ea typeface="Aptos"/>
                <a:cs typeface="Aptos"/>
              </a:defRPr>
            </a:pPr>
            <a:r>
              <a:rPr sz="4650" b="1">
                <a:solidFill>
                  <a:srgbClr val="167386"/>
                </a:solidFill>
                <a:latin typeface="Aptos"/>
                <a:ea typeface="Aptos"/>
                <a:cs typeface="Aptos"/>
              </a:rPr>
              <a:t/>
            </a:r>
          </a:p>
        </p:txBody>
      </p:sp>
      <p:sp>
        <p:nvSpPr>
          <p:cNvPr id="12" name="">
            <a:extLst xmlns:a="http://schemas.openxmlformats.org/drawingml/2006/main">
              <a:ext uri="{FF2B5EF4-FFF2-40B4-BE49-F238E27FC236}">
                <a16:creationId xmlns:a16="http://schemas.microsoft.com/office/drawing/2014/main" id="{D5500F2E-1DAD-4694-8527-B3B22E504A79}"/>
              </a:ext>
            </a:extLst>
          </p:cNvPr>
          <p:cNvSpPr>
            <a:spLocks xmlns:a="http://schemas.openxmlformats.org/drawingml/2006/main" noGrp="1"/>
          </p:cNvSpPr>
          <p:nvPr/>
        </p:nvSpPr>
        <p:spPr>
          <a:xfrm xmlns:a="http://schemas.openxmlformats.org/drawingml/2006/main">
            <a:off x="3381375" y="3352800"/>
            <a:ext cx="2143125" cy="47625"/>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D8A56E4B-7FB9-409E-9C7A-D9A655BB763C}"/>
              </a:ext>
            </a:extLst>
          </p:cNvPr>
          <p:cNvSpPr>
            <a:spLocks xmlns:a="http://schemas.openxmlformats.org/drawingml/2006/main" noGrp="1"/>
          </p:cNvSpPr>
          <p:nvPr/>
        </p:nvSpPr>
        <p:spPr>
          <a:xfrm xmlns:a="http://schemas.openxmlformats.org/drawingml/2006/main">
            <a:off x="3381375"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ELEMENTS</a:t>
            </a:r>
          </a:p>
        </p:txBody>
      </p:sp>
      <p:sp>
        <p:nvSpPr>
          <p:cNvPr id="14" name="">
            <a:extLst xmlns:a="http://schemas.openxmlformats.org/drawingml/2006/main">
              <a:ext uri="{FF2B5EF4-FFF2-40B4-BE49-F238E27FC236}">
                <a16:creationId xmlns:a16="http://schemas.microsoft.com/office/drawing/2014/main" id="{67B85FB3-1C7B-45D0-B810-ADE9DAA2FB42}"/>
              </a:ext>
            </a:extLst>
          </p:cNvPr>
          <p:cNvSpPr>
            <a:spLocks xmlns:a="http://schemas.openxmlformats.org/drawingml/2006/main" noGrp="1"/>
          </p:cNvSpPr>
          <p:nvPr/>
        </p:nvSpPr>
        <p:spPr>
          <a:xfrm xmlns:a="http://schemas.openxmlformats.org/drawingml/2006/main">
            <a:off x="3381375"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State the legal test without merging distinct requirements.</a:t>
            </a:r>
          </a:p>
        </p:txBody>
      </p:sp>
      <p:sp>
        <p:nvSpPr>
          <p:cNvPr id="15" name="">
            <a:extLst xmlns:a="http://schemas.openxmlformats.org/drawingml/2006/main">
              <a:ext uri="{FF2B5EF4-FFF2-40B4-BE49-F238E27FC236}">
                <a16:creationId xmlns:a16="http://schemas.microsoft.com/office/drawing/2014/main" id="{D3344DDF-488D-4D75-AD4A-FC118C332558}"/>
              </a:ext>
            </a:extLst>
          </p:cNvPr>
          <p:cNvSpPr>
            <a:spLocks xmlns:a="http://schemas.openxmlformats.org/drawingml/2006/main" noGrp="1"/>
          </p:cNvSpPr>
          <p:nvPr/>
        </p:nvSpPr>
        <p:spPr>
          <a:xfrm xmlns:a="http://schemas.openxmlformats.org/drawingml/2006/main">
            <a:off x="6096000"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D39124"/>
                </a:solidFill>
                <a:latin typeface="Aptos"/>
                <a:ea typeface="Aptos"/>
                <a:cs typeface="Aptos"/>
              </a:defRPr>
            </a:pPr>
            <a:r>
              <a:rPr sz="4650" b="1">
                <a:solidFill>
                  <a:srgbClr val="D39124"/>
                </a:solidFill>
                <a:latin typeface="Aptos"/>
                <a:ea typeface="Aptos"/>
                <a:cs typeface="Aptos"/>
              </a:rPr>
              <a:t/>
            </a:r>
          </a:p>
        </p:txBody>
      </p:sp>
      <p:sp>
        <p:nvSpPr>
          <p:cNvPr id="16" name="">
            <a:extLst xmlns:a="http://schemas.openxmlformats.org/drawingml/2006/main">
              <a:ext uri="{FF2B5EF4-FFF2-40B4-BE49-F238E27FC236}">
                <a16:creationId xmlns:a16="http://schemas.microsoft.com/office/drawing/2014/main" id="{A1140693-6D87-4938-8ECE-C52DAD896E23}"/>
              </a:ext>
            </a:extLst>
          </p:cNvPr>
          <p:cNvSpPr>
            <a:spLocks xmlns:a="http://schemas.openxmlformats.org/drawingml/2006/main" noGrp="1"/>
          </p:cNvSpPr>
          <p:nvPr/>
        </p:nvSpPr>
        <p:spPr>
          <a:xfrm xmlns:a="http://schemas.openxmlformats.org/drawingml/2006/main">
            <a:off x="6096000" y="3352800"/>
            <a:ext cx="2143125" cy="47625"/>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F38584AB-2659-42DB-A1EA-ABAC6A642867}"/>
              </a:ext>
            </a:extLst>
          </p:cNvPr>
          <p:cNvSpPr>
            <a:spLocks xmlns:a="http://schemas.openxmlformats.org/drawingml/2006/main" noGrp="1"/>
          </p:cNvSpPr>
          <p:nvPr/>
        </p:nvSpPr>
        <p:spPr>
          <a:xfrm xmlns:a="http://schemas.openxmlformats.org/drawingml/2006/main">
            <a:off x="6096000"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D39124"/>
                </a:solidFill>
                <a:latin typeface="Aptos"/>
                <a:ea typeface="Aptos"/>
                <a:cs typeface="Aptos"/>
              </a:defRPr>
            </a:pPr>
            <a:r>
              <a:rPr sz="1350" b="1">
                <a:solidFill>
                  <a:srgbClr val="D39124"/>
                </a:solidFill>
                <a:latin typeface="Aptos"/>
                <a:ea typeface="Aptos"/>
                <a:cs typeface="Aptos"/>
              </a:rPr>
              <a:t>APPLICATION</a:t>
            </a:r>
          </a:p>
        </p:txBody>
      </p:sp>
      <p:sp>
        <p:nvSpPr>
          <p:cNvPr id="18" name="">
            <a:extLst xmlns:a="http://schemas.openxmlformats.org/drawingml/2006/main">
              <a:ext uri="{FF2B5EF4-FFF2-40B4-BE49-F238E27FC236}">
                <a16:creationId xmlns:a16="http://schemas.microsoft.com/office/drawing/2014/main" id="{0506CFCD-749B-447E-9E32-D7CEA42B8724}"/>
              </a:ext>
            </a:extLst>
          </p:cNvPr>
          <p:cNvSpPr>
            <a:spLocks xmlns:a="http://schemas.openxmlformats.org/drawingml/2006/main" noGrp="1"/>
          </p:cNvSpPr>
          <p:nvPr/>
        </p:nvSpPr>
        <p:spPr>
          <a:xfrm xmlns:a="http://schemas.openxmlformats.org/drawingml/2006/main">
            <a:off x="6096000"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Test status, timing, control, causation and any exception.</a:t>
            </a:r>
          </a:p>
        </p:txBody>
      </p:sp>
      <p:sp>
        <p:nvSpPr>
          <p:cNvPr id="19" name="">
            <a:extLst xmlns:a="http://schemas.openxmlformats.org/drawingml/2006/main">
              <a:ext uri="{FF2B5EF4-FFF2-40B4-BE49-F238E27FC236}">
                <a16:creationId xmlns:a16="http://schemas.microsoft.com/office/drawing/2014/main" id="{1CF0AF45-1145-4EC7-86EF-D62E185DF528}"/>
              </a:ext>
            </a:extLst>
          </p:cNvPr>
          <p:cNvSpPr>
            <a:spLocks xmlns:a="http://schemas.openxmlformats.org/drawingml/2006/main" noGrp="1"/>
          </p:cNvSpPr>
          <p:nvPr/>
        </p:nvSpPr>
        <p:spPr>
          <a:xfrm xmlns:a="http://schemas.openxmlformats.org/drawingml/2006/main">
            <a:off x="8810625"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4650" b="1">
                <a:solidFill>
                  <a:srgbClr val="A8424A"/>
                </a:solidFill>
                <a:latin typeface="Aptos"/>
                <a:ea typeface="Aptos"/>
                <a:cs typeface="Aptos"/>
              </a:defRPr>
            </a:pPr>
            <a:r>
              <a:rPr sz="4650" b="1">
                <a:solidFill>
                  <a:srgbClr val="A8424A"/>
                </a:solidFill>
                <a:latin typeface="Aptos"/>
                <a:ea typeface="Aptos"/>
                <a:cs typeface="Aptos"/>
              </a:rPr>
              <a:t/>
            </a:r>
          </a:p>
        </p:txBody>
      </p:sp>
      <p:sp>
        <p:nvSpPr>
          <p:cNvPr id="20" name="">
            <a:extLst xmlns:a="http://schemas.openxmlformats.org/drawingml/2006/main">
              <a:ext uri="{FF2B5EF4-FFF2-40B4-BE49-F238E27FC236}">
                <a16:creationId xmlns:a16="http://schemas.microsoft.com/office/drawing/2014/main" id="{931024FD-8CE2-454E-B7E4-47EDBF6CE06B}"/>
              </a:ext>
            </a:extLst>
          </p:cNvPr>
          <p:cNvSpPr>
            <a:spLocks xmlns:a="http://schemas.openxmlformats.org/drawingml/2006/main" noGrp="1"/>
          </p:cNvSpPr>
          <p:nvPr/>
        </p:nvSpPr>
        <p:spPr>
          <a:xfrm xmlns:a="http://schemas.openxmlformats.org/drawingml/2006/main">
            <a:off x="8810625" y="3352800"/>
            <a:ext cx="2143125" cy="47625"/>
          </a:xfrm>
          <a:prstGeom xmlns:a="http://schemas.openxmlformats.org/drawingml/2006/main" prst="rect">
            <a:avLst/>
          </a:prstGeom>
          <a:solidFill xmlns:a="http://schemas.openxmlformats.org/drawingml/2006/main">
            <a:srgbClr val="A8424A"/>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B9C6BE21-D85F-424F-A3FA-D51973D2B113}"/>
              </a:ext>
            </a:extLst>
          </p:cNvPr>
          <p:cNvSpPr>
            <a:spLocks xmlns:a="http://schemas.openxmlformats.org/drawingml/2006/main" noGrp="1"/>
          </p:cNvSpPr>
          <p:nvPr/>
        </p:nvSpPr>
        <p:spPr>
          <a:xfrm xmlns:a="http://schemas.openxmlformats.org/drawingml/2006/main">
            <a:off x="8810625"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PRACTICE</a:t>
            </a:r>
          </a:p>
        </p:txBody>
      </p:sp>
      <p:sp>
        <p:nvSpPr>
          <p:cNvPr id="22" name="">
            <a:extLst xmlns:a="http://schemas.openxmlformats.org/drawingml/2006/main">
              <a:ext uri="{FF2B5EF4-FFF2-40B4-BE49-F238E27FC236}">
                <a16:creationId xmlns:a16="http://schemas.microsoft.com/office/drawing/2014/main" id="{F1BBBE99-F0F9-45A1-85E0-94B843FC898D}"/>
              </a:ext>
            </a:extLst>
          </p:cNvPr>
          <p:cNvSpPr>
            <a:spLocks xmlns:a="http://schemas.openxmlformats.org/drawingml/2006/main" noGrp="1"/>
          </p:cNvSpPr>
          <p:nvPr/>
        </p:nvSpPr>
        <p:spPr>
          <a:xfrm xmlns:a="http://schemas.openxmlformats.org/drawingml/2006/main">
            <a:off x="8810625"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5789"/>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Preserve evidence and identify the available remedy or defence.</a:t>
            </a:r>
          </a:p>
        </p:txBody>
      </p:sp>
      <p:sp>
        <p:nvSpPr>
          <p:cNvPr id="23" name="">
            <a:extLst xmlns:a="http://schemas.openxmlformats.org/drawingml/2006/main">
              <a:ext uri="{FF2B5EF4-FFF2-40B4-BE49-F238E27FC236}">
                <a16:creationId xmlns:a16="http://schemas.microsoft.com/office/drawing/2014/main" id="{272A581F-9BE3-4201-8043-163BA522AE52}"/>
              </a:ext>
            </a:extLst>
          </p:cNvPr>
          <p:cNvSpPr>
            <a:spLocks xmlns:a="http://schemas.openxmlformats.org/drawingml/2006/main" noGrp="1"/>
          </p:cNvSpPr>
          <p:nvPr/>
        </p:nvSpPr>
        <p:spPr>
          <a:xfrm xmlns:a="http://schemas.openxmlformats.org/drawingml/2006/main">
            <a:off x="666750" y="5362575"/>
            <a:ext cx="10287000" cy="704850"/>
          </a:xfrm>
          <a:prstGeom xmlns:a="http://schemas.openxmlformats.org/drawingml/2006/main" prst="roundRect">
            <a:avLst>
              <a:gd name="adj" fmla="val 18919"/>
            </a:avLst>
          </a:prstGeom>
          <a:solidFill xmlns:a="http://schemas.openxmlformats.org/drawingml/2006/main">
            <a:srgbClr val="EDE4F1"/>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68D70621-544E-404E-B53D-F1A47088329B}"/>
              </a:ext>
            </a:extLst>
          </p:cNvPr>
          <p:cNvSpPr>
            <a:spLocks xmlns:a="http://schemas.openxmlformats.org/drawingml/2006/main" noGrp="1"/>
          </p:cNvSpPr>
          <p:nvPr/>
        </p:nvSpPr>
        <p:spPr>
          <a:xfrm xmlns:a="http://schemas.openxmlformats.org/drawingml/2006/main">
            <a:off x="914400" y="5534025"/>
            <a:ext cx="97917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1165703962"/>
      </p:ext>
    </p:extLst>
  </p:cSld>
</p:sld>
</file>

<file path=ppt/slides/slide7.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960B8B5B-845A-42E8-8E73-7CF2E322BD63}"/>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02082b9cd54945df"/>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31BFF8C6-110D-42F8-8A1D-6C9EDBAAC38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In personam claims</a:t>
            </a:r>
          </a:p>
        </p:txBody>
      </p:sp>
      <p:sp>
        <p:nvSpPr>
          <p:cNvPr id="4" name="">
            <a:extLst xmlns:a="http://schemas.openxmlformats.org/drawingml/2006/main">
              <a:ext uri="{FF2B5EF4-FFF2-40B4-BE49-F238E27FC236}">
                <a16:creationId xmlns:a16="http://schemas.microsoft.com/office/drawing/2014/main" id="{078003DD-0FB5-4390-A7EB-F031D5614F46}"/>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C51F789-D2B6-497A-93BF-4D1F3D2A36F3}"/>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07</a:t>
            </a:r>
          </a:p>
        </p:txBody>
      </p:sp>
      <p:sp>
        <p:nvSpPr>
          <p:cNvPr id="6" name="">
            <a:extLst xmlns:a="http://schemas.openxmlformats.org/drawingml/2006/main">
              <a:ext uri="{FF2B5EF4-FFF2-40B4-BE49-F238E27FC236}">
                <a16:creationId xmlns:a16="http://schemas.microsoft.com/office/drawing/2014/main" id="{98DF48A6-C467-4C23-850A-9DA6C8601D5D}"/>
              </a:ext>
            </a:extLst>
          </p:cNvPr>
          <p:cNvSpPr>
            <a:spLocks xmlns:a="http://schemas.openxmlformats.org/drawingml/2006/main" noGrp="1"/>
          </p:cNvSpPr>
          <p:nvPr/>
        </p:nvSpPr>
        <p:spPr>
          <a:xfrm xmlns:a="http://schemas.openxmlformats.org/drawingml/2006/main">
            <a:off x="666750" y="1695450"/>
            <a:ext cx="95250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68691"/>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Section 21(1) preserves the ordinary route against the party personally liable for the maritime cause of action.</a:t>
            </a:r>
          </a:p>
        </p:txBody>
      </p:sp>
      <p:sp>
        <p:nvSpPr>
          <p:cNvPr id="7" name="">
            <a:extLst xmlns:a="http://schemas.openxmlformats.org/drawingml/2006/main">
              <a:ext uri="{FF2B5EF4-FFF2-40B4-BE49-F238E27FC236}">
                <a16:creationId xmlns:a16="http://schemas.microsoft.com/office/drawing/2014/main" id="{6E5D7EE7-5ACE-4A18-84C7-A832C399A4C2}"/>
              </a:ext>
            </a:extLst>
          </p:cNvPr>
          <p:cNvSpPr>
            <a:spLocks xmlns:a="http://schemas.openxmlformats.org/drawingml/2006/main" noGrp="1"/>
          </p:cNvSpPr>
          <p:nvPr/>
        </p:nvSpPr>
        <p:spPr>
          <a:xfrm xmlns:a="http://schemas.openxmlformats.org/drawingml/2006/main">
            <a:off x="1047750" y="3238500"/>
            <a:ext cx="9715500" cy="47625"/>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05E5C3A9-3DD0-4727-85A9-09856F9B1AA3}"/>
              </a:ext>
            </a:extLst>
          </p:cNvPr>
          <p:cNvSpPr>
            <a:spLocks xmlns:a="http://schemas.openxmlformats.org/drawingml/2006/main" noGrp="1"/>
          </p:cNvSpPr>
          <p:nvPr/>
        </p:nvSpPr>
        <p:spPr>
          <a:xfrm xmlns:a="http://schemas.openxmlformats.org/drawingml/2006/main">
            <a:off x="914400" y="3028950"/>
            <a:ext cx="419100" cy="419100"/>
          </a:xfrm>
          <a:prstGeom xmlns:a="http://schemas.openxmlformats.org/drawingml/2006/main" prst="roundRect">
            <a:avLst>
              <a:gd name="adj" fmla="val 50000"/>
            </a:avLst>
          </a:prstGeom>
          <a:solidFill xmlns:a="http://schemas.openxmlformats.org/drawingml/2006/main">
            <a:srgbClr val="5F687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5835114B-6FC1-4EAD-83D2-DEACCF6EB0B8}"/>
              </a:ext>
            </a:extLst>
          </p:cNvPr>
          <p:cNvSpPr>
            <a:spLocks xmlns:a="http://schemas.openxmlformats.org/drawingml/2006/main" noGrp="1"/>
          </p:cNvSpPr>
          <p:nvPr/>
        </p:nvSpPr>
        <p:spPr>
          <a:xfrm xmlns:a="http://schemas.openxmlformats.org/drawingml/2006/main">
            <a:off x="819150"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5F6874"/>
                </a:solidFill>
                <a:latin typeface="Aptos"/>
                <a:ea typeface="Aptos"/>
                <a:cs typeface="Aptos"/>
              </a:defRPr>
            </a:pPr>
            <a:r>
              <a:rPr sz="1500" b="1">
                <a:solidFill>
                  <a:srgbClr val="5F6874"/>
                </a:solidFill>
                <a:latin typeface="Aptos"/>
                <a:ea typeface="Aptos"/>
                <a:cs typeface="Aptos"/>
              </a:rPr>
              <a:t>LEGAL SOURCE</a:t>
            </a:r>
          </a:p>
        </p:txBody>
      </p:sp>
      <p:sp>
        <p:nvSpPr>
          <p:cNvPr id="10" name="">
            <a:extLst xmlns:a="http://schemas.openxmlformats.org/drawingml/2006/main">
              <a:ext uri="{FF2B5EF4-FFF2-40B4-BE49-F238E27FC236}">
                <a16:creationId xmlns:a16="http://schemas.microsoft.com/office/drawing/2014/main" id="{A6F19B49-6EDE-460B-A09B-4B644BFC5DD9}"/>
              </a:ext>
            </a:extLst>
          </p:cNvPr>
          <p:cNvSpPr>
            <a:spLocks xmlns:a="http://schemas.openxmlformats.org/drawingml/2006/main" noGrp="1"/>
          </p:cNvSpPr>
          <p:nvPr/>
        </p:nvSpPr>
        <p:spPr>
          <a:xfrm xmlns:a="http://schemas.openxmlformats.org/drawingml/2006/main">
            <a:off x="819150"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3476"/>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Identify the precise statute, rule, convention, contract or authority.</a:t>
            </a:r>
          </a:p>
        </p:txBody>
      </p:sp>
      <p:sp>
        <p:nvSpPr>
          <p:cNvPr id="11" name="">
            <a:extLst xmlns:a="http://schemas.openxmlformats.org/drawingml/2006/main">
              <a:ext uri="{FF2B5EF4-FFF2-40B4-BE49-F238E27FC236}">
                <a16:creationId xmlns:a16="http://schemas.microsoft.com/office/drawing/2014/main" id="{EAF42AF3-C244-43DD-A0E6-EF8A850BAA9B}"/>
              </a:ext>
            </a:extLst>
          </p:cNvPr>
          <p:cNvSpPr>
            <a:spLocks xmlns:a="http://schemas.openxmlformats.org/drawingml/2006/main" noGrp="1"/>
          </p:cNvSpPr>
          <p:nvPr/>
        </p:nvSpPr>
        <p:spPr>
          <a:xfrm xmlns:a="http://schemas.openxmlformats.org/drawingml/2006/main">
            <a:off x="3629025" y="3028950"/>
            <a:ext cx="419100" cy="419100"/>
          </a:xfrm>
          <a:prstGeom xmlns:a="http://schemas.openxmlformats.org/drawingml/2006/main" prst="roundRect">
            <a:avLst>
              <a:gd name="adj" fmla="val 50000"/>
            </a:avLst>
          </a:prstGeom>
          <a:solidFill xmlns:a="http://schemas.openxmlformats.org/drawingml/2006/main">
            <a:srgbClr val="A8424A"/>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30FC20D2-172E-4E55-8ED8-5D8C1D3832B9}"/>
              </a:ext>
            </a:extLst>
          </p:cNvPr>
          <p:cNvSpPr>
            <a:spLocks xmlns:a="http://schemas.openxmlformats.org/drawingml/2006/main" noGrp="1"/>
          </p:cNvSpPr>
          <p:nvPr/>
        </p:nvSpPr>
        <p:spPr>
          <a:xfrm xmlns:a="http://schemas.openxmlformats.org/drawingml/2006/main">
            <a:off x="3533775"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A8424A"/>
                </a:solidFill>
                <a:latin typeface="Aptos"/>
                <a:ea typeface="Aptos"/>
                <a:cs typeface="Aptos"/>
              </a:defRPr>
            </a:pPr>
            <a:r>
              <a:rPr sz="1500" b="1">
                <a:solidFill>
                  <a:srgbClr val="A8424A"/>
                </a:solidFill>
                <a:latin typeface="Aptos"/>
                <a:ea typeface="Aptos"/>
                <a:cs typeface="Aptos"/>
              </a:rPr>
              <a:t>ELEMENTS</a:t>
            </a:r>
          </a:p>
        </p:txBody>
      </p:sp>
      <p:sp>
        <p:nvSpPr>
          <p:cNvPr id="13" name="">
            <a:extLst xmlns:a="http://schemas.openxmlformats.org/drawingml/2006/main">
              <a:ext uri="{FF2B5EF4-FFF2-40B4-BE49-F238E27FC236}">
                <a16:creationId xmlns:a16="http://schemas.microsoft.com/office/drawing/2014/main" id="{2896DF5D-9069-4C4A-ACFB-AA2CE8DADCDA}"/>
              </a:ext>
            </a:extLst>
          </p:cNvPr>
          <p:cNvSpPr>
            <a:spLocks xmlns:a="http://schemas.openxmlformats.org/drawingml/2006/main" noGrp="1"/>
          </p:cNvSpPr>
          <p:nvPr/>
        </p:nvSpPr>
        <p:spPr>
          <a:xfrm xmlns:a="http://schemas.openxmlformats.org/drawingml/2006/main">
            <a:off x="3533775"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State the legal test without merging distinct requirements.</a:t>
            </a:r>
          </a:p>
        </p:txBody>
      </p:sp>
      <p:sp>
        <p:nvSpPr>
          <p:cNvPr id="14" name="">
            <a:extLst xmlns:a="http://schemas.openxmlformats.org/drawingml/2006/main">
              <a:ext uri="{FF2B5EF4-FFF2-40B4-BE49-F238E27FC236}">
                <a16:creationId xmlns:a16="http://schemas.microsoft.com/office/drawing/2014/main" id="{09C64F9D-0992-41F9-96D9-275761BFD214}"/>
              </a:ext>
            </a:extLst>
          </p:cNvPr>
          <p:cNvSpPr>
            <a:spLocks xmlns:a="http://schemas.openxmlformats.org/drawingml/2006/main" noGrp="1"/>
          </p:cNvSpPr>
          <p:nvPr/>
        </p:nvSpPr>
        <p:spPr>
          <a:xfrm xmlns:a="http://schemas.openxmlformats.org/drawingml/2006/main">
            <a:off x="6343650" y="3028950"/>
            <a:ext cx="419100" cy="419100"/>
          </a:xfrm>
          <a:prstGeom xmlns:a="http://schemas.openxmlformats.org/drawingml/2006/main" prst="roundRect">
            <a:avLst>
              <a:gd name="adj" fmla="val 50000"/>
            </a:avLst>
          </a:prstGeom>
          <a:solidFill xmlns:a="http://schemas.openxmlformats.org/drawingml/2006/main">
            <a:srgbClr val="3F1D5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9BC7B784-7460-4195-A4EE-7D1A51A3E2FD}"/>
              </a:ext>
            </a:extLst>
          </p:cNvPr>
          <p:cNvSpPr>
            <a:spLocks xmlns:a="http://schemas.openxmlformats.org/drawingml/2006/main" noGrp="1"/>
          </p:cNvSpPr>
          <p:nvPr/>
        </p:nvSpPr>
        <p:spPr>
          <a:xfrm xmlns:a="http://schemas.openxmlformats.org/drawingml/2006/main">
            <a:off x="6248400"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3F1D52"/>
                </a:solidFill>
                <a:latin typeface="Aptos"/>
                <a:ea typeface="Aptos"/>
                <a:cs typeface="Aptos"/>
              </a:defRPr>
            </a:pPr>
            <a:r>
              <a:rPr sz="1500" b="1">
                <a:solidFill>
                  <a:srgbClr val="3F1D52"/>
                </a:solidFill>
                <a:latin typeface="Aptos"/>
                <a:ea typeface="Aptos"/>
                <a:cs typeface="Aptos"/>
              </a:rPr>
              <a:t>APPLICATION</a:t>
            </a:r>
          </a:p>
        </p:txBody>
      </p:sp>
      <p:sp>
        <p:nvSpPr>
          <p:cNvPr id="16" name="">
            <a:extLst xmlns:a="http://schemas.openxmlformats.org/drawingml/2006/main">
              <a:ext uri="{FF2B5EF4-FFF2-40B4-BE49-F238E27FC236}">
                <a16:creationId xmlns:a16="http://schemas.microsoft.com/office/drawing/2014/main" id="{CF171AC9-F7B3-498F-8A72-741F1EC7AE32}"/>
              </a:ext>
            </a:extLst>
          </p:cNvPr>
          <p:cNvSpPr>
            <a:spLocks xmlns:a="http://schemas.openxmlformats.org/drawingml/2006/main" noGrp="1"/>
          </p:cNvSpPr>
          <p:nvPr/>
        </p:nvSpPr>
        <p:spPr>
          <a:xfrm xmlns:a="http://schemas.openxmlformats.org/drawingml/2006/main">
            <a:off x="6248400"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Test status, timing, control, causation and any exception.</a:t>
            </a:r>
          </a:p>
        </p:txBody>
      </p:sp>
      <p:sp>
        <p:nvSpPr>
          <p:cNvPr id="17" name="">
            <a:extLst xmlns:a="http://schemas.openxmlformats.org/drawingml/2006/main">
              <a:ext uri="{FF2B5EF4-FFF2-40B4-BE49-F238E27FC236}">
                <a16:creationId xmlns:a16="http://schemas.microsoft.com/office/drawing/2014/main" id="{26B63BB0-DBD3-4958-9143-AC067D12E3BC}"/>
              </a:ext>
            </a:extLst>
          </p:cNvPr>
          <p:cNvSpPr>
            <a:spLocks xmlns:a="http://schemas.openxmlformats.org/drawingml/2006/main" noGrp="1"/>
          </p:cNvSpPr>
          <p:nvPr/>
        </p:nvSpPr>
        <p:spPr>
          <a:xfrm xmlns:a="http://schemas.openxmlformats.org/drawingml/2006/main">
            <a:off x="9058275" y="3028950"/>
            <a:ext cx="419100" cy="419100"/>
          </a:xfrm>
          <a:prstGeom xmlns:a="http://schemas.openxmlformats.org/drawingml/2006/main" prst="roundRect">
            <a:avLst>
              <a:gd name="adj" fmla="val 50000"/>
            </a:avLst>
          </a:prstGeom>
          <a:solidFill xmlns:a="http://schemas.openxmlformats.org/drawingml/2006/main">
            <a:srgbClr val="167386"/>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97D081FB-3F78-4A7A-A123-76A985EE29D8}"/>
              </a:ext>
            </a:extLst>
          </p:cNvPr>
          <p:cNvSpPr>
            <a:spLocks xmlns:a="http://schemas.openxmlformats.org/drawingml/2006/main" noGrp="1"/>
          </p:cNvSpPr>
          <p:nvPr/>
        </p:nvSpPr>
        <p:spPr>
          <a:xfrm xmlns:a="http://schemas.openxmlformats.org/drawingml/2006/main">
            <a:off x="8963025"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167386"/>
                </a:solidFill>
                <a:latin typeface="Aptos"/>
                <a:ea typeface="Aptos"/>
                <a:cs typeface="Aptos"/>
              </a:defRPr>
            </a:pPr>
            <a:r>
              <a:rPr sz="1500" b="1">
                <a:solidFill>
                  <a:srgbClr val="167386"/>
                </a:solidFill>
                <a:latin typeface="Aptos"/>
                <a:ea typeface="Aptos"/>
                <a:cs typeface="Aptos"/>
              </a:rPr>
              <a:t>PRACTICE</a:t>
            </a:r>
          </a:p>
        </p:txBody>
      </p:sp>
      <p:sp>
        <p:nvSpPr>
          <p:cNvPr id="19" name="">
            <a:extLst xmlns:a="http://schemas.openxmlformats.org/drawingml/2006/main">
              <a:ext uri="{FF2B5EF4-FFF2-40B4-BE49-F238E27FC236}">
                <a16:creationId xmlns:a16="http://schemas.microsoft.com/office/drawing/2014/main" id="{6AF4431D-3C6A-4079-9C81-C785BC6E21CF}"/>
              </a:ext>
            </a:extLst>
          </p:cNvPr>
          <p:cNvSpPr>
            <a:spLocks xmlns:a="http://schemas.openxmlformats.org/drawingml/2006/main" noGrp="1"/>
          </p:cNvSpPr>
          <p:nvPr/>
        </p:nvSpPr>
        <p:spPr>
          <a:xfrm xmlns:a="http://schemas.openxmlformats.org/drawingml/2006/main">
            <a:off x="8963025"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9728"/>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Preserve evidence and identify the available remedy or defence.</a:t>
            </a:r>
          </a:p>
        </p:txBody>
      </p:sp>
      <p:sp>
        <p:nvSpPr>
          <p:cNvPr id="20" name="">
            <a:extLst xmlns:a="http://schemas.openxmlformats.org/drawingml/2006/main">
              <a:ext uri="{FF2B5EF4-FFF2-40B4-BE49-F238E27FC236}">
                <a16:creationId xmlns:a16="http://schemas.microsoft.com/office/drawing/2014/main" id="{2D043C48-5DAA-43A3-80BB-B0022285BB77}"/>
              </a:ext>
            </a:extLst>
          </p:cNvPr>
          <p:cNvSpPr>
            <a:spLocks xmlns:a="http://schemas.openxmlformats.org/drawingml/2006/main" noGrp="1"/>
          </p:cNvSpPr>
          <p:nvPr/>
        </p:nvSpPr>
        <p:spPr>
          <a:xfrm xmlns:a="http://schemas.openxmlformats.org/drawingml/2006/main">
            <a:off x="666750" y="5191125"/>
            <a:ext cx="10572750" cy="742950"/>
          </a:xfrm>
          <a:prstGeom xmlns:a="http://schemas.openxmlformats.org/drawingml/2006/main" prst="roundRect">
            <a:avLst>
              <a:gd name="adj" fmla="val 17949"/>
            </a:avLst>
          </a:prstGeom>
          <a:solidFill xmlns:a="http://schemas.openxmlformats.org/drawingml/2006/main">
            <a:srgbClr val="3F1D52"/>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1199D308-0E3D-4807-8380-E58A16681353}"/>
              </a:ext>
            </a:extLst>
          </p:cNvPr>
          <p:cNvSpPr>
            <a:spLocks xmlns:a="http://schemas.openxmlformats.org/drawingml/2006/main" noGrp="1"/>
          </p:cNvSpPr>
          <p:nvPr/>
        </p:nvSpPr>
        <p:spPr>
          <a:xfrm xmlns:a="http://schemas.openxmlformats.org/drawingml/2006/main">
            <a:off x="952500" y="5353050"/>
            <a:ext cx="100012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950" b="1">
                <a:solidFill>
                  <a:srgbClr val="FFFFFF"/>
                </a:solidFill>
                <a:latin typeface="Aptos"/>
                <a:ea typeface="Aptos"/>
                <a:cs typeface="Aptos"/>
              </a:defRPr>
            </a:pPr>
            <a:r>
              <a:rPr sz="1950" b="1">
                <a:solidFill>
                  <a:srgbClr val="FFFFFF"/>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930238166"/>
      </p:ext>
    </p:extLst>
  </p:cSld>
</p:sld>
</file>

<file path=ppt/slides/slide8.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6BB2291E-FB2B-4AAE-B2D4-A190C98D2680}"/>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d1320586e11a48da"/>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A1CC22E7-A4B5-40B9-8D83-4D639667C1A8}"/>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The action in rem</a:t>
            </a:r>
          </a:p>
        </p:txBody>
      </p:sp>
      <p:sp>
        <p:nvSpPr>
          <p:cNvPr id="4" name="">
            <a:extLst xmlns:a="http://schemas.openxmlformats.org/drawingml/2006/main">
              <a:ext uri="{FF2B5EF4-FFF2-40B4-BE49-F238E27FC236}">
                <a16:creationId xmlns:a16="http://schemas.microsoft.com/office/drawing/2014/main" id="{5F44E81B-DC0F-455E-B9BF-321AD541473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8FF0267-DBD3-4190-A541-E93F348B180B}"/>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08</a:t>
            </a:r>
          </a:p>
        </p:txBody>
      </p:sp>
      <p:sp>
        <p:nvSpPr>
          <p:cNvPr id="6" name="">
            <a:extLst xmlns:a="http://schemas.openxmlformats.org/drawingml/2006/main">
              <a:ext uri="{FF2B5EF4-FFF2-40B4-BE49-F238E27FC236}">
                <a16:creationId xmlns:a16="http://schemas.microsoft.com/office/drawing/2014/main" id="{DB0497A9-E9BB-435C-A22F-5BCBB6F62BCC}"/>
              </a:ext>
            </a:extLst>
          </p:cNvPr>
          <p:cNvSpPr>
            <a:spLocks xmlns:a="http://schemas.openxmlformats.org/drawingml/2006/main" noGrp="1"/>
          </p:cNvSpPr>
          <p:nvPr/>
        </p:nvSpPr>
        <p:spPr>
          <a:xfrm xmlns:a="http://schemas.openxmlformats.org/drawingml/2006/main">
            <a:off x="80962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5100" b="1">
                <a:solidFill>
                  <a:srgbClr val="3F1D52"/>
                </a:solidFill>
                <a:latin typeface="Aptos"/>
                <a:ea typeface="Aptos"/>
                <a:cs typeface="Aptos"/>
              </a:defRPr>
            </a:pPr>
            <a:r>
              <a:rPr sz="5100" b="1">
                <a:solidFill>
                  <a:srgbClr val="3F1D52"/>
                </a:solidFill>
                <a:latin typeface="Aptos"/>
                <a:ea typeface="Aptos"/>
                <a:cs typeface="Aptos"/>
              </a:rPr>
              <a:t/>
            </a:r>
          </a:p>
        </p:txBody>
      </p:sp>
      <p:sp>
        <p:nvSpPr>
          <p:cNvPr id="7" name="">
            <a:extLst xmlns:a="http://schemas.openxmlformats.org/drawingml/2006/main">
              <a:ext uri="{FF2B5EF4-FFF2-40B4-BE49-F238E27FC236}">
                <a16:creationId xmlns:a16="http://schemas.microsoft.com/office/drawing/2014/main" id="{90CB70EC-9870-4E4F-8C00-232830EF5709}"/>
              </a:ext>
            </a:extLst>
          </p:cNvPr>
          <p:cNvSpPr>
            <a:spLocks xmlns:a="http://schemas.openxmlformats.org/drawingml/2006/main" noGrp="1"/>
          </p:cNvSpPr>
          <p:nvPr/>
        </p:nvSpPr>
        <p:spPr>
          <a:xfrm xmlns:a="http://schemas.openxmlformats.org/drawingml/2006/main">
            <a:off x="80962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3F1D52"/>
                </a:solidFill>
                <a:latin typeface="Aptos"/>
                <a:ea typeface="Aptos"/>
                <a:cs typeface="Aptos"/>
              </a:defRPr>
            </a:pPr>
            <a:r>
              <a:rPr sz="1800" b="1">
                <a:solidFill>
                  <a:srgbClr val="3F1D52"/>
                </a:solidFill>
                <a:latin typeface="Aptos"/>
                <a:ea typeface="Aptos"/>
                <a:cs typeface="Aptos"/>
              </a:rPr>
              <a:t>LEGAL SOURCE</a:t>
            </a:r>
          </a:p>
        </p:txBody>
      </p:sp>
      <p:sp>
        <p:nvSpPr>
          <p:cNvPr id="8" name="">
            <a:extLst xmlns:a="http://schemas.openxmlformats.org/drawingml/2006/main">
              <a:ext uri="{FF2B5EF4-FFF2-40B4-BE49-F238E27FC236}">
                <a16:creationId xmlns:a16="http://schemas.microsoft.com/office/drawing/2014/main" id="{E8154F24-0086-4DE7-853E-D3B58E30EE41}"/>
              </a:ext>
            </a:extLst>
          </p:cNvPr>
          <p:cNvSpPr>
            <a:spLocks xmlns:a="http://schemas.openxmlformats.org/drawingml/2006/main" noGrp="1"/>
          </p:cNvSpPr>
          <p:nvPr/>
        </p:nvSpPr>
        <p:spPr>
          <a:xfrm xmlns:a="http://schemas.openxmlformats.org/drawingml/2006/main">
            <a:off x="80962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Identify the precise statute, rule, convention, contract or authority.</a:t>
            </a:r>
          </a:p>
        </p:txBody>
      </p:sp>
      <p:sp>
        <p:nvSpPr>
          <p:cNvPr id="9" name="">
            <a:extLst xmlns:a="http://schemas.openxmlformats.org/drawingml/2006/main">
              <a:ext uri="{FF2B5EF4-FFF2-40B4-BE49-F238E27FC236}">
                <a16:creationId xmlns:a16="http://schemas.microsoft.com/office/drawing/2014/main" id="{42000DAD-9103-414B-BFF8-28FA356A8D85}"/>
              </a:ext>
            </a:extLst>
          </p:cNvPr>
          <p:cNvSpPr>
            <a:spLocks xmlns:a="http://schemas.openxmlformats.org/drawingml/2006/main" noGrp="1"/>
          </p:cNvSpPr>
          <p:nvPr/>
        </p:nvSpPr>
        <p:spPr>
          <a:xfrm xmlns:a="http://schemas.openxmlformats.org/drawingml/2006/main">
            <a:off x="452437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5100" b="1">
                <a:solidFill>
                  <a:srgbClr val="167386"/>
                </a:solidFill>
                <a:latin typeface="Aptos"/>
                <a:ea typeface="Aptos"/>
                <a:cs typeface="Aptos"/>
              </a:defRPr>
            </a:pPr>
            <a:r>
              <a:rPr sz="5100" b="1">
                <a:solidFill>
                  <a:srgbClr val="167386"/>
                </a:solidFill>
                <a:latin typeface="Aptos"/>
                <a:ea typeface="Aptos"/>
                <a:cs typeface="Aptos"/>
              </a:rPr>
              <a:t/>
            </a:r>
          </a:p>
        </p:txBody>
      </p:sp>
      <p:sp>
        <p:nvSpPr>
          <p:cNvPr id="10" name="">
            <a:extLst xmlns:a="http://schemas.openxmlformats.org/drawingml/2006/main">
              <a:ext uri="{FF2B5EF4-FFF2-40B4-BE49-F238E27FC236}">
                <a16:creationId xmlns:a16="http://schemas.microsoft.com/office/drawing/2014/main" id="{0953B35F-2CA7-4EC1-86E7-2E52F0C2F0B4}"/>
              </a:ext>
            </a:extLst>
          </p:cNvPr>
          <p:cNvSpPr>
            <a:spLocks xmlns:a="http://schemas.openxmlformats.org/drawingml/2006/main" noGrp="1"/>
          </p:cNvSpPr>
          <p:nvPr/>
        </p:nvSpPr>
        <p:spPr>
          <a:xfrm xmlns:a="http://schemas.openxmlformats.org/drawingml/2006/main">
            <a:off x="452437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167386"/>
                </a:solidFill>
                <a:latin typeface="Aptos"/>
                <a:ea typeface="Aptos"/>
                <a:cs typeface="Aptos"/>
              </a:defRPr>
            </a:pPr>
            <a:r>
              <a:rPr sz="1800" b="1">
                <a:solidFill>
                  <a:srgbClr val="167386"/>
                </a:solidFill>
                <a:latin typeface="Aptos"/>
                <a:ea typeface="Aptos"/>
                <a:cs typeface="Aptos"/>
              </a:rPr>
              <a:t>ELEMENTS</a:t>
            </a:r>
          </a:p>
        </p:txBody>
      </p:sp>
      <p:sp>
        <p:nvSpPr>
          <p:cNvPr id="11" name="">
            <a:extLst xmlns:a="http://schemas.openxmlformats.org/drawingml/2006/main">
              <a:ext uri="{FF2B5EF4-FFF2-40B4-BE49-F238E27FC236}">
                <a16:creationId xmlns:a16="http://schemas.microsoft.com/office/drawing/2014/main" id="{324B38C2-429C-4855-9F90-3CDDE542D61C}"/>
              </a:ext>
            </a:extLst>
          </p:cNvPr>
          <p:cNvSpPr>
            <a:spLocks xmlns:a="http://schemas.openxmlformats.org/drawingml/2006/main" noGrp="1"/>
          </p:cNvSpPr>
          <p:nvPr/>
        </p:nvSpPr>
        <p:spPr>
          <a:xfrm xmlns:a="http://schemas.openxmlformats.org/drawingml/2006/main">
            <a:off x="452437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State the legal test without merging distinct requirements.</a:t>
            </a:r>
          </a:p>
        </p:txBody>
      </p:sp>
      <p:sp>
        <p:nvSpPr>
          <p:cNvPr id="12" name="">
            <a:extLst xmlns:a="http://schemas.openxmlformats.org/drawingml/2006/main">
              <a:ext uri="{FF2B5EF4-FFF2-40B4-BE49-F238E27FC236}">
                <a16:creationId xmlns:a16="http://schemas.microsoft.com/office/drawing/2014/main" id="{3ADB3DEA-296A-411E-8925-61F147C9B8B9}"/>
              </a:ext>
            </a:extLst>
          </p:cNvPr>
          <p:cNvSpPr>
            <a:spLocks xmlns:a="http://schemas.openxmlformats.org/drawingml/2006/main" noGrp="1"/>
          </p:cNvSpPr>
          <p:nvPr/>
        </p:nvSpPr>
        <p:spPr>
          <a:xfrm xmlns:a="http://schemas.openxmlformats.org/drawingml/2006/main">
            <a:off x="823912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a:bodyPr>
          <a:lstStyle xmlns:a="http://schemas.openxmlformats.org/drawingml/2006/main"/>
          <a:p xmlns:a="http://schemas.openxmlformats.org/drawingml/2006/main">
            <a:pPr algn="l">
              <a:buNone/>
              <a:defRPr sz="5100" b="1">
                <a:solidFill>
                  <a:srgbClr val="D39124"/>
                </a:solidFill>
                <a:latin typeface="Aptos"/>
                <a:ea typeface="Aptos"/>
                <a:cs typeface="Aptos"/>
              </a:defRPr>
            </a:pPr>
            <a:r>
              <a:rPr sz="5100" b="1">
                <a:solidFill>
                  <a:srgbClr val="D39124"/>
                </a:solidFill>
                <a:latin typeface="Aptos"/>
                <a:ea typeface="Aptos"/>
                <a:cs typeface="Aptos"/>
              </a:rPr>
              <a:t/>
            </a:r>
          </a:p>
        </p:txBody>
      </p:sp>
      <p:sp>
        <p:nvSpPr>
          <p:cNvPr id="13" name="">
            <a:extLst xmlns:a="http://schemas.openxmlformats.org/drawingml/2006/main">
              <a:ext uri="{FF2B5EF4-FFF2-40B4-BE49-F238E27FC236}">
                <a16:creationId xmlns:a16="http://schemas.microsoft.com/office/drawing/2014/main" id="{4A430098-BE4A-47A0-A434-76F45E3C514D}"/>
              </a:ext>
            </a:extLst>
          </p:cNvPr>
          <p:cNvSpPr>
            <a:spLocks xmlns:a="http://schemas.openxmlformats.org/drawingml/2006/main" noGrp="1"/>
          </p:cNvSpPr>
          <p:nvPr/>
        </p:nvSpPr>
        <p:spPr>
          <a:xfrm xmlns:a="http://schemas.openxmlformats.org/drawingml/2006/main">
            <a:off x="823912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D39124"/>
                </a:solidFill>
                <a:latin typeface="Aptos"/>
                <a:ea typeface="Aptos"/>
                <a:cs typeface="Aptos"/>
              </a:defRPr>
            </a:pPr>
            <a:r>
              <a:rPr sz="1800" b="1">
                <a:solidFill>
                  <a:srgbClr val="D39124"/>
                </a:solidFill>
                <a:latin typeface="Aptos"/>
                <a:ea typeface="Aptos"/>
                <a:cs typeface="Aptos"/>
              </a:rPr>
              <a:t>APPLICATION</a:t>
            </a:r>
          </a:p>
        </p:txBody>
      </p:sp>
      <p:sp>
        <p:nvSpPr>
          <p:cNvPr id="14" name="">
            <a:extLst xmlns:a="http://schemas.openxmlformats.org/drawingml/2006/main">
              <a:ext uri="{FF2B5EF4-FFF2-40B4-BE49-F238E27FC236}">
                <a16:creationId xmlns:a16="http://schemas.microsoft.com/office/drawing/2014/main" id="{0BB0C390-307B-4F68-8A91-833366FD5313}"/>
              </a:ext>
            </a:extLst>
          </p:cNvPr>
          <p:cNvSpPr>
            <a:spLocks xmlns:a="http://schemas.openxmlformats.org/drawingml/2006/main" noGrp="1"/>
          </p:cNvSpPr>
          <p:nvPr/>
        </p:nvSpPr>
        <p:spPr>
          <a:xfrm xmlns:a="http://schemas.openxmlformats.org/drawingml/2006/main">
            <a:off x="823912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Test status, timing, control, causation and any exception.</a:t>
            </a:r>
          </a:p>
        </p:txBody>
      </p:sp>
      <p:sp>
        <p:nvSpPr>
          <p:cNvPr id="15" name="">
            <a:extLst xmlns:a="http://schemas.openxmlformats.org/drawingml/2006/main">
              <a:ext uri="{FF2B5EF4-FFF2-40B4-BE49-F238E27FC236}">
                <a16:creationId xmlns:a16="http://schemas.microsoft.com/office/drawing/2014/main" id="{491C2588-317B-4D7A-BC68-F8F4962A3137}"/>
              </a:ext>
            </a:extLst>
          </p:cNvPr>
          <p:cNvSpPr>
            <a:spLocks xmlns:a="http://schemas.openxmlformats.org/drawingml/2006/main" noGrp="1"/>
          </p:cNvSpPr>
          <p:nvPr/>
        </p:nvSpPr>
        <p:spPr>
          <a:xfrm xmlns:a="http://schemas.openxmlformats.org/drawingml/2006/main">
            <a:off x="809625" y="4857750"/>
            <a:ext cx="10287000" cy="28575"/>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B6EE9E49-DB5F-4BDB-98AC-FE33CE495262}"/>
              </a:ext>
            </a:extLst>
          </p:cNvPr>
          <p:cNvSpPr>
            <a:spLocks xmlns:a="http://schemas.openxmlformats.org/drawingml/2006/main" noGrp="1"/>
          </p:cNvSpPr>
          <p:nvPr/>
        </p:nvSpPr>
        <p:spPr>
          <a:xfrm xmlns:a="http://schemas.openxmlformats.org/drawingml/2006/main">
            <a:off x="1047750" y="5219700"/>
            <a:ext cx="9810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2175" b="1">
                <a:solidFill>
                  <a:srgbClr val="3F1D52"/>
                </a:solidFill>
                <a:latin typeface="Aptos"/>
                <a:ea typeface="Aptos"/>
                <a:cs typeface="Aptos"/>
              </a:defRPr>
            </a:pPr>
            <a:r>
              <a:rPr sz="2175" b="1">
                <a:solidFill>
                  <a:srgbClr val="3F1D52"/>
                </a:solidFill>
                <a:latin typeface="Aptos"/>
                <a:ea typeface="Aptos"/>
                <a:cs typeface="Aptos"/>
              </a:rPr>
              <a:t>Keep jurisdiction, merits, procedure and remedy analytically distinct.</a:t>
            </a:r>
          </a:p>
        </p:txBody>
      </p:sp>
    </p:spTree>
    <p:extLst>
      <p:ext uri="{BB962C8B-B14F-4D97-AF65-F5344CB8AC3E}">
        <p14:creationId xmlns:p14="http://schemas.microsoft.com/office/powerpoint/2010/main" val="2114052119"/>
      </p:ext>
    </p:extLst>
  </p:cSld>
</p:sld>
</file>

<file path=ppt/slides/slide9.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CC1A07DA-BFDE-4A68-82C8-B3831E140A67}"/>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ADMIRALTY LAW AND MARITIME LITIGATION  •  LGC424  •  LECTURE 2</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fce63fb20617469e"/>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1286690D-8651-48B8-8860-E6686B9D4F8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Functions of in rem proceedings</a:t>
            </a:r>
          </a:p>
        </p:txBody>
      </p:sp>
      <p:sp>
        <p:nvSpPr>
          <p:cNvPr id="4" name="">
            <a:extLst xmlns:a="http://schemas.openxmlformats.org/drawingml/2006/main">
              <a:ext uri="{FF2B5EF4-FFF2-40B4-BE49-F238E27FC236}">
                <a16:creationId xmlns:a16="http://schemas.microsoft.com/office/drawing/2014/main" id="{B7A541BC-B634-41DA-808E-C00350C68F6B}"/>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3314E79-CDC0-4AA7-B05E-54B615CB007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09</a:t>
            </a:r>
          </a:p>
        </p:txBody>
      </p:sp>
      <p:sp>
        <p:nvSpPr>
          <p:cNvPr id="6" name="">
            <a:extLst xmlns:a="http://schemas.openxmlformats.org/drawingml/2006/main">
              <a:ext uri="{FF2B5EF4-FFF2-40B4-BE49-F238E27FC236}">
                <a16:creationId xmlns:a16="http://schemas.microsoft.com/office/drawing/2014/main" id="{B28B0477-2D53-42E9-8402-25B5999707FB}"/>
              </a:ext>
            </a:extLst>
          </p:cNvPr>
          <p:cNvSpPr>
            <a:spLocks xmlns:a="http://schemas.openxmlformats.org/drawingml/2006/main" noGrp="1"/>
          </p:cNvSpPr>
          <p:nvPr/>
        </p:nvSpPr>
        <p:spPr>
          <a:xfrm xmlns:a="http://schemas.openxmlformats.org/drawingml/2006/main">
            <a:off x="666750" y="1714500"/>
            <a:ext cx="92392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2917"/>
          </a:bodyPr>
          <a:lstStyle xmlns:a="http://schemas.openxmlformats.org/drawingml/2006/main"/>
          <a:p xmlns:a="http://schemas.openxmlformats.org/drawingml/2006/main">
            <a:pPr algn="l">
              <a:buNone/>
              <a:defRPr sz="2400" b="1">
                <a:solidFill>
                  <a:srgbClr val="3F1D52"/>
                </a:solidFill>
                <a:latin typeface="Aptos"/>
                <a:ea typeface="Aptos"/>
                <a:cs typeface="Aptos"/>
              </a:defRPr>
            </a:pPr>
            <a:r>
              <a:rPr sz="2400" b="1">
                <a:solidFill>
                  <a:srgbClr val="3F1D52"/>
                </a:solidFill>
                <a:latin typeface="Aptos"/>
                <a:ea typeface="Aptos"/>
                <a:cs typeface="Aptos"/>
              </a:rPr>
              <a:t>The procedure secures the claim, founds jurisdiction and can crystallise certain statutory rights against the property.</a:t>
            </a:r>
          </a:p>
        </p:txBody>
      </p:sp>
      <p:sp>
        <p:nvSpPr>
          <p:cNvPr id="7" name="">
            <a:extLst xmlns:a="http://schemas.openxmlformats.org/drawingml/2006/main">
              <a:ext uri="{FF2B5EF4-FFF2-40B4-BE49-F238E27FC236}">
                <a16:creationId xmlns:a16="http://schemas.microsoft.com/office/drawing/2014/main" id="{1B617741-0222-4212-9A4A-FE0E8152E764}"/>
              </a:ext>
            </a:extLst>
          </p:cNvPr>
          <p:cNvSpPr>
            <a:spLocks xmlns:a="http://schemas.openxmlformats.org/drawingml/2006/main" noGrp="1"/>
          </p:cNvSpPr>
          <p:nvPr/>
        </p:nvSpPr>
        <p:spPr>
          <a:xfrm xmlns:a="http://schemas.openxmlformats.org/drawingml/2006/main">
            <a:off x="857250" y="2667000"/>
            <a:ext cx="1381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ADE384C-1301-4583-82A6-8062CA1D5CBF}"/>
              </a:ext>
            </a:extLst>
          </p:cNvPr>
          <p:cNvSpPr>
            <a:spLocks xmlns:a="http://schemas.openxmlformats.org/drawingml/2006/main" noGrp="1"/>
          </p:cNvSpPr>
          <p:nvPr/>
        </p:nvSpPr>
        <p:spPr>
          <a:xfrm xmlns:a="http://schemas.openxmlformats.org/drawingml/2006/main">
            <a:off x="952500" y="272415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8434"/>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LEGAL SOURCE</a:t>
            </a:r>
          </a:p>
        </p:txBody>
      </p:sp>
      <p:sp>
        <p:nvSpPr>
          <p:cNvPr id="9" name="">
            <a:extLst xmlns:a="http://schemas.openxmlformats.org/drawingml/2006/main">
              <a:ext uri="{FF2B5EF4-FFF2-40B4-BE49-F238E27FC236}">
                <a16:creationId xmlns:a16="http://schemas.microsoft.com/office/drawing/2014/main" id="{C74F5766-687E-41A2-AD12-963EDFA5A34C}"/>
              </a:ext>
            </a:extLst>
          </p:cNvPr>
          <p:cNvSpPr>
            <a:spLocks xmlns:a="http://schemas.openxmlformats.org/drawingml/2006/main" noGrp="1"/>
          </p:cNvSpPr>
          <p:nvPr/>
        </p:nvSpPr>
        <p:spPr>
          <a:xfrm xmlns:a="http://schemas.openxmlformats.org/drawingml/2006/main">
            <a:off x="2619375" y="268605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Identify the precise statute, rule, convention, contract or authority.</a:t>
            </a:r>
          </a:p>
        </p:txBody>
      </p:sp>
      <p:sp>
        <p:nvSpPr>
          <p:cNvPr id="10" name="">
            <a:extLst xmlns:a="http://schemas.openxmlformats.org/drawingml/2006/main">
              <a:ext uri="{FF2B5EF4-FFF2-40B4-BE49-F238E27FC236}">
                <a16:creationId xmlns:a16="http://schemas.microsoft.com/office/drawing/2014/main" id="{8574D2DC-37A8-453A-B6AB-3454A9619348}"/>
              </a:ext>
            </a:extLst>
          </p:cNvPr>
          <p:cNvSpPr>
            <a:spLocks xmlns:a="http://schemas.openxmlformats.org/drawingml/2006/main" noGrp="1"/>
          </p:cNvSpPr>
          <p:nvPr/>
        </p:nvSpPr>
        <p:spPr>
          <a:xfrm xmlns:a="http://schemas.openxmlformats.org/drawingml/2006/main">
            <a:off x="857250" y="3409950"/>
            <a:ext cx="1381125" cy="323850"/>
          </a:xfrm>
          <a:prstGeom xmlns:a="http://schemas.openxmlformats.org/drawingml/2006/main" prst="roundRect">
            <a:avLst>
              <a:gd name="adj" fmla="val 35294"/>
            </a:avLst>
          </a:prstGeom>
          <a:solidFill xmlns:a="http://schemas.openxmlformats.org/drawingml/2006/main">
            <a:srgbClr val="167386"/>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50652ACF-6BB4-4C34-8100-03E7499A173A}"/>
              </a:ext>
            </a:extLst>
          </p:cNvPr>
          <p:cNvSpPr>
            <a:spLocks xmlns:a="http://schemas.openxmlformats.org/drawingml/2006/main" noGrp="1"/>
          </p:cNvSpPr>
          <p:nvPr/>
        </p:nvSpPr>
        <p:spPr>
          <a:xfrm xmlns:a="http://schemas.openxmlformats.org/drawingml/2006/main">
            <a:off x="952500" y="346710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ELEMENTS</a:t>
            </a:r>
          </a:p>
        </p:txBody>
      </p:sp>
      <p:sp>
        <p:nvSpPr>
          <p:cNvPr id="12" name="">
            <a:extLst xmlns:a="http://schemas.openxmlformats.org/drawingml/2006/main">
              <a:ext uri="{FF2B5EF4-FFF2-40B4-BE49-F238E27FC236}">
                <a16:creationId xmlns:a16="http://schemas.microsoft.com/office/drawing/2014/main" id="{88D47A8C-C862-47C0-92E7-CD5F5D52FB34}"/>
              </a:ext>
            </a:extLst>
          </p:cNvPr>
          <p:cNvSpPr>
            <a:spLocks xmlns:a="http://schemas.openxmlformats.org/drawingml/2006/main" noGrp="1"/>
          </p:cNvSpPr>
          <p:nvPr/>
        </p:nvSpPr>
        <p:spPr>
          <a:xfrm xmlns:a="http://schemas.openxmlformats.org/drawingml/2006/main">
            <a:off x="2619375" y="342900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State the legal test without merging distinct requirements.</a:t>
            </a:r>
          </a:p>
        </p:txBody>
      </p:sp>
      <p:sp>
        <p:nvSpPr>
          <p:cNvPr id="13" name="">
            <a:extLst xmlns:a="http://schemas.openxmlformats.org/drawingml/2006/main">
              <a:ext uri="{FF2B5EF4-FFF2-40B4-BE49-F238E27FC236}">
                <a16:creationId xmlns:a16="http://schemas.microsoft.com/office/drawing/2014/main" id="{1B3F07EC-578B-4974-A408-0C81BD307E62}"/>
              </a:ext>
            </a:extLst>
          </p:cNvPr>
          <p:cNvSpPr>
            <a:spLocks xmlns:a="http://schemas.openxmlformats.org/drawingml/2006/main" noGrp="1"/>
          </p:cNvSpPr>
          <p:nvPr/>
        </p:nvSpPr>
        <p:spPr>
          <a:xfrm xmlns:a="http://schemas.openxmlformats.org/drawingml/2006/main">
            <a:off x="857250" y="4152900"/>
            <a:ext cx="1381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43A525D0-72C3-4A0A-9A12-8A221EDF27B6}"/>
              </a:ext>
            </a:extLst>
          </p:cNvPr>
          <p:cNvSpPr>
            <a:spLocks xmlns:a="http://schemas.openxmlformats.org/drawingml/2006/main" noGrp="1"/>
          </p:cNvSpPr>
          <p:nvPr/>
        </p:nvSpPr>
        <p:spPr>
          <a:xfrm xmlns:a="http://schemas.openxmlformats.org/drawingml/2006/main">
            <a:off x="952500" y="421005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APPLICATION</a:t>
            </a:r>
          </a:p>
        </p:txBody>
      </p:sp>
      <p:sp>
        <p:nvSpPr>
          <p:cNvPr id="15" name="">
            <a:extLst xmlns:a="http://schemas.openxmlformats.org/drawingml/2006/main">
              <a:ext uri="{FF2B5EF4-FFF2-40B4-BE49-F238E27FC236}">
                <a16:creationId xmlns:a16="http://schemas.microsoft.com/office/drawing/2014/main" id="{DF4B5BD1-F929-490C-B927-F2592DA22A5C}"/>
              </a:ext>
            </a:extLst>
          </p:cNvPr>
          <p:cNvSpPr>
            <a:spLocks xmlns:a="http://schemas.openxmlformats.org/drawingml/2006/main" noGrp="1"/>
          </p:cNvSpPr>
          <p:nvPr/>
        </p:nvSpPr>
        <p:spPr>
          <a:xfrm xmlns:a="http://schemas.openxmlformats.org/drawingml/2006/main">
            <a:off x="2619375" y="417195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Test status, timing, control, causation and any exception.</a:t>
            </a:r>
          </a:p>
        </p:txBody>
      </p:sp>
      <p:sp>
        <p:nvSpPr>
          <p:cNvPr id="16" name="">
            <a:extLst xmlns:a="http://schemas.openxmlformats.org/drawingml/2006/main">
              <a:ext uri="{FF2B5EF4-FFF2-40B4-BE49-F238E27FC236}">
                <a16:creationId xmlns:a16="http://schemas.microsoft.com/office/drawing/2014/main" id="{9538FCA3-77A7-47D2-9E11-7B8D409FE884}"/>
              </a:ext>
            </a:extLst>
          </p:cNvPr>
          <p:cNvSpPr>
            <a:spLocks xmlns:a="http://schemas.openxmlformats.org/drawingml/2006/main" noGrp="1"/>
          </p:cNvSpPr>
          <p:nvPr/>
        </p:nvSpPr>
        <p:spPr>
          <a:xfrm xmlns:a="http://schemas.openxmlformats.org/drawingml/2006/main">
            <a:off x="857250" y="4895850"/>
            <a:ext cx="1381125" cy="323850"/>
          </a:xfrm>
          <a:prstGeom xmlns:a="http://schemas.openxmlformats.org/drawingml/2006/main" prst="roundRect">
            <a:avLst>
              <a:gd name="adj" fmla="val 35294"/>
            </a:avLst>
          </a:prstGeom>
          <a:solidFill xmlns:a="http://schemas.openxmlformats.org/drawingml/2006/main">
            <a:srgbClr val="167386"/>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B9ADB186-9E01-42CD-AB23-7C540972885F}"/>
              </a:ext>
            </a:extLst>
          </p:cNvPr>
          <p:cNvSpPr>
            <a:spLocks xmlns:a="http://schemas.openxmlformats.org/drawingml/2006/main" noGrp="1"/>
          </p:cNvSpPr>
          <p:nvPr/>
        </p:nvSpPr>
        <p:spPr>
          <a:xfrm xmlns:a="http://schemas.openxmlformats.org/drawingml/2006/main">
            <a:off x="952500" y="495300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PRACTICE</a:t>
            </a:r>
          </a:p>
        </p:txBody>
      </p:sp>
      <p:sp>
        <p:nvSpPr>
          <p:cNvPr id="18" name="">
            <a:extLst xmlns:a="http://schemas.openxmlformats.org/drawingml/2006/main">
              <a:ext uri="{FF2B5EF4-FFF2-40B4-BE49-F238E27FC236}">
                <a16:creationId xmlns:a16="http://schemas.microsoft.com/office/drawing/2014/main" id="{283C6BC3-3831-47D0-91E1-5A460FF8A871}"/>
              </a:ext>
            </a:extLst>
          </p:cNvPr>
          <p:cNvSpPr>
            <a:spLocks xmlns:a="http://schemas.openxmlformats.org/drawingml/2006/main" noGrp="1"/>
          </p:cNvSpPr>
          <p:nvPr/>
        </p:nvSpPr>
        <p:spPr>
          <a:xfrm xmlns:a="http://schemas.openxmlformats.org/drawingml/2006/main">
            <a:off x="2619375" y="491490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Preserve evidence and identify the available remedy or defence.</a:t>
            </a:r>
          </a:p>
        </p:txBody>
      </p:sp>
      <p:sp>
        <p:nvSpPr>
          <p:cNvPr id="19" name="">
            <a:extLst xmlns:a="http://schemas.openxmlformats.org/drawingml/2006/main">
              <a:ext uri="{FF2B5EF4-FFF2-40B4-BE49-F238E27FC236}">
                <a16:creationId xmlns:a16="http://schemas.microsoft.com/office/drawing/2014/main" id="{D2B3850B-EB34-4F59-8880-ADE1AED5A01E}"/>
              </a:ext>
            </a:extLst>
          </p:cNvPr>
          <p:cNvSpPr>
            <a:spLocks xmlns:a="http://schemas.openxmlformats.org/drawingml/2006/main" noGrp="1"/>
          </p:cNvSpPr>
          <p:nvPr/>
        </p:nvSpPr>
        <p:spPr>
          <a:xfrm xmlns:a="http://schemas.openxmlformats.org/drawingml/2006/main">
            <a:off x="8572500" y="2428875"/>
            <a:ext cx="2571750" cy="3143250"/>
          </a:xfrm>
          <a:prstGeom xmlns:a="http://schemas.openxmlformats.org/drawingml/2006/main" prst="roundRect">
            <a:avLst>
              <a:gd name="adj" fmla="val 50000"/>
            </a:avLst>
          </a:prstGeom>
          <a:solidFill xmlns:a="http://schemas.openxmlformats.org/drawingml/2006/main">
            <a:srgbClr val="EDE4F1"/>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DEAF8B1E-48A4-45DE-97EB-A04C39DE7E85}"/>
              </a:ext>
            </a:extLst>
          </p:cNvPr>
          <p:cNvSpPr>
            <a:spLocks xmlns:a="http://schemas.openxmlformats.org/drawingml/2006/main" noGrp="1"/>
          </p:cNvSpPr>
          <p:nvPr/>
        </p:nvSpPr>
        <p:spPr>
          <a:xfrm xmlns:a="http://schemas.openxmlformats.org/drawingml/2006/main">
            <a:off x="8858250" y="3143250"/>
            <a:ext cx="2000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7395"/>
          </a:bodyPr>
          <a:lstStyle xmlns:a="http://schemas.openxmlformats.org/drawingml/2006/main"/>
          <a:p xmlns:a="http://schemas.openxmlformats.org/drawingml/2006/main">
            <a:pPr algn="ctr">
              <a:buNone/>
              <a:defRPr sz="2250" b="1">
                <a:solidFill>
                  <a:srgbClr val="3F1D52"/>
                </a:solidFill>
                <a:latin typeface="Aptos"/>
                <a:ea typeface="Aptos"/>
                <a:cs typeface="Aptos"/>
              </a:defRPr>
            </a:pPr>
            <a:r>
              <a:rPr sz="2250" b="1">
                <a:solidFill>
                  <a:srgbClr val="3F1D52"/>
                </a:solidFill>
                <a:latin typeface="Aptos"/>
                <a:ea typeface="Aptos"/>
                <a:cs typeface="Aptos"/>
              </a:rPr>
              <a:t>Conclude only after the legal gateway and evidence align.</a:t>
            </a:r>
          </a:p>
        </p:txBody>
      </p:sp>
    </p:spTree>
    <p:extLst>
      <p:ext uri="{BB962C8B-B14F-4D97-AF65-F5344CB8AC3E}">
        <p14:creationId xmlns:p14="http://schemas.microsoft.com/office/powerpoint/2010/main" val="9239848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2026-09-10T23:17:30.5020000Z</dcterms:created>
  <dcterms:modified xsi:type="dcterms:W3CDTF">2026-09-10T23:17:30.5020000Z</dcterms:modified>
</coreProperties>
</file>