
<file path=[Content_Types].xml><?xml version="1.0" encoding="utf-8"?>
<Types xmlns="http://schemas.openxmlformats.org/package/2006/content-types">
  <Default Extension="xml" ContentType="application/vnd.openxmlformats-package.core-properties+xml"/>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8c479df819e64978" /><Relationship Type="http://schemas.openxmlformats.org/officeDocument/2006/relationships/extended-properties" Target="/docProps/app.xml" Id="R53d954cae7a24440" /><Relationship Type="http://schemas.openxmlformats.org/officeDocument/2006/relationships/officeDocument" Target="/ppt/presentation.xml" Id="R14fca676e3f74a64" /></Relationships>
</file>

<file path=ppt/presentation.xml><?xml version="1.0" encoding="utf-8"?>
<p:presentation xmlns:p="http://schemas.openxmlformats.org/presentationml/2006/main">
  <p:sldMasterIdLst>
    <p:sldMasterId xmlns:r="http://schemas.openxmlformats.org/officeDocument/2006/relationships" id="2147483648" r:id="R312e5f5b53de4524"/>
  </p:sldMasterIdLst>
  <p:notesMasterIdLst>
    <p:notesMasterId xmlns:r="http://schemas.openxmlformats.org/officeDocument/2006/relationships" r:id="R2123f4a166464898"/>
  </p:notesMasterIdLst>
  <p:sldIdLst>
    <p:sldId xmlns:r="http://schemas.openxmlformats.org/officeDocument/2006/relationships" id="256" r:id="Rda286dbf642d464d"/>
    <p:sldId xmlns:r="http://schemas.openxmlformats.org/officeDocument/2006/relationships" id="257" r:id="R15dddc76692c4d48"/>
    <p:sldId xmlns:r="http://schemas.openxmlformats.org/officeDocument/2006/relationships" id="258" r:id="R70521af502b3436a"/>
    <p:sldId xmlns:r="http://schemas.openxmlformats.org/officeDocument/2006/relationships" id="259" r:id="R1709068afcc4402c"/>
    <p:sldId xmlns:r="http://schemas.openxmlformats.org/officeDocument/2006/relationships" id="260" r:id="R4d63bba4cfa14ddb"/>
    <p:sldId xmlns:r="http://schemas.openxmlformats.org/officeDocument/2006/relationships" id="261" r:id="R7d3ea42db72348f6"/>
    <p:sldId xmlns:r="http://schemas.openxmlformats.org/officeDocument/2006/relationships" id="262" r:id="Rf28ad768ae284ae7"/>
    <p:sldId xmlns:r="http://schemas.openxmlformats.org/officeDocument/2006/relationships" id="263" r:id="Rfeadfc6bc444497a"/>
    <p:sldId xmlns:r="http://schemas.openxmlformats.org/officeDocument/2006/relationships" id="264" r:id="R29319f75c58e40d2"/>
    <p:sldId xmlns:r="http://schemas.openxmlformats.org/officeDocument/2006/relationships" id="265" r:id="R0736e5aa55664fb9"/>
    <p:sldId xmlns:r="http://schemas.openxmlformats.org/officeDocument/2006/relationships" id="266" r:id="R98dbeab0a3fa482f"/>
    <p:sldId xmlns:r="http://schemas.openxmlformats.org/officeDocument/2006/relationships" id="267" r:id="Rf6d7d4e6507348c2"/>
    <p:sldId xmlns:r="http://schemas.openxmlformats.org/officeDocument/2006/relationships" id="268" r:id="R5ab284c3bc344738"/>
    <p:sldId xmlns:r="http://schemas.openxmlformats.org/officeDocument/2006/relationships" id="269" r:id="R2288a631269d4946"/>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b589f9ec840945e8" /><Relationship Type="http://schemas.openxmlformats.org/officeDocument/2006/relationships/slideMaster" Target="/ppt/slideMasters/slideMaster1.xml" Id="R312e5f5b53de4524" /><Relationship Type="http://schemas.openxmlformats.org/officeDocument/2006/relationships/notesMaster" Target="/ppt/notesMasters/notesMaster1.xml" Id="R2123f4a166464898" /><Relationship Type="http://schemas.openxmlformats.org/officeDocument/2006/relationships/presProps" Target="/ppt/presProps.xml" Id="R967f90ff7a9c4f32" /><Relationship Type="http://schemas.openxmlformats.org/officeDocument/2006/relationships/tableStyles" Target="/ppt/tableStyles.xml" Id="Rcfb01d071a464b8e" /><Relationship Type="http://schemas.openxmlformats.org/officeDocument/2006/relationships/slide" Target="/ppt/slides/slide1.xml" Id="Rda286dbf642d464d" /><Relationship Type="http://schemas.openxmlformats.org/officeDocument/2006/relationships/slide" Target="/ppt/slides/slide2.xml" Id="R15dddc76692c4d48" /><Relationship Type="http://schemas.openxmlformats.org/officeDocument/2006/relationships/slide" Target="/ppt/slides/slide3.xml" Id="R70521af502b3436a" /><Relationship Type="http://schemas.openxmlformats.org/officeDocument/2006/relationships/slide" Target="/ppt/slides/slide4.xml" Id="R1709068afcc4402c" /><Relationship Type="http://schemas.openxmlformats.org/officeDocument/2006/relationships/slide" Target="/ppt/slides/slide5.xml" Id="R4d63bba4cfa14ddb" /><Relationship Type="http://schemas.openxmlformats.org/officeDocument/2006/relationships/slide" Target="/ppt/slides/slide6.xml" Id="R7d3ea42db72348f6" /><Relationship Type="http://schemas.openxmlformats.org/officeDocument/2006/relationships/slide" Target="/ppt/slides/slide7.xml" Id="Rf28ad768ae284ae7" /><Relationship Type="http://schemas.openxmlformats.org/officeDocument/2006/relationships/slide" Target="/ppt/slides/slide8.xml" Id="Rfeadfc6bc444497a" /><Relationship Type="http://schemas.openxmlformats.org/officeDocument/2006/relationships/slide" Target="/ppt/slides/slide9.xml" Id="R29319f75c58e40d2" /><Relationship Type="http://schemas.openxmlformats.org/officeDocument/2006/relationships/slide" Target="/ppt/slides/slide10.xml" Id="R0736e5aa55664fb9" /><Relationship Type="http://schemas.openxmlformats.org/officeDocument/2006/relationships/slide" Target="/ppt/slides/slide11.xml" Id="R98dbeab0a3fa482f" /><Relationship Type="http://schemas.openxmlformats.org/officeDocument/2006/relationships/slide" Target="/ppt/slides/slide12.xml" Id="Rf6d7d4e6507348c2" /><Relationship Type="http://schemas.openxmlformats.org/officeDocument/2006/relationships/slide" Target="/ppt/slides/slide13.xml" Id="R5ab284c3bc344738" /><Relationship Type="http://schemas.openxmlformats.org/officeDocument/2006/relationships/slide" Target="/ppt/slides/slide14.xml" Id="R2288a631269d4946"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4659f86bac12427a"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ab8a55aae104ae1" /><Relationship Type="http://schemas.openxmlformats.org/officeDocument/2006/relationships/notesMaster" Target="/ppt/notesMasters/notesMaster1.xml" Id="Radace35c632f42ea"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8e0c9864b5d04f3a" /><Relationship Type="http://schemas.openxmlformats.org/officeDocument/2006/relationships/notesMaster" Target="/ppt/notesMasters/notesMaster1.xml" Id="Rf1b4b3af31cd442d"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70eec74f033249e2" /><Relationship Type="http://schemas.openxmlformats.org/officeDocument/2006/relationships/notesMaster" Target="/ppt/notesMasters/notesMaster1.xml" Id="Rfeb85b67e9d8498e"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6a7d799cf0e849f0" /><Relationship Type="http://schemas.openxmlformats.org/officeDocument/2006/relationships/notesMaster" Target="/ppt/notesMasters/notesMaster1.xml" Id="R24ff4de98ebe49d9"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c10239b66d114061" /><Relationship Type="http://schemas.openxmlformats.org/officeDocument/2006/relationships/notesMaster" Target="/ppt/notesMasters/notesMaster1.xml" Id="Rda78e35edeed493c"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c520ab4c22bb4681" /><Relationship Type="http://schemas.openxmlformats.org/officeDocument/2006/relationships/notesMaster" Target="/ppt/notesMasters/notesMaster1.xml" Id="R97ad92cd51514aaa" /></Relationships>
</file>

<file path=ppt/notesSlides/_rels/notesSlide2.xml.rels>&#65279;<?xml version="1.0" encoding="utf-8"?><Relationships xmlns="http://schemas.openxmlformats.org/package/2006/relationships"><Relationship Type="http://schemas.openxmlformats.org/officeDocument/2006/relationships/slide" Target="/ppt/slides/slide2.xml" Id="Rfc623b30ede64160" /><Relationship Type="http://schemas.openxmlformats.org/officeDocument/2006/relationships/notesMaster" Target="/ppt/notesMasters/notesMaster1.xml" Id="Rdc6b85c898144bfe" /></Relationships>
</file>

<file path=ppt/notesSlides/_rels/notesSlide3.xml.rels>&#65279;<?xml version="1.0" encoding="utf-8"?><Relationships xmlns="http://schemas.openxmlformats.org/package/2006/relationships"><Relationship Type="http://schemas.openxmlformats.org/officeDocument/2006/relationships/slide" Target="/ppt/slides/slide3.xml" Id="R0ecef63f376f4370" /><Relationship Type="http://schemas.openxmlformats.org/officeDocument/2006/relationships/notesMaster" Target="/ppt/notesMasters/notesMaster1.xml" Id="R17c0eeea29644144" /></Relationships>
</file>

<file path=ppt/notesSlides/_rels/notesSlide4.xml.rels>&#65279;<?xml version="1.0" encoding="utf-8"?><Relationships xmlns="http://schemas.openxmlformats.org/package/2006/relationships"><Relationship Type="http://schemas.openxmlformats.org/officeDocument/2006/relationships/slide" Target="/ppt/slides/slide4.xml" Id="Ra45c2467b1d14d29" /><Relationship Type="http://schemas.openxmlformats.org/officeDocument/2006/relationships/notesMaster" Target="/ppt/notesMasters/notesMaster1.xml" Id="Ra677371b403a4854" /></Relationships>
</file>

<file path=ppt/notesSlides/_rels/notesSlide5.xml.rels>&#65279;<?xml version="1.0" encoding="utf-8"?><Relationships xmlns="http://schemas.openxmlformats.org/package/2006/relationships"><Relationship Type="http://schemas.openxmlformats.org/officeDocument/2006/relationships/slide" Target="/ppt/slides/slide5.xml" Id="R91461ff3db58477a" /><Relationship Type="http://schemas.openxmlformats.org/officeDocument/2006/relationships/notesMaster" Target="/ppt/notesMasters/notesMaster1.xml" Id="R8578766d477c4eb5" /></Relationships>
</file>

<file path=ppt/notesSlides/_rels/notesSlide6.xml.rels>&#65279;<?xml version="1.0" encoding="utf-8"?><Relationships xmlns="http://schemas.openxmlformats.org/package/2006/relationships"><Relationship Type="http://schemas.openxmlformats.org/officeDocument/2006/relationships/slide" Target="/ppt/slides/slide6.xml" Id="R61aac971b718492e" /><Relationship Type="http://schemas.openxmlformats.org/officeDocument/2006/relationships/notesMaster" Target="/ppt/notesMasters/notesMaster1.xml" Id="Raf75b919e4a44148" /></Relationships>
</file>

<file path=ppt/notesSlides/_rels/notesSlide7.xml.rels>&#65279;<?xml version="1.0" encoding="utf-8"?><Relationships xmlns="http://schemas.openxmlformats.org/package/2006/relationships"><Relationship Type="http://schemas.openxmlformats.org/officeDocument/2006/relationships/slide" Target="/ppt/slides/slide7.xml" Id="Rad6c62be7d214543" /><Relationship Type="http://schemas.openxmlformats.org/officeDocument/2006/relationships/notesMaster" Target="/ppt/notesMasters/notesMaster1.xml" Id="Re7902ea9d38542b5" /></Relationships>
</file>

<file path=ppt/notesSlides/_rels/notesSlide8.xml.rels>&#65279;<?xml version="1.0" encoding="utf-8"?><Relationships xmlns="http://schemas.openxmlformats.org/package/2006/relationships"><Relationship Type="http://schemas.openxmlformats.org/officeDocument/2006/relationships/slide" Target="/ppt/slides/slide8.xml" Id="R1e1e8bb0c85f455f" /><Relationship Type="http://schemas.openxmlformats.org/officeDocument/2006/relationships/notesMaster" Target="/ppt/notesMasters/notesMaster1.xml" Id="Rd468f247ac124576" /></Relationships>
</file>

<file path=ppt/notesSlides/_rels/notesSlide9.xml.rels>&#65279;<?xml version="1.0" encoding="utf-8"?><Relationships xmlns="http://schemas.openxmlformats.org/package/2006/relationships"><Relationship Type="http://schemas.openxmlformats.org/officeDocument/2006/relationships/slide" Target="/ppt/slides/slide9.xml" Id="R7856b8505916499e" /><Relationship Type="http://schemas.openxmlformats.org/officeDocument/2006/relationships/notesMaster" Target="/ppt/notesMasters/notesMaster1.xml" Id="R597ad598f75b4bf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LECTURE 2.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Applied activity.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Knowledge check.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Independent research task.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Lecture summary.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Recommended sources.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Learning focus.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Understanding Public Nuisance in Environmental Contexts.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THE LEGAL FRAMEWORK OF PUBLIC NUISANCE.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CASE STUDY: THE SEA EMPRESS OIL SPILL.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Legal and Economic Repercussions.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PUBLIC NUISANCE AS A LEGAL TOOL FOR ENVIRONMENTAL DAMAGE.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Origins of Nuisance in Common Law.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London Gateway College supplied course material, Oil Pollution and Compensation Law (LGC300). Distinction Between Private and Public Nuisance. Educational use only.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d69db3289d2c478c"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45843aa3f4b24c28" /><Relationship Type="http://schemas.openxmlformats.org/officeDocument/2006/relationships/slideLayout" Target="/ppt/slideLayouts/slideLayout1.xml" Id="R10c1e7458a7241a4"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10c1e7458a7241a4"/>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fc09cde74b23484a" /><Relationship Type="http://schemas.openxmlformats.org/officeDocument/2006/relationships/image" Target="/ppt/media/image.jpeg" Id="R33ac04c354c24084" /><Relationship Type="http://schemas.openxmlformats.org/officeDocument/2006/relationships/image" Target="/ppt/media/image2.jpeg" Id="Ra0b8d595b5f54689" /><Relationship Type="http://schemas.openxmlformats.org/officeDocument/2006/relationships/notesSlide" Target="/ppt/notesSlides/notesSlide1.xml" Id="R82d1c17f6dae47c6"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79043579690142d6" /><Relationship Type="http://schemas.openxmlformats.org/officeDocument/2006/relationships/image" Target="/ppt/media/image11.jpeg" Id="R82cc4bd35684481d" /><Relationship Type="http://schemas.openxmlformats.org/officeDocument/2006/relationships/notesSlide" Target="/ppt/notesSlides/notesSlide10.xml" Id="R2ca29e5144d1482d"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931aa623e376464b" /><Relationship Type="http://schemas.openxmlformats.org/officeDocument/2006/relationships/image" Target="/ppt/media/image12.jpeg" Id="R9b361d052a0c459f" /><Relationship Type="http://schemas.openxmlformats.org/officeDocument/2006/relationships/notesSlide" Target="/ppt/notesSlides/notesSlide11.xml" Id="R96b2f04f3f114173"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f5b39644e4df41da" /><Relationship Type="http://schemas.openxmlformats.org/officeDocument/2006/relationships/image" Target="/ppt/media/image13.jpeg" Id="R5c6330a8080c4af2" /><Relationship Type="http://schemas.openxmlformats.org/officeDocument/2006/relationships/notesSlide" Target="/ppt/notesSlides/notesSlide12.xml" Id="R8336745c6c604b22"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e945e03522834195" /><Relationship Type="http://schemas.openxmlformats.org/officeDocument/2006/relationships/image" Target="/ppt/media/image14.jpeg" Id="R3e437273d50f4bed" /><Relationship Type="http://schemas.openxmlformats.org/officeDocument/2006/relationships/notesSlide" Target="/ppt/notesSlides/notesSlide13.xml" Id="Rf7cd350686094944"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a5ab30b589444afd" /><Relationship Type="http://schemas.openxmlformats.org/officeDocument/2006/relationships/image" Target="/ppt/media/image15.jpeg" Id="R882798cdb646481f" /><Relationship Type="http://schemas.openxmlformats.org/officeDocument/2006/relationships/notesSlide" Target="/ppt/notesSlides/notesSlide14.xml" Id="R985a98823d084fd4"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3d37f4071391497d" /><Relationship Type="http://schemas.openxmlformats.org/officeDocument/2006/relationships/image" Target="/ppt/media/image3.jpeg" Id="R79a3abb6fe4244a2" /><Relationship Type="http://schemas.openxmlformats.org/officeDocument/2006/relationships/notesSlide" Target="/ppt/notesSlides/notesSlide2.xml" Id="Rfa04ab11b97c494c"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2e9d98b255c54205" /><Relationship Type="http://schemas.openxmlformats.org/officeDocument/2006/relationships/image" Target="/ppt/media/image4.jpeg" Id="Rf119ed6081dc4996" /><Relationship Type="http://schemas.openxmlformats.org/officeDocument/2006/relationships/notesSlide" Target="/ppt/notesSlides/notesSlide3.xml" Id="R9188c5125d2a46ab"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f6e1f1d1c3e4812" /><Relationship Type="http://schemas.openxmlformats.org/officeDocument/2006/relationships/image" Target="/ppt/media/image5.jpeg" Id="Rc2bd56c427094d48" /><Relationship Type="http://schemas.openxmlformats.org/officeDocument/2006/relationships/notesSlide" Target="/ppt/notesSlides/notesSlide4.xml" Id="R3ca814454fa549cf"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670a572f2c18432e" /><Relationship Type="http://schemas.openxmlformats.org/officeDocument/2006/relationships/image" Target="/ppt/media/image6.jpeg" Id="Rc45c74ee48884897" /><Relationship Type="http://schemas.openxmlformats.org/officeDocument/2006/relationships/notesSlide" Target="/ppt/notesSlides/notesSlide5.xml" Id="R8f10dfb75bae4bde"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c5ddeb27b67b4d34" /><Relationship Type="http://schemas.openxmlformats.org/officeDocument/2006/relationships/image" Target="/ppt/media/image7.jpeg" Id="Rc5eacd4d62ac4e03" /><Relationship Type="http://schemas.openxmlformats.org/officeDocument/2006/relationships/notesSlide" Target="/ppt/notesSlides/notesSlide6.xml" Id="R399d7902753a4206"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6d05020d8a5f4812" /><Relationship Type="http://schemas.openxmlformats.org/officeDocument/2006/relationships/image" Target="/ppt/media/image8.jpeg" Id="R1722aa76a21841a6" /><Relationship Type="http://schemas.openxmlformats.org/officeDocument/2006/relationships/notesSlide" Target="/ppt/notesSlides/notesSlide7.xml" Id="R55e230f2dfef4d74"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918096ac62924921" /><Relationship Type="http://schemas.openxmlformats.org/officeDocument/2006/relationships/image" Target="/ppt/media/image9.jpeg" Id="R6d91de4de5be4f1b" /><Relationship Type="http://schemas.openxmlformats.org/officeDocument/2006/relationships/notesSlide" Target="/ppt/notesSlides/notesSlide8.xml" Id="R86a61e6d213743ce"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7d9cbcc84f33484b" /><Relationship Type="http://schemas.openxmlformats.org/officeDocument/2006/relationships/image" Target="/ppt/media/image10.jpeg" Id="Rb415b633b37c4d32" /><Relationship Type="http://schemas.openxmlformats.org/officeDocument/2006/relationships/notesSlide" Target="/ppt/notesSlides/notesSlide9.xml" Id="Ra4c10e8593f74050"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7" name=""/>
          <p:cNvPicPr>
            <a:picLocks xmlns:a="http://schemas.openxmlformats.org/drawingml/2006/main" noChangeAspect="1"/>
          </p:cNvPicPr>
          <p:nvPr/>
        </p:nvPicPr>
        <p:blipFill>
          <a:blip xmlns:r="http://schemas.openxmlformats.org/officeDocument/2006/relationships" xmlns:a="http://schemas.openxmlformats.org/drawingml/2006/main" r:embed="R33ac04c354c24084"/>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a0b8d595b5f54689"/>
          <a:stretch xmlns:a="http://schemas.openxmlformats.org/drawingml/2006/main"/>
        </p:blipFill>
        <p:spPr>
          <a:xfrm xmlns:a="http://schemas.openxmlformats.org/drawingml/2006/main">
            <a:off x="533400" y="457200"/>
            <a:ext cx="685800" cy="685800"/>
          </a:xfrm>
          <a:prstGeom xmlns:a="http://schemas.openxmlformats.org/drawingml/2006/main" prst="rect">
            <a:avLst/>
          </a:prstGeom>
        </p:spPr>
      </p:pic>
      <p:sp>
        <p:nvSpPr>
          <p:cNvPr id="3" name="">
            <a:extLst xmlns:a="http://schemas.openxmlformats.org/drawingml/2006/main">
              <a:ext uri="{FF2B5EF4-FFF2-40B4-BE49-F238E27FC236}">
                <a16:creationId xmlns:a16="http://schemas.microsoft.com/office/drawing/2014/main" id="{FF028AF5-9A35-40A7-9799-EBB61F5ABFE5}"/>
              </a:ext>
            </a:extLst>
          </p:cNvPr>
          <p:cNvSpPr>
            <a:spLocks xmlns:a="http://schemas.openxmlformats.org/drawingml/2006/main" noGrp="1"/>
          </p:cNvSpPr>
          <p:nvPr/>
        </p:nvSpPr>
        <p:spPr>
          <a:xfrm xmlns:a="http://schemas.openxmlformats.org/drawingml/2006/main">
            <a:off x="1447800" y="552450"/>
            <a:ext cx="476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94444"/>
          </a:bodyPr>
          <a:lstStyle xmlns:a="http://schemas.openxmlformats.org/drawingml/2006/main"/>
          <a:p xmlns:a="http://schemas.openxmlformats.org/drawingml/2006/main">
            <a:pPr>
              <a:defRPr sz="1350" b="1">
                <a:solidFill>
                  <a:srgbClr val="FFFFFF"/>
                </a:solidFill>
                <a:latin typeface="Bitstream Charter"/>
                <a:ea typeface="Bitstream Charter"/>
                <a:cs typeface="Bitstream Charter"/>
              </a:defRPr>
            </a:pPr>
            <a:r>
              <a:rPr sz="1350" b="1">
                <a:solidFill>
                  <a:srgbClr val="FFFFFF"/>
                </a:solidFill>
                <a:latin typeface="Bitstream Charter"/>
                <a:ea typeface="Bitstream Charter"/>
                <a:cs typeface="Bitstream Charter"/>
              </a:rPr>
              <a:t>LONDON GATEWAY COLLEGE</a:t>
            </a:r>
          </a:p>
        </p:txBody>
      </p:sp>
      <p:sp>
        <p:nvSpPr>
          <p:cNvPr id="4" name="">
            <a:extLst xmlns:a="http://schemas.openxmlformats.org/drawingml/2006/main">
              <a:ext uri="{FF2B5EF4-FFF2-40B4-BE49-F238E27FC236}">
                <a16:creationId xmlns:a16="http://schemas.microsoft.com/office/drawing/2014/main" id="{B218DB63-FB78-450D-B371-353DF828574F}"/>
              </a:ext>
            </a:extLst>
          </p:cNvPr>
          <p:cNvSpPr>
            <a:spLocks xmlns:a="http://schemas.openxmlformats.org/drawingml/2006/main" noGrp="1"/>
          </p:cNvSpPr>
          <p:nvPr/>
        </p:nvSpPr>
        <p:spPr>
          <a:xfrm xmlns:a="http://schemas.openxmlformats.org/drawingml/2006/main">
            <a:off x="609600" y="1619250"/>
            <a:ext cx="53340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100000"/>
          </a:bodyPr>
          <a:lstStyle xmlns:a="http://schemas.openxmlformats.org/drawingml/2006/main"/>
          <a:p xmlns:a="http://schemas.openxmlformats.org/drawingml/2006/main">
            <a:pPr>
              <a:defRPr sz="1350" b="1">
                <a:solidFill>
                  <a:srgbClr val="E3C982"/>
                </a:solidFill>
                <a:latin typeface="Bitstream Charter"/>
                <a:ea typeface="Bitstream Charter"/>
                <a:cs typeface="Bitstream Charter"/>
              </a:defRPr>
            </a:pPr>
            <a:r>
              <a:rPr sz="1350" b="1">
                <a:solidFill>
                  <a:srgbClr val="E3C982"/>
                </a:solidFill>
                <a:latin typeface="Bitstream Charter"/>
                <a:ea typeface="Bitstream Charter"/>
                <a:cs typeface="Bitstream Charter"/>
              </a:rPr>
              <a:t>LECTURE 2</a:t>
            </a:r>
          </a:p>
        </p:txBody>
      </p:sp>
      <p:sp>
        <p:nvSpPr>
          <p:cNvPr id="5" name="">
            <a:extLst xmlns:a="http://schemas.openxmlformats.org/drawingml/2006/main">
              <a:ext uri="{FF2B5EF4-FFF2-40B4-BE49-F238E27FC236}">
                <a16:creationId xmlns:a16="http://schemas.microsoft.com/office/drawing/2014/main" id="{960B0325-D7FE-49BE-9AE5-9C3E18373F0C}"/>
              </a:ext>
            </a:extLst>
          </p:cNvPr>
          <p:cNvSpPr>
            <a:spLocks xmlns:a="http://schemas.openxmlformats.org/drawingml/2006/main" noGrp="1"/>
          </p:cNvSpPr>
          <p:nvPr/>
        </p:nvSpPr>
        <p:spPr>
          <a:xfrm xmlns:a="http://schemas.openxmlformats.org/drawingml/2006/main">
            <a:off x="609600" y="2038350"/>
            <a:ext cx="5905500" cy="2571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3375" b="1">
                <a:solidFill>
                  <a:srgbClr val="FFFFFF"/>
                </a:solidFill>
                <a:latin typeface="Bitstream Charter"/>
                <a:ea typeface="Bitstream Charter"/>
                <a:cs typeface="Bitstream Charter"/>
              </a:defRPr>
            </a:pPr>
            <a:r>
              <a:rPr sz="3375" b="1">
                <a:solidFill>
                  <a:srgbClr val="FFFFFF"/>
                </a:solidFill>
                <a:latin typeface="Bitstream Charter"/>
                <a:ea typeface="Bitstream Charter"/>
                <a:cs typeface="Bitstream Charter"/>
              </a:rPr>
              <a:t>OIL POLLUTION CLAIMS AND PUBLIC NUISANCE</a:t>
            </a:r>
          </a:p>
        </p:txBody>
      </p:sp>
      <p:sp>
        <p:nvSpPr>
          <p:cNvPr id="6" name="">
            <a:extLst xmlns:a="http://schemas.openxmlformats.org/drawingml/2006/main">
              <a:ext uri="{FF2B5EF4-FFF2-40B4-BE49-F238E27FC236}">
                <a16:creationId xmlns:a16="http://schemas.microsoft.com/office/drawing/2014/main" id="{B0359BFF-DEE0-4AC9-902F-2C23AEDB4EC6}"/>
              </a:ext>
            </a:extLst>
          </p:cNvPr>
          <p:cNvSpPr>
            <a:spLocks xmlns:a="http://schemas.openxmlformats.org/drawingml/2006/main" noGrp="1"/>
          </p:cNvSpPr>
          <p:nvPr/>
        </p:nvSpPr>
        <p:spPr>
          <a:xfrm xmlns:a="http://schemas.openxmlformats.org/drawingml/2006/main">
            <a:off x="647700" y="5143500"/>
            <a:ext cx="533400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650" b="1">
                <a:solidFill>
                  <a:srgbClr val="FFFFFF"/>
                </a:solidFill>
                <a:latin typeface="Bitstream Charter"/>
                <a:ea typeface="Bitstream Charter"/>
                <a:cs typeface="Bitstream Charter"/>
              </a:defRPr>
            </a:pPr>
            <a:r>
              <a:rPr sz="1650" b="1">
                <a:solidFill>
                  <a:srgbClr val="FFFFFF"/>
                </a:solidFill>
                <a:latin typeface="Bitstream Charter"/>
                <a:ea typeface="Bitstream Charter"/>
                <a:cs typeface="Bitstream Charter"/>
              </a:rPr>
              <a:t>Oil Pollution and Compensation Law</a:t>
            </a:r>
          </a:p>
          <a:p xmlns:a="http://schemas.openxmlformats.org/drawingml/2006/main">
            <a:pPr>
              <a:defRPr sz="1650" b="1">
                <a:solidFill>
                  <a:srgbClr val="FFFFFF"/>
                </a:solidFill>
                <a:latin typeface="Bitstream Charter"/>
                <a:ea typeface="Bitstream Charter"/>
                <a:cs typeface="Bitstream Charter"/>
              </a:defRPr>
            </a:pPr>
            <a:r>
              <a:rPr sz="1650" b="1">
                <a:solidFill>
                  <a:srgbClr val="FFFFFF"/>
                </a:solidFill>
                <a:latin typeface="Bitstream Charter"/>
                <a:ea typeface="Bitstream Charter"/>
                <a:cs typeface="Bitstream Charter"/>
              </a:rPr>
              <a:t>Course Code LGC300</a:t>
            </a:r>
          </a:p>
        </p:txBody>
      </p:sp>
    </p:spTree>
    <p:extLst>
      <p:ext uri="{BB962C8B-B14F-4D97-AF65-F5344CB8AC3E}">
        <p14:creationId xmlns:p14="http://schemas.microsoft.com/office/powerpoint/2010/main" val="2058230889"/>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82cc4bd35684481d"/>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E8A4FBBE-8EC7-41C1-BED1-8B44ECC4E73A}"/>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3E868838-14A0-46B5-8366-B2790C51D0FB}"/>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7AED4AF8-FAA4-447B-AEF4-EB22CB119130}"/>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01C14796-6078-4FDB-8881-2FF498410D5D}"/>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Applied activity</a:t>
            </a:r>
          </a:p>
        </p:txBody>
      </p:sp>
      <p:sp>
        <p:nvSpPr>
          <p:cNvPr id="6" name="">
            <a:extLst xmlns:a="http://schemas.openxmlformats.org/drawingml/2006/main">
              <a:ext uri="{FF2B5EF4-FFF2-40B4-BE49-F238E27FC236}">
                <a16:creationId xmlns:a16="http://schemas.microsoft.com/office/drawing/2014/main" id="{F6ACFB82-AFE2-491F-A583-217A90FC5D8E}"/>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10</a:t>
            </a:r>
          </a:p>
        </p:txBody>
      </p:sp>
      <p:sp>
        <p:nvSpPr>
          <p:cNvPr id="7" name="">
            <a:extLst xmlns:a="http://schemas.openxmlformats.org/drawingml/2006/main">
              <a:ext uri="{FF2B5EF4-FFF2-40B4-BE49-F238E27FC236}">
                <a16:creationId xmlns:a16="http://schemas.microsoft.com/office/drawing/2014/main" id="{63120150-C890-4AEC-A794-AB2B7B642A5C}"/>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Review a fictional or public scenario involving oil pollution claims and public nuisance.</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Identify the material facts, unresolved assumptions and governing principles.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Prepare an issue and evidence matrix before reaching a conclusion.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Recommend practical action and explain any point requiring specialist advice.</a:t>
            </a:r>
          </a:p>
        </p:txBody>
      </p:sp>
    </p:spTree>
    <p:extLst>
      <p:ext uri="{BB962C8B-B14F-4D97-AF65-F5344CB8AC3E}">
        <p14:creationId xmlns:p14="http://schemas.microsoft.com/office/powerpoint/2010/main" val="1139049687"/>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9b361d052a0c459f"/>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32CB0FD8-92FA-4E3D-A8B3-C98CD591C74B}"/>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63B8625E-C385-4800-8D53-4CC399DF912C}"/>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E6BE29FF-A03A-4BF4-A1F6-D003D51D50EB}"/>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06D7AD02-D58A-441A-BC17-BC7CB4E85CD3}"/>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Knowledge check</a:t>
            </a:r>
          </a:p>
        </p:txBody>
      </p:sp>
      <p:sp>
        <p:nvSpPr>
          <p:cNvPr id="6" name="">
            <a:extLst xmlns:a="http://schemas.openxmlformats.org/drawingml/2006/main">
              <a:ext uri="{FF2B5EF4-FFF2-40B4-BE49-F238E27FC236}">
                <a16:creationId xmlns:a16="http://schemas.microsoft.com/office/drawing/2014/main" id="{75E09977-F4E4-434A-B4A8-C9AC6578635C}"/>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11</a:t>
            </a:r>
          </a:p>
        </p:txBody>
      </p:sp>
      <p:sp>
        <p:nvSpPr>
          <p:cNvPr id="7" name="">
            <a:extLst xmlns:a="http://schemas.openxmlformats.org/drawingml/2006/main">
              <a:ext uri="{FF2B5EF4-FFF2-40B4-BE49-F238E27FC236}">
                <a16:creationId xmlns:a16="http://schemas.microsoft.com/office/drawing/2014/main" id="{E4A6C894-50D7-4838-A447-A413ACEB23A2}"/>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What is the central principle examined in oil pollution claims and public nuisance?</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Which facts would materially change the analysis?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Which source provides the strongest authority for your conclusion?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What evidence should a professional obtain first?</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Which risk, remedy or control should receive priority, and why?</a:t>
            </a:r>
          </a:p>
        </p:txBody>
      </p:sp>
    </p:spTree>
    <p:extLst>
      <p:ext uri="{BB962C8B-B14F-4D97-AF65-F5344CB8AC3E}">
        <p14:creationId xmlns:p14="http://schemas.microsoft.com/office/powerpoint/2010/main" val="319391007"/>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5c6330a8080c4af2"/>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1817D7FD-4CE8-4FDC-8275-43104F47CDC1}"/>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3A938949-EF7A-426C-A731-F497485BF4F9}"/>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BA001380-2A40-4A73-864B-9FE409C0CDB6}"/>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B85463BA-2C20-4BE4-9F5D-2371E70BCB7C}"/>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Independent research task</a:t>
            </a:r>
          </a:p>
        </p:txBody>
      </p:sp>
      <p:sp>
        <p:nvSpPr>
          <p:cNvPr id="6" name="">
            <a:extLst xmlns:a="http://schemas.openxmlformats.org/drawingml/2006/main">
              <a:ext uri="{FF2B5EF4-FFF2-40B4-BE49-F238E27FC236}">
                <a16:creationId xmlns:a16="http://schemas.microsoft.com/office/drawing/2014/main" id="{2AFEE0A8-DA58-4146-BFAF-DEFC1193997D}"/>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12</a:t>
            </a:r>
          </a:p>
        </p:txBody>
      </p:sp>
      <p:sp>
        <p:nvSpPr>
          <p:cNvPr id="7" name="">
            <a:extLst xmlns:a="http://schemas.openxmlformats.org/drawingml/2006/main">
              <a:ext uri="{FF2B5EF4-FFF2-40B4-BE49-F238E27FC236}">
                <a16:creationId xmlns:a16="http://schemas.microsoft.com/office/drawing/2014/main" id="{1BA10F1C-9E64-4E20-B4A6-85E005E377BA}"/>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Consult at least two authoritative sources listed in the lecture learning guide.</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Prepare a 900 to 1,100 word professional response and a one-page issue or evidence matrix.</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Cite every external source and record the date accessed.</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Upload the final work, source list and originality declaration to the LMS.</a:t>
            </a:r>
          </a:p>
        </p:txBody>
      </p:sp>
    </p:spTree>
    <p:extLst>
      <p:ext uri="{BB962C8B-B14F-4D97-AF65-F5344CB8AC3E}">
        <p14:creationId xmlns:p14="http://schemas.microsoft.com/office/powerpoint/2010/main" val="642163437"/>
      </p:ext>
    </p:extLst>
  </p:cSld>
</p:sld>
</file>

<file path=ppt/slides/slide1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3e437273d50f4bed"/>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378F571D-2354-436E-BD57-682171E1BF68}"/>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8185772F-9DC4-4912-8AB9-200C38F394CB}"/>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3D20F8C8-5AC4-4BCB-BD96-C79DAA597300}"/>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8A786984-3199-4F75-8784-3BB96DBC1BC4}"/>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Lecture summary</a:t>
            </a:r>
          </a:p>
        </p:txBody>
      </p:sp>
      <p:sp>
        <p:nvSpPr>
          <p:cNvPr id="6" name="">
            <a:extLst xmlns:a="http://schemas.openxmlformats.org/drawingml/2006/main">
              <a:ext uri="{FF2B5EF4-FFF2-40B4-BE49-F238E27FC236}">
                <a16:creationId xmlns:a16="http://schemas.microsoft.com/office/drawing/2014/main" id="{27B8F5F7-C6B4-42EA-9575-4FFE8E9457C0}"/>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13</a:t>
            </a:r>
          </a:p>
        </p:txBody>
      </p:sp>
      <p:sp>
        <p:nvSpPr>
          <p:cNvPr id="7" name="">
            <a:extLst xmlns:a="http://schemas.openxmlformats.org/drawingml/2006/main">
              <a:ext uri="{FF2B5EF4-FFF2-40B4-BE49-F238E27FC236}">
                <a16:creationId xmlns:a16="http://schemas.microsoft.com/office/drawing/2014/main" id="{005943B0-54EE-4AE6-ACC5-DD30365F3D68}"/>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Understanding Public Nuisance in Environmental Contexts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 LEGAL FRAMEWORK OF PUBLIC NUISANCE</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CASE STUDY: THE SEA EMPRESS OIL SPILL</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Legal and Economic Repercussions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PUBLIC NUISANCE AS A LEGAL TOOL FOR ENVIRONMENTAL DAMAGE</a:t>
            </a:r>
          </a:p>
        </p:txBody>
      </p:sp>
    </p:spTree>
    <p:extLst>
      <p:ext uri="{BB962C8B-B14F-4D97-AF65-F5344CB8AC3E}">
        <p14:creationId xmlns:p14="http://schemas.microsoft.com/office/powerpoint/2010/main" val="933686021"/>
      </p:ext>
    </p:extLst>
  </p:cSld>
</p:sld>
</file>

<file path=ppt/slides/slide1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882798cdb646481f"/>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55834BBD-A841-4CB4-8EF7-F9AFA1BD6E08}"/>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8F93C025-819F-483D-AFAD-176D28CB203F}"/>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6AD1E001-FB2D-43D6-98BD-3796DB182CA3}"/>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E423C81E-44D7-43A4-9288-A4AA44944B8F}"/>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Recommended sources</a:t>
            </a:r>
          </a:p>
        </p:txBody>
      </p:sp>
      <p:sp>
        <p:nvSpPr>
          <p:cNvPr id="6" name="">
            <a:extLst xmlns:a="http://schemas.openxmlformats.org/drawingml/2006/main">
              <a:ext uri="{FF2B5EF4-FFF2-40B4-BE49-F238E27FC236}">
                <a16:creationId xmlns:a16="http://schemas.microsoft.com/office/drawing/2014/main" id="{AD73DC1C-B402-4AB3-ACF5-04D867A0FD69}"/>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14</a:t>
            </a:r>
          </a:p>
        </p:txBody>
      </p:sp>
      <p:sp>
        <p:nvSpPr>
          <p:cNvPr id="7" name="">
            <a:extLst xmlns:a="http://schemas.openxmlformats.org/drawingml/2006/main">
              <a:ext uri="{FF2B5EF4-FFF2-40B4-BE49-F238E27FC236}">
                <a16:creationId xmlns:a16="http://schemas.microsoft.com/office/drawing/2014/main" id="{7A111449-305E-4B8B-ADD1-6330C110BB1C}"/>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IMO Civil Liability Convention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IMO Fund Convention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International Oil Pollution Compensation Funds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IMO MARPOL Convention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London Gateway College Oil Pollution and Compensation Law course material</a:t>
            </a:r>
          </a:p>
        </p:txBody>
      </p:sp>
    </p:spTree>
    <p:extLst>
      <p:ext uri="{BB962C8B-B14F-4D97-AF65-F5344CB8AC3E}">
        <p14:creationId xmlns:p14="http://schemas.microsoft.com/office/powerpoint/2010/main" val="40100903"/>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79a3abb6fe4244a2"/>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05858C50-570C-46C5-BCF0-B5C298E12936}"/>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9E856A3C-0F87-44EC-9C0A-26CE2EB68BA7}"/>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D9F2485E-7EC8-430E-8E50-FA644C9B024A}"/>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01C98B8C-CF33-4B47-AD7B-F9702B9931B9}"/>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Learning focus</a:t>
            </a:r>
          </a:p>
        </p:txBody>
      </p:sp>
      <p:sp>
        <p:nvSpPr>
          <p:cNvPr id="6" name="">
            <a:extLst xmlns:a="http://schemas.openxmlformats.org/drawingml/2006/main">
              <a:ext uri="{FF2B5EF4-FFF2-40B4-BE49-F238E27FC236}">
                <a16:creationId xmlns:a16="http://schemas.microsoft.com/office/drawing/2014/main" id="{6C8FFF35-54E5-45AF-898C-001D96FF6B26}"/>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02</a:t>
            </a:r>
          </a:p>
        </p:txBody>
      </p:sp>
      <p:sp>
        <p:nvSpPr>
          <p:cNvPr id="7" name="">
            <a:extLst xmlns:a="http://schemas.openxmlformats.org/drawingml/2006/main">
              <a:ext uri="{FF2B5EF4-FFF2-40B4-BE49-F238E27FC236}">
                <a16:creationId xmlns:a16="http://schemas.microsoft.com/office/drawing/2014/main" id="{CA94EF6F-CFE7-47CA-AB0B-FD11B8638BBB}"/>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Explain the principal concepts associated with oil pollution claims and public nuisance.</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Apply the lecture principles to a realistic professional situation.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Identify the evidence, authority and judgement required for a defensible conclusion.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Understanding Public Nuisance in Environmental Contexts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 LEGAL FRAMEWORK OF PUBLIC NUISANCE</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CASE STUDY: THE SEA EMPRESS OIL SPILL</a:t>
            </a:r>
          </a:p>
        </p:txBody>
      </p:sp>
    </p:spTree>
    <p:extLst>
      <p:ext uri="{BB962C8B-B14F-4D97-AF65-F5344CB8AC3E}">
        <p14:creationId xmlns:p14="http://schemas.microsoft.com/office/powerpoint/2010/main" val="443994065"/>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f119ed6081dc4996"/>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19B821AB-B521-4468-B8FA-DD36C21C8241}"/>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1A6FC7B6-7B1D-499F-9F51-F395247322E5}"/>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C5F38E51-8BAB-46A6-BE3F-2A4086C09351}"/>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09ADDA54-9037-48BF-9878-5C5951D2A18D}"/>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Understanding Public Nuisance in Environmental Contexts</a:t>
            </a:r>
          </a:p>
        </p:txBody>
      </p:sp>
      <p:sp>
        <p:nvSpPr>
          <p:cNvPr id="6" name="">
            <a:extLst xmlns:a="http://schemas.openxmlformats.org/drawingml/2006/main">
              <a:ext uri="{FF2B5EF4-FFF2-40B4-BE49-F238E27FC236}">
                <a16:creationId xmlns:a16="http://schemas.microsoft.com/office/drawing/2014/main" id="{2B97391F-69DB-4047-B201-340F9EDFEBD8}"/>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03</a:t>
            </a:r>
          </a:p>
        </p:txBody>
      </p:sp>
      <p:sp>
        <p:nvSpPr>
          <p:cNvPr id="7" name="">
            <a:extLst xmlns:a="http://schemas.openxmlformats.org/drawingml/2006/main">
              <a:ext uri="{FF2B5EF4-FFF2-40B4-BE49-F238E27FC236}">
                <a16:creationId xmlns:a16="http://schemas.microsoft.com/office/drawing/2014/main" id="{0DDEAF73-C84A-4844-BA08-C137A6AC8C41}"/>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Consider the comparison: allowing draught horses to leave waste outside a London coffeehouse is akin to permitting a vessel to discharge oil improperly at sea.</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Similarly, operating an unregulated brothel in a residential area can be likened to reducing ferry services between Gravesend and Tilbury or running an unsafe, single-hulled oil tanker that later causes environmental catastrophe.</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Just as quarry blasting that sends stone debris into neighboring areas constitutes public nuisance, so too does constructing a jetty that leads to excessive siltation in a river.</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These scenarios illustrate the broad application of public nuisance law.</a:t>
            </a:r>
          </a:p>
        </p:txBody>
      </p:sp>
    </p:spTree>
    <p:extLst>
      <p:ext uri="{BB962C8B-B14F-4D97-AF65-F5344CB8AC3E}">
        <p14:creationId xmlns:p14="http://schemas.microsoft.com/office/powerpoint/2010/main" val="1330761822"/>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c2bd56c427094d48"/>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C942217E-74BA-4CE7-9609-3BF8CC306D3B}"/>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DEA4E3D9-A6C9-4B5E-ABA6-DEB04052447A}"/>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6949168E-D023-4A3E-A099-9382DFA1B27C}"/>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E4328FCE-ADB7-47F8-8547-3D5C7E5FA8D8}"/>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THE LEGAL FRAMEWORK OF PUBLIC NUISANCE</a:t>
            </a:r>
          </a:p>
        </p:txBody>
      </p:sp>
      <p:sp>
        <p:nvSpPr>
          <p:cNvPr id="6" name="">
            <a:extLst xmlns:a="http://schemas.openxmlformats.org/drawingml/2006/main">
              <a:ext uri="{FF2B5EF4-FFF2-40B4-BE49-F238E27FC236}">
                <a16:creationId xmlns:a16="http://schemas.microsoft.com/office/drawing/2014/main" id="{1E85FA27-9080-4AF6-B4A6-1CF7F8D5F79F}"/>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04</a:t>
            </a:r>
          </a:p>
        </p:txBody>
      </p:sp>
      <p:sp>
        <p:nvSpPr>
          <p:cNvPr id="7" name="">
            <a:extLst xmlns:a="http://schemas.openxmlformats.org/drawingml/2006/main">
              <a:ext uri="{FF2B5EF4-FFF2-40B4-BE49-F238E27FC236}">
                <a16:creationId xmlns:a16="http://schemas.microsoft.com/office/drawing/2014/main" id="{F262EB15-BC3F-41F0-9573-F8C0273D5946}"/>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Public nuisance is an offence under English common law that can also lead to civil claims in tort.</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Legally, an individual is guilty of public nuisance if they commit an unlawful act or neglect a legal duty in a manner that endangers public health, safety, property, or general well-being, or obstructs the rights commonly.</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While the law of public nuisance has been criticized for its broad and flexible nature, it remains significant due to its adaptability in areas not covered by specific legislation.</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v Goldstein, the House of Lords upheld the offence’s validity, dismissing concerns that it lacked clarity.</a:t>
            </a:r>
          </a:p>
        </p:txBody>
      </p:sp>
    </p:spTree>
    <p:extLst>
      <p:ext uri="{BB962C8B-B14F-4D97-AF65-F5344CB8AC3E}">
        <p14:creationId xmlns:p14="http://schemas.microsoft.com/office/powerpoint/2010/main" val="935430085"/>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c45c74ee48884897"/>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6C5DE2A1-B099-44EB-95F5-2B0A783C17EC}"/>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AD533283-15EE-4096-B081-7DE91B2DA497}"/>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7D3A4B2C-7E22-448E-B504-9BC1B6DBD296}"/>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9EA7030B-0E5A-4DEA-8F41-2CA6BEBBABCB}"/>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CASE STUDY: THE SEA EMPRESS OIL SPILL</a:t>
            </a:r>
          </a:p>
        </p:txBody>
      </p:sp>
      <p:sp>
        <p:nvSpPr>
          <p:cNvPr id="6" name="">
            <a:extLst xmlns:a="http://schemas.openxmlformats.org/drawingml/2006/main">
              <a:ext uri="{FF2B5EF4-FFF2-40B4-BE49-F238E27FC236}">
                <a16:creationId xmlns:a16="http://schemas.microsoft.com/office/drawing/2014/main" id="{920D6867-DE23-4347-AA5C-D0C634314581}"/>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05</a:t>
            </a:r>
          </a:p>
        </p:txBody>
      </p:sp>
      <p:sp>
        <p:nvSpPr>
          <p:cNvPr id="7" name="">
            <a:extLst xmlns:a="http://schemas.openxmlformats.org/drawingml/2006/main">
              <a:ext uri="{FF2B5EF4-FFF2-40B4-BE49-F238E27FC236}">
                <a16:creationId xmlns:a16="http://schemas.microsoft.com/office/drawing/2014/main" id="{2B8217D4-ED6A-4510-BEF4-E7A77DC7A28A}"/>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A significant example of oil pollution with widespread consequences is the Sea Empress disaster.</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On February 15, 1996, the Sea Empress, a single-hulled oil tanker, was en route to Milford Haven carrying 130,994 tonnes of light crude oil.</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Upon striking mid-channel rocks, the vessel immediately spilled 2,500 tonnes of crude oil, later grounding in Mill Bay.</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Over the next six days, worsening weather conditions complicated salvage efforts, leading to an additional spill of 69,300 tonnes of crude oil and 500 tonnes of fuel oil—most of which entered the sea less than a mile from.</a:t>
            </a:r>
          </a:p>
        </p:txBody>
      </p:sp>
    </p:spTree>
    <p:extLst>
      <p:ext uri="{BB962C8B-B14F-4D97-AF65-F5344CB8AC3E}">
        <p14:creationId xmlns:p14="http://schemas.microsoft.com/office/powerpoint/2010/main" val="1259870644"/>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c5eacd4d62ac4e03"/>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52A2A835-A019-4B0F-A6CE-9940CB5F2792}"/>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F6F1716F-BD75-4EE7-A7C8-F44E176CE71D}"/>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DFBAAA89-9F8C-4E14-AF60-09C4806A3111}"/>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2B3B7A03-0C1F-4909-A818-B823953B9837}"/>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Legal and Economic Repercussions</a:t>
            </a:r>
          </a:p>
        </p:txBody>
      </p:sp>
      <p:sp>
        <p:nvSpPr>
          <p:cNvPr id="6" name="">
            <a:extLst xmlns:a="http://schemas.openxmlformats.org/drawingml/2006/main">
              <a:ext uri="{FF2B5EF4-FFF2-40B4-BE49-F238E27FC236}">
                <a16:creationId xmlns:a16="http://schemas.microsoft.com/office/drawing/2014/main" id="{67A7A15C-DF2D-4362-8591-CA904A3F32F1}"/>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06</a:t>
            </a:r>
          </a:p>
        </p:txBody>
      </p:sp>
      <p:sp>
        <p:nvSpPr>
          <p:cNvPr id="7" name="">
            <a:extLst xmlns:a="http://schemas.openxmlformats.org/drawingml/2006/main">
              <a:ext uri="{FF2B5EF4-FFF2-40B4-BE49-F238E27FC236}">
                <a16:creationId xmlns:a16="http://schemas.microsoft.com/office/drawing/2014/main" id="{1FFD79C7-F2BC-45D4-BC54-221B4F3A0159}"/>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In the case of Environment Agency v Milford Haven Port Authority (1999), the MHPA was prosecuted under the Water Resources Act 1991 for its role in the disaster, receiving an initial fine of £4 million, later reduced to.</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 impact of the pollution extended beyond the direct environmental harm:</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Over £60 million was spent on cleanup operations.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Fishing and shellfish harvesting were banned for months.</a:t>
            </a:r>
          </a:p>
        </p:txBody>
      </p:sp>
    </p:spTree>
    <p:extLst>
      <p:ext uri="{BB962C8B-B14F-4D97-AF65-F5344CB8AC3E}">
        <p14:creationId xmlns:p14="http://schemas.microsoft.com/office/powerpoint/2010/main" val="865626135"/>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1722aa76a21841a6"/>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CD952D67-F79D-4FCE-BC1F-9E56ADE2BBB8}"/>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CC8CE252-98D9-4FF6-8B8E-3FFB9B1210B1}"/>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DC7211B2-655C-4646-A328-AA751ABC69AA}"/>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8B4E32AB-29AA-4780-A588-C7B189CEB547}"/>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92015"/>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PUBLIC NUISANCE AS A LEGAL TOOL FOR ENVIRONMENTAL DAMAGE</a:t>
            </a:r>
          </a:p>
        </p:txBody>
      </p:sp>
      <p:sp>
        <p:nvSpPr>
          <p:cNvPr id="6" name="">
            <a:extLst xmlns:a="http://schemas.openxmlformats.org/drawingml/2006/main">
              <a:ext uri="{FF2B5EF4-FFF2-40B4-BE49-F238E27FC236}">
                <a16:creationId xmlns:a16="http://schemas.microsoft.com/office/drawing/2014/main" id="{5F52DBEF-2157-4375-8D27-F1DF2C658A56}"/>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07</a:t>
            </a:r>
          </a:p>
        </p:txBody>
      </p:sp>
      <p:sp>
        <p:nvSpPr>
          <p:cNvPr id="7" name="">
            <a:extLst xmlns:a="http://schemas.openxmlformats.org/drawingml/2006/main">
              <a:ext uri="{FF2B5EF4-FFF2-40B4-BE49-F238E27FC236}">
                <a16:creationId xmlns:a16="http://schemas.microsoft.com/office/drawing/2014/main" id="{8543ECBA-AB6E-4E87-939E-0B04C5DB8124}"/>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Historically, public nuisance law has been used to address harm that broadly affects communities, as exemplified in Blackstone’s Commentaries on the Laws of England.</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 legal precedent suggests that widespread physical and economic damage caused by pollution aligns with the principles of public nuisance, which focus on the infringement of public rights.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A more recent terrestrial example is the 2005 Buncefield oil depot explosion in Hertfordshire, where widespread environmental contamination led to legal claims against Total, the responsible party.</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In this case, public nuisance claims were instrumental in securing compensation for affected residents and businesses.</a:t>
            </a:r>
          </a:p>
        </p:txBody>
      </p:sp>
    </p:spTree>
    <p:extLst>
      <p:ext uri="{BB962C8B-B14F-4D97-AF65-F5344CB8AC3E}">
        <p14:creationId xmlns:p14="http://schemas.microsoft.com/office/powerpoint/2010/main" val="1126096502"/>
      </p:ext>
    </p:extLst>
  </p:cSld>
</p:sld>
</file>

<file path=ppt/slides/slide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6d91de4de5be4f1b"/>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2313903F-48CE-49BE-AA7A-E80FA1BF64B1}"/>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A4263B8D-1D7F-4A45-9A14-359C91F42C83}"/>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0749A31F-3D9D-464C-93C7-901D56C26024}"/>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6E8D5672-5013-41ED-83D0-6E62B36695A1}"/>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Origins of Nuisance in Common Law</a:t>
            </a:r>
          </a:p>
        </p:txBody>
      </p:sp>
      <p:sp>
        <p:nvSpPr>
          <p:cNvPr id="6" name="">
            <a:extLst xmlns:a="http://schemas.openxmlformats.org/drawingml/2006/main">
              <a:ext uri="{FF2B5EF4-FFF2-40B4-BE49-F238E27FC236}">
                <a16:creationId xmlns:a16="http://schemas.microsoft.com/office/drawing/2014/main" id="{4B91AF8C-90F0-4E67-9A4E-1E9DD4A51402}"/>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08</a:t>
            </a:r>
          </a:p>
        </p:txBody>
      </p:sp>
      <p:sp>
        <p:nvSpPr>
          <p:cNvPr id="7" name="">
            <a:extLst xmlns:a="http://schemas.openxmlformats.org/drawingml/2006/main">
              <a:ext uri="{FF2B5EF4-FFF2-40B4-BE49-F238E27FC236}">
                <a16:creationId xmlns:a16="http://schemas.microsoft.com/office/drawing/2014/main" id="{FA863B0F-A2D6-4435-8FC0-89DA1CC11579}"/>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The concept of nuisance in common law arose from the need to protect landowners' rights and interests.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Initially, legal remedies were provided for those dispossessed of their land through actions such as the Writ of Right and, later, the Assize of Novel Disseisin, which allowed recovery of property.</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Additionally, trespass actions were established to address unauthorized entry and damage to land.</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However, landowners could suffer interference with the enjoyment of their property without direct dispossession.</a:t>
            </a:r>
          </a:p>
        </p:txBody>
      </p:sp>
    </p:spTree>
    <p:extLst>
      <p:ext uri="{BB962C8B-B14F-4D97-AF65-F5344CB8AC3E}">
        <p14:creationId xmlns:p14="http://schemas.microsoft.com/office/powerpoint/2010/main" val="1895590400"/>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b415b633b37c4d32"/>
          <a:stretch xmlns:a="http://schemas.openxmlformats.org/drawingml/2006/main"/>
        </p:blipFill>
        <p:spPr>
          <a:xfrm xmlns:a="http://schemas.openxmlformats.org/drawingml/2006/main">
            <a:off x="457200" y="2476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700EA2F3-9319-4056-8765-78CA6010F595}"/>
              </a:ext>
            </a:extLst>
          </p:cNvPr>
          <p:cNvSpPr>
            <a:spLocks xmlns:a="http://schemas.openxmlformats.org/drawingml/2006/main" noGrp="1"/>
          </p:cNvSpPr>
          <p:nvPr/>
        </p:nvSpPr>
        <p:spPr>
          <a:xfrm xmlns:a="http://schemas.openxmlformats.org/drawingml/2006/main">
            <a:off x="1104900" y="266700"/>
            <a:ext cx="3048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LONDON GATEWAY COLLEGE</a:t>
            </a:r>
          </a:p>
        </p:txBody>
      </p:sp>
      <p:sp>
        <p:nvSpPr>
          <p:cNvPr id="3" name="">
            <a:extLst xmlns:a="http://schemas.openxmlformats.org/drawingml/2006/main">
              <a:ext uri="{FF2B5EF4-FFF2-40B4-BE49-F238E27FC236}">
                <a16:creationId xmlns:a16="http://schemas.microsoft.com/office/drawing/2014/main" id="{038523C4-88AA-4603-B87F-001DE9095C1B}"/>
              </a:ext>
            </a:extLst>
          </p:cNvPr>
          <p:cNvSpPr>
            <a:spLocks xmlns:a="http://schemas.openxmlformats.org/drawingml/2006/main" noGrp="1"/>
          </p:cNvSpPr>
          <p:nvPr/>
        </p:nvSpPr>
        <p:spPr>
          <a:xfrm xmlns:a="http://schemas.openxmlformats.org/drawingml/2006/main">
            <a:off x="9906000" y="266700"/>
            <a:ext cx="15240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73809"/>
          </a:bodyPr>
          <a:lstStyle xmlns:a="http://schemas.openxmlformats.org/drawingml/2006/main"/>
          <a:p xmlns:a="http://schemas.openxmlformats.org/drawingml/2006/main">
            <a:pPr>
              <a:defRPr sz="1050" b="1">
                <a:solidFill>
                  <a:srgbClr val="42134C"/>
                </a:solidFill>
                <a:latin typeface="Bitstream Charter"/>
                <a:ea typeface="Bitstream Charter"/>
                <a:cs typeface="Bitstream Charter"/>
              </a:defRPr>
            </a:pPr>
            <a:r>
              <a:rPr sz="1050" b="1">
                <a:solidFill>
                  <a:srgbClr val="42134C"/>
                </a:solidFill>
                <a:latin typeface="Bitstream Charter"/>
                <a:ea typeface="Bitstream Charter"/>
                <a:cs typeface="Bitstream Charter"/>
              </a:rPr>
              <a:t>LGC300</a:t>
            </a:r>
          </a:p>
        </p:txBody>
      </p:sp>
      <p:sp>
        <p:nvSpPr>
          <p:cNvPr id="4" name="">
            <a:extLst xmlns:a="http://schemas.openxmlformats.org/drawingml/2006/main">
              <a:ext uri="{FF2B5EF4-FFF2-40B4-BE49-F238E27FC236}">
                <a16:creationId xmlns:a16="http://schemas.microsoft.com/office/drawing/2014/main" id="{B9163344-B41D-4E56-9AA8-F6EA28910EE3}"/>
              </a:ext>
            </a:extLst>
          </p:cNvPr>
          <p:cNvSpPr>
            <a:spLocks xmlns:a="http://schemas.openxmlformats.org/drawingml/2006/main" noGrp="1"/>
          </p:cNvSpPr>
          <p:nvPr/>
        </p:nvSpPr>
        <p:spPr>
          <a:xfrm xmlns:a="http://schemas.openxmlformats.org/drawingml/2006/main">
            <a:off x="457200" y="876300"/>
            <a:ext cx="10972800" cy="38100"/>
          </a:xfrm>
          <a:prstGeom xmlns:a="http://schemas.openxmlformats.org/drawingml/2006/main" prst="rect">
            <a:avLst/>
          </a:prstGeom>
          <a:solidFill xmlns:a="http://schemas.openxmlformats.org/drawingml/2006/main">
            <a:srgbClr val="B6964B"/>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8567BFA8-03C4-49E0-9DAF-37D4071F7FE0}"/>
              </a:ext>
            </a:extLst>
          </p:cNvPr>
          <p:cNvSpPr>
            <a:spLocks xmlns:a="http://schemas.openxmlformats.org/drawingml/2006/main" noGrp="1"/>
          </p:cNvSpPr>
          <p:nvPr/>
        </p:nvSpPr>
        <p:spPr>
          <a:xfrm xmlns:a="http://schemas.openxmlformats.org/drawingml/2006/main">
            <a:off x="609600" y="1123950"/>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2700" b="1">
                <a:solidFill>
                  <a:srgbClr val="42134C"/>
                </a:solidFill>
                <a:latin typeface="Bitstream Charter"/>
                <a:ea typeface="Bitstream Charter"/>
                <a:cs typeface="Bitstream Charter"/>
              </a:defRPr>
            </a:pPr>
            <a:r>
              <a:rPr sz="2700" b="1">
                <a:solidFill>
                  <a:srgbClr val="42134C"/>
                </a:solidFill>
                <a:latin typeface="Bitstream Charter"/>
                <a:ea typeface="Bitstream Charter"/>
                <a:cs typeface="Bitstream Charter"/>
              </a:rPr>
              <a:t>Distinction Between Private and Public Nuisance</a:t>
            </a:r>
          </a:p>
        </p:txBody>
      </p:sp>
      <p:sp>
        <p:nvSpPr>
          <p:cNvPr id="6" name="">
            <a:extLst xmlns:a="http://schemas.openxmlformats.org/drawingml/2006/main">
              <a:ext uri="{FF2B5EF4-FFF2-40B4-BE49-F238E27FC236}">
                <a16:creationId xmlns:a16="http://schemas.microsoft.com/office/drawing/2014/main" id="{C7D13EAE-6D05-47DA-B2B2-FA0D54D36C9B}"/>
              </a:ext>
            </a:extLst>
          </p:cNvPr>
          <p:cNvSpPr>
            <a:spLocks xmlns:a="http://schemas.openxmlformats.org/drawingml/2006/main" noGrp="1"/>
          </p:cNvSpPr>
          <p:nvPr/>
        </p:nvSpPr>
        <p:spPr>
          <a:xfrm xmlns:a="http://schemas.openxmlformats.org/drawingml/2006/main">
            <a:off x="609600" y="6448425"/>
            <a:ext cx="10477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ctr">
            <a:normAutofit fontScale="58333"/>
          </a:bodyPr>
          <a:lstStyle xmlns:a="http://schemas.openxmlformats.org/drawingml/2006/main"/>
          <a:p xmlns:a="http://schemas.openxmlformats.org/drawingml/2006/main">
            <a:pPr>
              <a:defRPr sz="900">
                <a:solidFill>
                  <a:srgbClr val="615B63"/>
                </a:solidFill>
                <a:latin typeface="Bitstream Charter"/>
                <a:ea typeface="Bitstream Charter"/>
                <a:cs typeface="Bitstream Charter"/>
              </a:defRPr>
            </a:pPr>
            <a:r>
              <a:rPr sz="900">
                <a:solidFill>
                  <a:srgbClr val="615B63"/>
                </a:solidFill>
                <a:latin typeface="Bitstream Charter"/>
                <a:ea typeface="Bitstream Charter"/>
                <a:cs typeface="Bitstream Charter"/>
              </a:rPr>
              <a:t>Oil Pollution and Compensation Law   09</a:t>
            </a:r>
          </a:p>
        </p:txBody>
      </p:sp>
      <p:sp>
        <p:nvSpPr>
          <p:cNvPr id="7" name="">
            <a:extLst xmlns:a="http://schemas.openxmlformats.org/drawingml/2006/main">
              <a:ext uri="{FF2B5EF4-FFF2-40B4-BE49-F238E27FC236}">
                <a16:creationId xmlns:a16="http://schemas.microsoft.com/office/drawing/2014/main" id="{A68046D5-D3B4-4D49-B65C-0ECEE23571B7}"/>
              </a:ext>
            </a:extLst>
          </p:cNvPr>
          <p:cNvSpPr>
            <a:spLocks xmlns:a="http://schemas.openxmlformats.org/drawingml/2006/main" noGrp="1"/>
          </p:cNvSpPr>
          <p:nvPr/>
        </p:nvSpPr>
        <p:spPr>
          <a:xfrm xmlns:a="http://schemas.openxmlformats.org/drawingml/2006/main">
            <a:off x="781050" y="1952625"/>
            <a:ext cx="10382250"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chor="t">
            <a:normAutofit fontScale="100000"/>
          </a:bodyPr>
          <a:lstStyle xmlns:a="http://schemas.openxmlformats.org/drawingml/2006/main"/>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Over time, legal distinctions emerged between private and public nuisance.</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Private nuisance involved specific harm to an individual’s use and enjoyment of land, such as pollution, noise, or obstructed access.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In contrast, public nuisance concerned actions that harmed the general public, such as blocking roads or contaminating water sources.</a:t>
            </a:r>
          </a:p>
          <a:p xmlns:a="http://schemas.openxmlformats.org/drawingml/2006/main">
            <a:r>
              <a:t/>
            </a:r>
          </a:p>
          <a:p xmlns:a="http://schemas.openxmlformats.org/drawingml/2006/main">
            <a:pPr>
              <a:defRPr sz="1725">
                <a:solidFill>
                  <a:srgbClr val="17131A"/>
                </a:solidFill>
                <a:latin typeface="Bitstream Charter"/>
                <a:ea typeface="Bitstream Charter"/>
                <a:cs typeface="Bitstream Charter"/>
              </a:defRPr>
            </a:pPr>
            <a:r>
              <a:rPr sz="1725">
                <a:solidFill>
                  <a:srgbClr val="17131A"/>
                </a:solidFill>
                <a:latin typeface="Bitstream Charter"/>
                <a:ea typeface="Bitstream Charter"/>
                <a:cs typeface="Bitstream Charter"/>
              </a:rPr>
              <a:t>•  Courts recognized that these public harms needed to be addressed through criminal prosecution or government action rather than individual lawsuits.</a:t>
            </a:r>
          </a:p>
        </p:txBody>
      </p:sp>
    </p:spTree>
    <p:extLst>
      <p:ext uri="{BB962C8B-B14F-4D97-AF65-F5344CB8AC3E}">
        <p14:creationId xmlns:p14="http://schemas.microsoft.com/office/powerpoint/2010/main" val="159520815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2026-09-13T00:02:52.2860000Z</dcterms:created>
  <dcterms:modified xsi:type="dcterms:W3CDTF">2026-09-13T00:02:52.2860000Z</dcterms:modified>
</coreProperties>
</file>