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e6b5ccb9c48417d" /><Relationship Type="http://schemas.openxmlformats.org/officeDocument/2006/relationships/extended-properties" Target="/docProps/app.xml" Id="R7af237c84ae84186" /><Relationship Type="http://schemas.openxmlformats.org/officeDocument/2006/relationships/officeDocument" Target="/ppt/presentation.xml" Id="Rc89beec2a94f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9ea3033f64a61"/>
  </p:sldMasterIdLst>
  <p:notesMasterIdLst>
    <p:notesMasterId xmlns:r="http://schemas.openxmlformats.org/officeDocument/2006/relationships" r:id="R5a6866903a2d4f80"/>
  </p:notesMasterIdLst>
  <p:sldIdLst>
    <p:sldId xmlns:r="http://schemas.openxmlformats.org/officeDocument/2006/relationships" id="256" r:id="R9eb8921825b64019"/>
    <p:sldId xmlns:r="http://schemas.openxmlformats.org/officeDocument/2006/relationships" id="257" r:id="R1972a109ae714a66"/>
    <p:sldId xmlns:r="http://schemas.openxmlformats.org/officeDocument/2006/relationships" id="258" r:id="R8ea29b1b66b14510"/>
    <p:sldId xmlns:r="http://schemas.openxmlformats.org/officeDocument/2006/relationships" id="259" r:id="Ra8fee2973ccf412c"/>
    <p:sldId xmlns:r="http://schemas.openxmlformats.org/officeDocument/2006/relationships" id="260" r:id="R73dc5805dfea43ce"/>
    <p:sldId xmlns:r="http://schemas.openxmlformats.org/officeDocument/2006/relationships" id="261" r:id="R2bd06981ec574de3"/>
    <p:sldId xmlns:r="http://schemas.openxmlformats.org/officeDocument/2006/relationships" id="262" r:id="R0d56a0c0371145a4"/>
    <p:sldId xmlns:r="http://schemas.openxmlformats.org/officeDocument/2006/relationships" id="263" r:id="Rb62118415c3c4eed"/>
    <p:sldId xmlns:r="http://schemas.openxmlformats.org/officeDocument/2006/relationships" id="264" r:id="Rad504aa178924ab2"/>
    <p:sldId xmlns:r="http://schemas.openxmlformats.org/officeDocument/2006/relationships" id="265" r:id="Ree282bbe1682420c"/>
    <p:sldId xmlns:r="http://schemas.openxmlformats.org/officeDocument/2006/relationships" id="266" r:id="R81f74a9995694f08"/>
    <p:sldId xmlns:r="http://schemas.openxmlformats.org/officeDocument/2006/relationships" id="267" r:id="R39942164e1344b5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1f4677e348241dc" /><Relationship Type="http://schemas.openxmlformats.org/officeDocument/2006/relationships/slideMaster" Target="/ppt/slideMasters/slideMaster1.xml" Id="R5ae9ea3033f64a61" /><Relationship Type="http://schemas.openxmlformats.org/officeDocument/2006/relationships/notesMaster" Target="/ppt/notesMasters/notesMaster1.xml" Id="R5a6866903a2d4f80" /><Relationship Type="http://schemas.openxmlformats.org/officeDocument/2006/relationships/presProps" Target="/ppt/presProps.xml" Id="Re5d820697dc54bb1" /><Relationship Type="http://schemas.openxmlformats.org/officeDocument/2006/relationships/tableStyles" Target="/ppt/tableStyles.xml" Id="Rc5b3cf52556e4b89" /><Relationship Type="http://schemas.openxmlformats.org/officeDocument/2006/relationships/slide" Target="/ppt/slides/slide1.xml" Id="R9eb8921825b64019" /><Relationship Type="http://schemas.openxmlformats.org/officeDocument/2006/relationships/slide" Target="/ppt/slides/slide2.xml" Id="R1972a109ae714a66" /><Relationship Type="http://schemas.openxmlformats.org/officeDocument/2006/relationships/slide" Target="/ppt/slides/slide3.xml" Id="R8ea29b1b66b14510" /><Relationship Type="http://schemas.openxmlformats.org/officeDocument/2006/relationships/slide" Target="/ppt/slides/slide4.xml" Id="Ra8fee2973ccf412c" /><Relationship Type="http://schemas.openxmlformats.org/officeDocument/2006/relationships/slide" Target="/ppt/slides/slide5.xml" Id="R73dc5805dfea43ce" /><Relationship Type="http://schemas.openxmlformats.org/officeDocument/2006/relationships/slide" Target="/ppt/slides/slide6.xml" Id="R2bd06981ec574de3" /><Relationship Type="http://schemas.openxmlformats.org/officeDocument/2006/relationships/slide" Target="/ppt/slides/slide7.xml" Id="R0d56a0c0371145a4" /><Relationship Type="http://schemas.openxmlformats.org/officeDocument/2006/relationships/slide" Target="/ppt/slides/slide8.xml" Id="Rb62118415c3c4eed" /><Relationship Type="http://schemas.openxmlformats.org/officeDocument/2006/relationships/slide" Target="/ppt/slides/slide9.xml" Id="Rad504aa178924ab2" /><Relationship Type="http://schemas.openxmlformats.org/officeDocument/2006/relationships/slide" Target="/ppt/slides/slide10.xml" Id="Ree282bbe1682420c" /><Relationship Type="http://schemas.openxmlformats.org/officeDocument/2006/relationships/slide" Target="/ppt/slides/slide11.xml" Id="R81f74a9995694f08" /><Relationship Type="http://schemas.openxmlformats.org/officeDocument/2006/relationships/slide" Target="/ppt/slides/slide12.xml" Id="R39942164e1344b5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4a1639b3b4644a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92e967341344084" /><Relationship Type="http://schemas.openxmlformats.org/officeDocument/2006/relationships/notesMaster" Target="/ppt/notesMasters/notesMaster1.xml" Id="R8824b46c22ac481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7ecd3c70c144e1e" /><Relationship Type="http://schemas.openxmlformats.org/officeDocument/2006/relationships/notesMaster" Target="/ppt/notesMasters/notesMaster1.xml" Id="R6342bd834654479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9bad66252eb4c88" /><Relationship Type="http://schemas.openxmlformats.org/officeDocument/2006/relationships/notesMaster" Target="/ppt/notesMasters/notesMaster1.xml" Id="R2e79d696008b45f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ea10f80e2e740af" /><Relationship Type="http://schemas.openxmlformats.org/officeDocument/2006/relationships/notesMaster" Target="/ppt/notesMasters/notesMaster1.xml" Id="R3c094e8daf1f476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c858f0629b44b76" /><Relationship Type="http://schemas.openxmlformats.org/officeDocument/2006/relationships/notesMaster" Target="/ppt/notesMasters/notesMaster1.xml" Id="R6a36befc5b754cd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e70a8d79f874dfc" /><Relationship Type="http://schemas.openxmlformats.org/officeDocument/2006/relationships/notesMaster" Target="/ppt/notesMasters/notesMaster1.xml" Id="R71ba571106cd414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928b77050354c18" /><Relationship Type="http://schemas.openxmlformats.org/officeDocument/2006/relationships/notesMaster" Target="/ppt/notesMasters/notesMaster1.xml" Id="R1fba575f82ea443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a65c66f947a42c1" /><Relationship Type="http://schemas.openxmlformats.org/officeDocument/2006/relationships/notesMaster" Target="/ppt/notesMasters/notesMaster1.xml" Id="Re96a9ff2feda498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871eb5fd80c4d92" /><Relationship Type="http://schemas.openxmlformats.org/officeDocument/2006/relationships/notesMaster" Target="/ppt/notesMasters/notesMaster1.xml" Id="Rb1e2da7ed14f465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f2c424bcd05450b" /><Relationship Type="http://schemas.openxmlformats.org/officeDocument/2006/relationships/notesMaster" Target="/ppt/notesMasters/notesMaster1.xml" Id="R0412eaeee6914ee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9326fa806154f6e" /><Relationship Type="http://schemas.openxmlformats.org/officeDocument/2006/relationships/notesMaster" Target="/ppt/notesMasters/notesMaster1.xml" Id="R6e206ea1c4a5476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7df043d9a6f492e" /><Relationship Type="http://schemas.openxmlformats.org/officeDocument/2006/relationships/notesMaster" Target="/ppt/notesMasters/notesMaster1.xml" Id="Re374746e03cb420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LECTURE 3.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Independent research task.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Lecture summary.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Recommended sources.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Learning focus.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Overview.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The Requirement of Special Damage.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Overlapping Nature of Public and Private Nuisance.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Classification of Public Nuisance.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Relevance of Public Nuisance in Modern Oil Pollution Cases.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Applied activity.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London Gateway College supplied course material, Oil Pollution and Compensation Law (LGC300). Knowledge check. Educational use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f25f9d9fe4ce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5c368e7073440a9" /><Relationship Type="http://schemas.openxmlformats.org/officeDocument/2006/relationships/slideLayout" Target="/ppt/slideLayouts/slideLayout1.xml" Id="R514dd15c90414c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dd15c90414c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74d9ec6e04e01" /><Relationship Type="http://schemas.openxmlformats.org/officeDocument/2006/relationships/image" Target="/ppt/media/image.jpeg" Id="R2b560d913fc34c2d" /><Relationship Type="http://schemas.openxmlformats.org/officeDocument/2006/relationships/image" Target="/ppt/media/image2.jpeg" Id="R498c81f3d9004e4b" /><Relationship Type="http://schemas.openxmlformats.org/officeDocument/2006/relationships/notesSlide" Target="/ppt/notesSlides/notesSlide1.xml" Id="Ra58a077c61304db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cb5a27574e41" /><Relationship Type="http://schemas.openxmlformats.org/officeDocument/2006/relationships/image" Target="/ppt/media/image11.jpeg" Id="R4b05ae02ab8341e5" /><Relationship Type="http://schemas.openxmlformats.org/officeDocument/2006/relationships/notesSlide" Target="/ppt/notesSlides/notesSlide10.xml" Id="R45a89069c987409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326fd65f4610" /><Relationship Type="http://schemas.openxmlformats.org/officeDocument/2006/relationships/image" Target="/ppt/media/image12.jpeg" Id="R8ac264cb4e0840ef" /><Relationship Type="http://schemas.openxmlformats.org/officeDocument/2006/relationships/notesSlide" Target="/ppt/notesSlides/notesSlide11.xml" Id="R5f24beddbf784c9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93e619134457" /><Relationship Type="http://schemas.openxmlformats.org/officeDocument/2006/relationships/image" Target="/ppt/media/image13.jpeg" Id="R74120557447d4f28" /><Relationship Type="http://schemas.openxmlformats.org/officeDocument/2006/relationships/notesSlide" Target="/ppt/notesSlides/notesSlide12.xml" Id="R90683c251b85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25946dde6475e" /><Relationship Type="http://schemas.openxmlformats.org/officeDocument/2006/relationships/image" Target="/ppt/media/image3.jpeg" Id="R936ed800895b4320" /><Relationship Type="http://schemas.openxmlformats.org/officeDocument/2006/relationships/notesSlide" Target="/ppt/notesSlides/notesSlide2.xml" Id="Rb0b5b8a65ca6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2ea77df024859" /><Relationship Type="http://schemas.openxmlformats.org/officeDocument/2006/relationships/image" Target="/ppt/media/image4.jpeg" Id="R5a9621a5610a4d59" /><Relationship Type="http://schemas.openxmlformats.org/officeDocument/2006/relationships/notesSlide" Target="/ppt/notesSlides/notesSlide3.xml" Id="R2c5c531d1f5b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4c7137c164e2a" /><Relationship Type="http://schemas.openxmlformats.org/officeDocument/2006/relationships/image" Target="/ppt/media/image5.jpeg" Id="R160f278f0ad045d0" /><Relationship Type="http://schemas.openxmlformats.org/officeDocument/2006/relationships/notesSlide" Target="/ppt/notesSlides/notesSlide4.xml" Id="R8475512ab084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0920f3354d9d" /><Relationship Type="http://schemas.openxmlformats.org/officeDocument/2006/relationships/image" Target="/ppt/media/image6.jpeg" Id="R7c9e3c1c83254fbf" /><Relationship Type="http://schemas.openxmlformats.org/officeDocument/2006/relationships/notesSlide" Target="/ppt/notesSlides/notesSlide5.xml" Id="R5f4a0d0f1168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ad5ff0af4f62" /><Relationship Type="http://schemas.openxmlformats.org/officeDocument/2006/relationships/image" Target="/ppt/media/image7.jpeg" Id="Rcd6615ce31244d7b" /><Relationship Type="http://schemas.openxmlformats.org/officeDocument/2006/relationships/notesSlide" Target="/ppt/notesSlides/notesSlide6.xml" Id="R9d623e97fc29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fdea192b4b89" /><Relationship Type="http://schemas.openxmlformats.org/officeDocument/2006/relationships/image" Target="/ppt/media/image8.jpeg" Id="R6f036a8005c74576" /><Relationship Type="http://schemas.openxmlformats.org/officeDocument/2006/relationships/notesSlide" Target="/ppt/notesSlides/notesSlide7.xml" Id="Re5d7b3869c0f4d4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366456cf04fe8" /><Relationship Type="http://schemas.openxmlformats.org/officeDocument/2006/relationships/image" Target="/ppt/media/image9.jpeg" Id="R5a5881c9e5294d6f" /><Relationship Type="http://schemas.openxmlformats.org/officeDocument/2006/relationships/notesSlide" Target="/ppt/notesSlides/notesSlide8.xml" Id="Rd4eda6d5e3e747a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b16e22484a84" /><Relationship Type="http://schemas.openxmlformats.org/officeDocument/2006/relationships/image" Target="/ppt/media/image10.jpeg" Id="R6e9684dc75bd48bf" /><Relationship Type="http://schemas.openxmlformats.org/officeDocument/2006/relationships/notesSlide" Target="/ppt/notesSlides/notesSlide9.xml" Id="Rddd1218526f9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560d913fc34c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8c81f3d9004e4b"/>
          <a:stretch xmlns:a="http://schemas.openxmlformats.org/drawingml/2006/main"/>
        </p:blipFill>
        <p:spPr>
          <a:xfrm xmlns:a="http://schemas.openxmlformats.org/drawingml/2006/main">
            <a:off x="533400" y="457200"/>
            <a:ext cx="685800" cy="6858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111033-26E2-4F73-A135-A6A06A3F7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524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4444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7D7EB2-2904-49C7-B292-EC0A50809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3C982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350" b="1">
                <a:solidFill>
                  <a:srgbClr val="E3C982"/>
                </a:solidFill>
                <a:latin typeface="Bitstream Charter"/>
                <a:ea typeface="Bitstream Charter"/>
                <a:cs typeface="Bitstream Charter"/>
              </a:rPr>
              <a:t>LECTURE 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5DF6B9-6A76-4F02-BFBB-077CBFAAB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59055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3375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LEGAL PRECEDENTS AND THE EVOLUTION OF PUBLIC NUISANCE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99FCD1-5583-41B1-BACA-9F5C117EB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5334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Oil Pollution and Compensation Law</a:t>
            </a:r>
          </a:p>
          <a:p xmlns:a="http://schemas.openxmlformats.org/drawingml/2006/main">
            <a:pPr>
              <a:defRPr sz="16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650" b="1">
                <a:solidFill>
                  <a:srgbClr val="FFFFFF"/>
                </a:solidFill>
                <a:latin typeface="Bitstream Charter"/>
                <a:ea typeface="Bitstream Charter"/>
                <a:cs typeface="Bitstream Charter"/>
              </a:rPr>
              <a:t>Course Code LGC300</a:t>
            </a:r>
          </a:p>
        </p:txBody>
      </p:sp>
    </p:spTree>
    <p:extLst>
      <p:ext uri="{BB962C8B-B14F-4D97-AF65-F5344CB8AC3E}">
        <p14:creationId xmlns:p14="http://schemas.microsoft.com/office/powerpoint/2010/main" val="98255926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05ae02ab8341e5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02A555-D2F0-4C64-A427-A39D3200D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65BF83-1C70-4F67-BBB8-A442E28D4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2396C1-120B-439C-ADB9-EE868E571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F0DAD4-067D-49F8-A67E-AB7B8CE70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Independent research task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92DA7B-14AA-45E3-BDDF-0D57639AD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B0A78D-8A8E-43FB-A2B4-E5F4D3688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Consult at least two authoritative sources listed in the lecture learning guide.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Prepare a 900 to 1,100 word professional response and a one-page issue or evidence matrix.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Cite every external source and record the date accessed.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Upload the final work, source list and originality declaration to the LMS.</a:t>
            </a:r>
          </a:p>
        </p:txBody>
      </p:sp>
    </p:spTree>
    <p:extLst>
      <p:ext uri="{BB962C8B-B14F-4D97-AF65-F5344CB8AC3E}">
        <p14:creationId xmlns:p14="http://schemas.microsoft.com/office/powerpoint/2010/main" val="15130653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c264cb4e0840ef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6F608E-5C41-4D40-8448-2C19AAA65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67F840-AC6C-4516-8DE3-9F5461DCA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BAB952-F93C-46E1-B0B7-CF2A6C18A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5CFE5C-1B45-4FA7-8854-39B26AC4C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Lecture summary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D11325-CE69-4E00-ADD9-4BA0FDC9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ABB0F0-8BCF-45AE-958F-1796BD2C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Overview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The Requirement of Special Damage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Overlapping Nature of Public and Private Nuisance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Classification of Public Nuisance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Relevance of Public Nuisance in Modern Oil Pollution Cases</a:t>
            </a:r>
          </a:p>
        </p:txBody>
      </p:sp>
    </p:spTree>
    <p:extLst>
      <p:ext uri="{BB962C8B-B14F-4D97-AF65-F5344CB8AC3E}">
        <p14:creationId xmlns:p14="http://schemas.microsoft.com/office/powerpoint/2010/main" val="180383151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120557447d4f28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26D38A-F9E1-4022-A3E8-A2DB1F668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3C84E3-6F3E-4A2B-A128-85E43E7AA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617E3B-2E09-45AA-91A9-4DE117314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A4A7AA-5F6F-4BCD-9CDF-5E9C89286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Recommended sources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9BF827-8545-4474-A7D2-97603FE17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70BF12-1DBA-42EB-BCEF-32C83E913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IMO Civil Liability Convention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IMO Fund Convention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International Oil Pollution Compensation Funds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IMO MARPOL Convention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London Gateway College Oil Pollution and Compensation Law course material</a:t>
            </a:r>
          </a:p>
        </p:txBody>
      </p:sp>
    </p:spTree>
    <p:extLst>
      <p:ext uri="{BB962C8B-B14F-4D97-AF65-F5344CB8AC3E}">
        <p14:creationId xmlns:p14="http://schemas.microsoft.com/office/powerpoint/2010/main" val="70474126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6ed800895b4320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5F7968-BE01-4756-A819-77A7C83A1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A191BE-5B14-42A6-B1C1-87D9F8E50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C116BC-2DFD-48C5-ADB1-ED4D0A7F7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411C55-8057-479D-BCE5-E1D6CF09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Learning focus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B00BF6-12F7-42EA-900C-6EE0C9D32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641212-7F52-41B8-A181-35F1DDB0F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Explain the principal concepts associated with legal precedents and the evolution of public nuisance.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Apply the lecture principles to a realistic professional situation.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Identify the evidence, authority and judgement required for a defensible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Overview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The Requirement of Special Damage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Overlapping Nature of Public and Private Nuisance</a:t>
            </a:r>
          </a:p>
        </p:txBody>
      </p:sp>
    </p:spTree>
    <p:extLst>
      <p:ext uri="{BB962C8B-B14F-4D97-AF65-F5344CB8AC3E}">
        <p14:creationId xmlns:p14="http://schemas.microsoft.com/office/powerpoint/2010/main" val="47800685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9621a5610a4d59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657059-8A54-499B-937A-367A08889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11EC7B-F15D-4C5A-917F-914EA45A7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E24A9F-E070-4E5E-8F2B-E69664BDF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8F6361-9DCD-4656-96B1-B1DB6ABE0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Overview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D2121B-6BD6-43CD-A26A-1F84F6E13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222A8E-356A-4BC8-90A8-9858466EE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Cases such as Wigg’s Case (1705) and Hall’s Case (1671) reinforced the principle that nuisances affecting the community at large were treated as public nuisances.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These included activities like maintaining unsanitary conditions in public spaces, obstructing streets, or operating dangerous businesses in populated areas.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By the 19th century, legal references such as Archbold’s 1822 writings identified various public nuisances, including keeping wild animals in public areas and maintaining hazardous structures near roadways.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Because public nuisance affected the community rather than individuals, legal action was primarily pursued through criminal charges or injunctions brought by government authorities, often through the Attorney General acting.</a:t>
            </a:r>
          </a:p>
        </p:txBody>
      </p:sp>
    </p:spTree>
    <p:extLst>
      <p:ext uri="{BB962C8B-B14F-4D97-AF65-F5344CB8AC3E}">
        <p14:creationId xmlns:p14="http://schemas.microsoft.com/office/powerpoint/2010/main" val="21439295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0f278f0ad045d0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493C78-F3EB-4BFA-82CE-6038C786C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DA3FD2-16DF-476E-8157-8EE8890A8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E6AD72-C0FE-4983-B9DB-A35C0A98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DEDC6B-640B-478E-9BE0-D3A9DC2F6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The Requirement of Special Damage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DD75FA-3998-465D-BD13-483289C5F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30439B-9456-4BDA-B31E-76221673E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An important legal principle in public nuisance is the requirement that a claimant demonstrate special damage distinct from that suffered by the general public.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This principle, first articulated in Sowthall v.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Dagger (1535) and later reaffirmed in Fowler v.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Saunders (1617), established that individuals could seek compensation only if they suffered unique harm beyond what was experienced by the broader community.</a:t>
            </a:r>
          </a:p>
        </p:txBody>
      </p:sp>
    </p:spTree>
    <p:extLst>
      <p:ext uri="{BB962C8B-B14F-4D97-AF65-F5344CB8AC3E}">
        <p14:creationId xmlns:p14="http://schemas.microsoft.com/office/powerpoint/2010/main" val="69262632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9e3c1c83254fbf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A64D69-CFCD-4661-A404-7C9A063F0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8EA6DD-B91E-4A03-A34A-D0633C072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AE3141-F5F0-4BB5-966B-B38EA832C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102878-5016-4CE3-8F1E-C282BAC9B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Overlapping Nature of Public and Private Nuisance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DCBDCD-8C7C-4C64-9A51-816AE9B0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064C7D-AF09-410E-8710-F5C4DA11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It is important to note that private and public nuisance are not mutually exclusive, and a single act may constitute both.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This was demonstrated in Fritz v Hobson (1880), where an antique dealer successfully claimed both private nuisance (due to obstruction of his shop entrance) and public nuisance (from the obstruction of public pathways).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Similarly, in Colour Quest Ltd v Total Downstream UK (2009), arising from the 2005 Buncefield explosion, the court rejected the argument that claims in public and private nuisance were mutually exclusive.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The judgment clarified that while private nuisance involves interference with land use, public nuisance concerns threats to public health, safety, and comfort.</a:t>
            </a:r>
          </a:p>
        </p:txBody>
      </p:sp>
    </p:spTree>
    <p:extLst>
      <p:ext uri="{BB962C8B-B14F-4D97-AF65-F5344CB8AC3E}">
        <p14:creationId xmlns:p14="http://schemas.microsoft.com/office/powerpoint/2010/main" val="18534421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6615ce31244d7b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2810A3-4C07-41D1-ACC0-454303680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5D2D38-FEF0-4744-A707-D5BE85B47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40705B-47DD-4273-9D07-C6533D83A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5539BF-D62E-4F23-B3B7-EC4F1EF9D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Classification of Public Nuisance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874D57-B2F2-43B4-975D-73249B0BD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8598A0-71B3-49C9-806B-E46EFDCBF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Public nuisance can be categorized into two main types: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Cases that overlap with private nuisance, where interference with land affects a larger group of people than usual in private nuisance claims.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Cases that do not meet the private nuisance requirement of land interference but instead impact public safety or convenience.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This classification is reflected in Jan de Nul (UK) Ltd v NV Royal Belge, where dredging operations caused silting that affected commercial operations and oyster beds.</a:t>
            </a:r>
          </a:p>
        </p:txBody>
      </p:sp>
    </p:spTree>
    <p:extLst>
      <p:ext uri="{BB962C8B-B14F-4D97-AF65-F5344CB8AC3E}">
        <p14:creationId xmlns:p14="http://schemas.microsoft.com/office/powerpoint/2010/main" val="117486489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036a8005c74576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347AFD-F671-41A5-B3C8-F2825B426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93D1B4-1969-4373-8B4E-0FE14D095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87F933-6D6E-4986-AE9F-EEA926233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BE468D-4D9C-4595-9182-BA4C662D8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Relevance of Public Nuisance in Modern Oil Pollution Cases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82594E-90D4-46AE-BF4D-D41290896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5E7514-9E0B-4C9C-91F4-67BB6058C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Public nuisance remains relevant, particularly in environmental and oil pollution cases.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Unlike negligence, which requires proof of duty and breach, public nuisance provides a broader framework for holding defendants accountable for widespread harm.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For example, in an oil spill incident: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A fisherman whose nets and lobster pots are damaged by oil may claim negligence for economic loss but may also claim public nuisance if the pollution affects the broader community.</a:t>
            </a:r>
          </a:p>
        </p:txBody>
      </p:sp>
    </p:spTree>
    <p:extLst>
      <p:ext uri="{BB962C8B-B14F-4D97-AF65-F5344CB8AC3E}">
        <p14:creationId xmlns:p14="http://schemas.microsoft.com/office/powerpoint/2010/main" val="15452098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5881c9e5294d6f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727687-4EA7-4A12-85A6-D648A6B07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9AB4DB-10BE-4FB1-91F1-201659DAD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9019DC-8C02-4C1C-873E-7F29B50DB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E1411A-34CB-49BB-BB12-B1184006C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Applied activity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F531F0-8835-4BA7-A40F-B92B90D93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4F9734-716F-4008-8CED-002E7D268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Review a fictional or public scenario involving legal precedents and the evolution of public nuisance.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Identify the material facts, unresolved assumptions and governing principles.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Prepare an issue and evidence matrix before reaching a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Recommend practical action and explain any point requiring specialist advice.</a:t>
            </a:r>
          </a:p>
        </p:txBody>
      </p:sp>
    </p:spTree>
    <p:extLst>
      <p:ext uri="{BB962C8B-B14F-4D97-AF65-F5344CB8AC3E}">
        <p14:creationId xmlns:p14="http://schemas.microsoft.com/office/powerpoint/2010/main" val="30061391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9684dc75bd48bf"/>
          <a:stretch xmlns:a="http://schemas.openxmlformats.org/drawingml/2006/main"/>
        </p:blipFill>
        <p:spPr>
          <a:xfrm xmlns:a="http://schemas.openxmlformats.org/drawingml/2006/main">
            <a:off x="457200" y="247650"/>
            <a:ext cx="495300" cy="4953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A02EC4-4E1B-4B9B-989B-106413FC7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67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LONDON GATEWAY COLLEGE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61D3F6-9919-49CB-9360-9F0AA6757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66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05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LGC300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75D900-83F0-453C-A72D-A33FA6F39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10972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64B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EF4985-1958-4F16-869B-D58F2AB73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2700" b="1">
                <a:solidFill>
                  <a:srgbClr val="42134C"/>
                </a:solidFill>
                <a:latin typeface="Bitstream Charter"/>
                <a:ea typeface="Bitstream Charter"/>
                <a:cs typeface="Bitstream Charter"/>
              </a:rPr>
              <a:t>Knowledge check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17564C-FD21-4C23-ACB5-188EC8B7C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58333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900">
                <a:solidFill>
                  <a:srgbClr val="615B63"/>
                </a:solidFill>
                <a:latin typeface="Bitstream Charter"/>
                <a:ea typeface="Bitstream Charter"/>
                <a:cs typeface="Bitstream Charter"/>
              </a:rPr>
              <a:t>Oil Pollution and Compensation Law   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D22DB6-3A49-4247-A584-BDD432412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0382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What is the central principle examined in legal precedents and the evolution of public nuisance?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Which facts would materially change the analysis?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Which source provides the strongest authority for your conclusion?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What evidence should a professional obtain first?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defRPr>
            </a:pPr>
            <a:r>
              <a:rPr sz="1725">
                <a:solidFill>
                  <a:srgbClr val="17131A"/>
                </a:solidFill>
                <a:latin typeface="Bitstream Charter"/>
                <a:ea typeface="Bitstream Charter"/>
                <a:cs typeface="Bitstream Charter"/>
              </a:rPr>
              <a:t>•  Which risk, remedy or control should receive priority, and why?</a:t>
            </a:r>
          </a:p>
        </p:txBody>
      </p:sp>
    </p:spTree>
    <p:extLst>
      <p:ext uri="{BB962C8B-B14F-4D97-AF65-F5344CB8AC3E}">
        <p14:creationId xmlns:p14="http://schemas.microsoft.com/office/powerpoint/2010/main" val="2053203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2026-09-13T00:02:56.4690000Z</dcterms:created>
  <dcterms:modified xsi:type="dcterms:W3CDTF">2026-09-13T00:02:56.4690000Z</dcterms:modified>
</coreProperties>
</file>