
<file path=[Content_Types].xml><?xml version="1.0" encoding="utf-8"?>
<Types xmlns="http://schemas.openxmlformats.org/package/2006/content-types">
  <Default Extension="xml" ContentType="application/vnd.openxmlformats-package.core-properties+xml"/>
  <Default Extension="png" ContentType="image/png"/>
  <Default Extension="jpeg" ContentType="image/jpe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media/image.png" ContentType="image/jpeg"/>
  <Override PartName="/ppt/media/image2.png" ContentType="image/jpeg"/>
  <Override PartName="/ppt/media/image3.png" ContentType="image/jpeg"/>
</Types>
</file>

<file path=_rels/.rels>&#65279;<?xml version="1.0" encoding="utf-8"?><Relationships xmlns="http://schemas.openxmlformats.org/package/2006/relationships"><Relationship Type="http://schemas.openxmlformats.org/package/2006/relationships/metadata/core-properties" Target="/docProps/core.xml" Id="R9edf825b3e0b4347" /><Relationship Type="http://schemas.openxmlformats.org/officeDocument/2006/relationships/extended-properties" Target="/docProps/app.xml" Id="R273955ace50f4fa3" /><Relationship Type="http://schemas.openxmlformats.org/officeDocument/2006/relationships/officeDocument" Target="/ppt/presentation.xml" Id="Rf2f415ae640041ae" /></Relationships>
</file>

<file path=ppt/presentation.xml><?xml version="1.0" encoding="utf-8"?>
<p:presentation xmlns:p="http://schemas.openxmlformats.org/presentationml/2006/main">
  <p:sldMasterIdLst>
    <p:sldMasterId xmlns:r="http://schemas.openxmlformats.org/officeDocument/2006/relationships" id="2147483648" r:id="Rd5a23bdda63f4c9b"/>
  </p:sldMasterIdLst>
  <p:notesMasterIdLst>
    <p:notesMasterId xmlns:r="http://schemas.openxmlformats.org/officeDocument/2006/relationships" r:id="Re4270c446def4683"/>
  </p:notesMasterIdLst>
  <p:sldIdLst>
    <p:sldId xmlns:r="http://schemas.openxmlformats.org/officeDocument/2006/relationships" id="256" r:id="Rbb0752c005e14acd"/>
    <p:sldId xmlns:r="http://schemas.openxmlformats.org/officeDocument/2006/relationships" id="257" r:id="R41fbe1cfb4524403"/>
    <p:sldId xmlns:r="http://schemas.openxmlformats.org/officeDocument/2006/relationships" id="258" r:id="R4ac103292e1b4d73"/>
    <p:sldId xmlns:r="http://schemas.openxmlformats.org/officeDocument/2006/relationships" id="259" r:id="R739bc43fedf14ba4"/>
    <p:sldId xmlns:r="http://schemas.openxmlformats.org/officeDocument/2006/relationships" id="260" r:id="R186386d76ecb4c28"/>
    <p:sldId xmlns:r="http://schemas.openxmlformats.org/officeDocument/2006/relationships" id="261" r:id="R2879cecf108b4a54"/>
    <p:sldId xmlns:r="http://schemas.openxmlformats.org/officeDocument/2006/relationships" id="262" r:id="R4f12bf4a8740493c"/>
    <p:sldId xmlns:r="http://schemas.openxmlformats.org/officeDocument/2006/relationships" id="263" r:id="R3e752f8778a341b8"/>
    <p:sldId xmlns:r="http://schemas.openxmlformats.org/officeDocument/2006/relationships" id="264" r:id="R40d8b3d277f24360"/>
    <p:sldId xmlns:r="http://schemas.openxmlformats.org/officeDocument/2006/relationships" id="265" r:id="R1b0d5a803a6644a3"/>
    <p:sldId xmlns:r="http://schemas.openxmlformats.org/officeDocument/2006/relationships" id="266" r:id="Rb1948c5121684057"/>
    <p:sldId xmlns:r="http://schemas.openxmlformats.org/officeDocument/2006/relationships" id="267" r:id="Re3b5bac6030a47cc"/>
    <p:sldId xmlns:r="http://schemas.openxmlformats.org/officeDocument/2006/relationships" id="268" r:id="R313f1cbc75ad430f"/>
    <p:sldId xmlns:r="http://schemas.openxmlformats.org/officeDocument/2006/relationships" id="269" r:id="R9cc019c18d47475e"/>
    <p:sldId xmlns:r="http://schemas.openxmlformats.org/officeDocument/2006/relationships" id="270" r:id="R0808c3fe6c5649c9"/>
    <p:sldId xmlns:r="http://schemas.openxmlformats.org/officeDocument/2006/relationships" id="271" r:id="R847ebf2138e34fbe"/>
    <p:sldId xmlns:r="http://schemas.openxmlformats.org/officeDocument/2006/relationships" id="272" r:id="R3b2879d100b9486c"/>
    <p:sldId xmlns:r="http://schemas.openxmlformats.org/officeDocument/2006/relationships" id="273" r:id="R49d50fd4dc304797"/>
    <p:sldId xmlns:r="http://schemas.openxmlformats.org/officeDocument/2006/relationships" id="274" r:id="Re2704df8fc54431a"/>
    <p:sldId xmlns:r="http://schemas.openxmlformats.org/officeDocument/2006/relationships" id="275" r:id="R5490838c74624d26"/>
    <p:sldId xmlns:r="http://schemas.openxmlformats.org/officeDocument/2006/relationships" id="276" r:id="Rae66e4f8b3174ae4"/>
    <p:sldId xmlns:r="http://schemas.openxmlformats.org/officeDocument/2006/relationships" id="277" r:id="R62af0d8aee2b4455"/>
    <p:sldId xmlns:r="http://schemas.openxmlformats.org/officeDocument/2006/relationships" id="278" r:id="R6d9174b0b49e4d86"/>
    <p:sldId xmlns:r="http://schemas.openxmlformats.org/officeDocument/2006/relationships" id="279" r:id="R4664824399bd428e"/>
    <p:sldId xmlns:r="http://schemas.openxmlformats.org/officeDocument/2006/relationships" id="280" r:id="Rccf62a3fb7ae4536"/>
    <p:sldId xmlns:r="http://schemas.openxmlformats.org/officeDocument/2006/relationships" id="281" r:id="R8a5000cf7fd44375"/>
    <p:sldId xmlns:r="http://schemas.openxmlformats.org/officeDocument/2006/relationships" id="282" r:id="Rd9b9d8bb9b3c46c9"/>
    <p:sldId xmlns:r="http://schemas.openxmlformats.org/officeDocument/2006/relationships" id="283" r:id="R50cf88e2220b45cb"/>
    <p:sldId xmlns:r="http://schemas.openxmlformats.org/officeDocument/2006/relationships" id="284" r:id="R5fa7cb155d6c4ef6"/>
    <p:sldId xmlns:r="http://schemas.openxmlformats.org/officeDocument/2006/relationships" id="285" r:id="Rad48a9d689bd4358"/>
    <p:sldId xmlns:r="http://schemas.openxmlformats.org/officeDocument/2006/relationships" id="286" r:id="R67ff5c4683fd4fe6"/>
    <p:sldId xmlns:r="http://schemas.openxmlformats.org/officeDocument/2006/relationships" id="287" r:id="R4067a6637a3044c2"/>
    <p:sldId xmlns:r="http://schemas.openxmlformats.org/officeDocument/2006/relationships" id="288" r:id="Ra5c7931632374678"/>
    <p:sldId xmlns:r="http://schemas.openxmlformats.org/officeDocument/2006/relationships" id="289" r:id="R2bd66beb0a26442a"/>
    <p:sldId xmlns:r="http://schemas.openxmlformats.org/officeDocument/2006/relationships" id="290" r:id="R51623e66ff794c0b"/>
    <p:sldId xmlns:r="http://schemas.openxmlformats.org/officeDocument/2006/relationships" id="291" r:id="Rafd90a45fd0c497f"/>
    <p:sldId xmlns:r="http://schemas.openxmlformats.org/officeDocument/2006/relationships" id="292" r:id="Rd4f488b659374043"/>
    <p:sldId xmlns:r="http://schemas.openxmlformats.org/officeDocument/2006/relationships" id="293" r:id="R5bac69ee4ae9437a"/>
    <p:sldId xmlns:r="http://schemas.openxmlformats.org/officeDocument/2006/relationships" id="294" r:id="R35953822c8e04d68"/>
    <p:sldId xmlns:r="http://schemas.openxmlformats.org/officeDocument/2006/relationships" id="295" r:id="R1eb476b12d5f4373"/>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f79b65c8c95c4ae0" /><Relationship Type="http://schemas.openxmlformats.org/officeDocument/2006/relationships/slideMaster" Target="/ppt/slideMasters/slideMaster1.xml" Id="Rd5a23bdda63f4c9b" /><Relationship Type="http://schemas.openxmlformats.org/officeDocument/2006/relationships/notesMaster" Target="/ppt/notesMasters/notesMaster1.xml" Id="Re4270c446def4683" /><Relationship Type="http://schemas.openxmlformats.org/officeDocument/2006/relationships/presProps" Target="/ppt/presProps.xml" Id="R00eb6c4552434066" /><Relationship Type="http://schemas.openxmlformats.org/officeDocument/2006/relationships/tableStyles" Target="/ppt/tableStyles.xml" Id="R134b29dce1fb412b" /><Relationship Type="http://schemas.openxmlformats.org/officeDocument/2006/relationships/slide" Target="/ppt/slides/slide1.xml" Id="Rbb0752c005e14acd" /><Relationship Type="http://schemas.openxmlformats.org/officeDocument/2006/relationships/slide" Target="/ppt/slides/slide2.xml" Id="R41fbe1cfb4524403" /><Relationship Type="http://schemas.openxmlformats.org/officeDocument/2006/relationships/slide" Target="/ppt/slides/slide3.xml" Id="R4ac103292e1b4d73" /><Relationship Type="http://schemas.openxmlformats.org/officeDocument/2006/relationships/slide" Target="/ppt/slides/slide4.xml" Id="R739bc43fedf14ba4" /><Relationship Type="http://schemas.openxmlformats.org/officeDocument/2006/relationships/slide" Target="/ppt/slides/slide5.xml" Id="R186386d76ecb4c28" /><Relationship Type="http://schemas.openxmlformats.org/officeDocument/2006/relationships/slide" Target="/ppt/slides/slide6.xml" Id="R2879cecf108b4a54" /><Relationship Type="http://schemas.openxmlformats.org/officeDocument/2006/relationships/slide" Target="/ppt/slides/slide7.xml" Id="R4f12bf4a8740493c" /><Relationship Type="http://schemas.openxmlformats.org/officeDocument/2006/relationships/slide" Target="/ppt/slides/slide8.xml" Id="R3e752f8778a341b8" /><Relationship Type="http://schemas.openxmlformats.org/officeDocument/2006/relationships/slide" Target="/ppt/slides/slide9.xml" Id="R40d8b3d277f24360" /><Relationship Type="http://schemas.openxmlformats.org/officeDocument/2006/relationships/slide" Target="/ppt/slides/slide10.xml" Id="R1b0d5a803a6644a3" /><Relationship Type="http://schemas.openxmlformats.org/officeDocument/2006/relationships/slide" Target="/ppt/slides/slide11.xml" Id="Rb1948c5121684057" /><Relationship Type="http://schemas.openxmlformats.org/officeDocument/2006/relationships/slide" Target="/ppt/slides/slide12.xml" Id="Re3b5bac6030a47cc" /><Relationship Type="http://schemas.openxmlformats.org/officeDocument/2006/relationships/slide" Target="/ppt/slides/slide13.xml" Id="R313f1cbc75ad430f" /><Relationship Type="http://schemas.openxmlformats.org/officeDocument/2006/relationships/slide" Target="/ppt/slides/slide14.xml" Id="R9cc019c18d47475e" /><Relationship Type="http://schemas.openxmlformats.org/officeDocument/2006/relationships/slide" Target="/ppt/slides/slide15.xml" Id="R0808c3fe6c5649c9" /><Relationship Type="http://schemas.openxmlformats.org/officeDocument/2006/relationships/slide" Target="/ppt/slides/slide16.xml" Id="R847ebf2138e34fbe" /><Relationship Type="http://schemas.openxmlformats.org/officeDocument/2006/relationships/slide" Target="/ppt/slides/slide17.xml" Id="R3b2879d100b9486c" /><Relationship Type="http://schemas.openxmlformats.org/officeDocument/2006/relationships/slide" Target="/ppt/slides/slide18.xml" Id="R49d50fd4dc304797" /><Relationship Type="http://schemas.openxmlformats.org/officeDocument/2006/relationships/slide" Target="/ppt/slides/slide19.xml" Id="Re2704df8fc54431a" /><Relationship Type="http://schemas.openxmlformats.org/officeDocument/2006/relationships/slide" Target="/ppt/slides/slide20.xml" Id="R5490838c74624d26" /><Relationship Type="http://schemas.openxmlformats.org/officeDocument/2006/relationships/slide" Target="/ppt/slides/slide21.xml" Id="Rae66e4f8b3174ae4" /><Relationship Type="http://schemas.openxmlformats.org/officeDocument/2006/relationships/slide" Target="/ppt/slides/slide22.xml" Id="R62af0d8aee2b4455" /><Relationship Type="http://schemas.openxmlformats.org/officeDocument/2006/relationships/slide" Target="/ppt/slides/slide23.xml" Id="R6d9174b0b49e4d86" /><Relationship Type="http://schemas.openxmlformats.org/officeDocument/2006/relationships/slide" Target="/ppt/slides/slide24.xml" Id="R4664824399bd428e" /><Relationship Type="http://schemas.openxmlformats.org/officeDocument/2006/relationships/slide" Target="/ppt/slides/slide25.xml" Id="Rccf62a3fb7ae4536" /><Relationship Type="http://schemas.openxmlformats.org/officeDocument/2006/relationships/slide" Target="/ppt/slides/slide26.xml" Id="R8a5000cf7fd44375" /><Relationship Type="http://schemas.openxmlformats.org/officeDocument/2006/relationships/slide" Target="/ppt/slides/slide27.xml" Id="Rd9b9d8bb9b3c46c9" /><Relationship Type="http://schemas.openxmlformats.org/officeDocument/2006/relationships/slide" Target="/ppt/slides/slide28.xml" Id="R50cf88e2220b45cb" /><Relationship Type="http://schemas.openxmlformats.org/officeDocument/2006/relationships/slide" Target="/ppt/slides/slide29.xml" Id="R5fa7cb155d6c4ef6" /><Relationship Type="http://schemas.openxmlformats.org/officeDocument/2006/relationships/slide" Target="/ppt/slides/slide30.xml" Id="Rad48a9d689bd4358" /><Relationship Type="http://schemas.openxmlformats.org/officeDocument/2006/relationships/slide" Target="/ppt/slides/slide31.xml" Id="R67ff5c4683fd4fe6" /><Relationship Type="http://schemas.openxmlformats.org/officeDocument/2006/relationships/slide" Target="/ppt/slides/slide32.xml" Id="R4067a6637a3044c2" /><Relationship Type="http://schemas.openxmlformats.org/officeDocument/2006/relationships/slide" Target="/ppt/slides/slide33.xml" Id="Ra5c7931632374678" /><Relationship Type="http://schemas.openxmlformats.org/officeDocument/2006/relationships/slide" Target="/ppt/slides/slide34.xml" Id="R2bd66beb0a26442a" /><Relationship Type="http://schemas.openxmlformats.org/officeDocument/2006/relationships/slide" Target="/ppt/slides/slide35.xml" Id="R51623e66ff794c0b" /><Relationship Type="http://schemas.openxmlformats.org/officeDocument/2006/relationships/slide" Target="/ppt/slides/slide36.xml" Id="Rafd90a45fd0c497f" /><Relationship Type="http://schemas.openxmlformats.org/officeDocument/2006/relationships/slide" Target="/ppt/slides/slide37.xml" Id="Rd4f488b659374043" /><Relationship Type="http://schemas.openxmlformats.org/officeDocument/2006/relationships/slide" Target="/ppt/slides/slide38.xml" Id="R5bac69ee4ae9437a" /><Relationship Type="http://schemas.openxmlformats.org/officeDocument/2006/relationships/slide" Target="/ppt/slides/slide39.xml" Id="R35953822c8e04d68" /><Relationship Type="http://schemas.openxmlformats.org/officeDocument/2006/relationships/slide" Target="/ppt/slides/slide40.xml" Id="R1eb476b12d5f4373"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c560ebc3b70a414d"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11bdc6b9c1c2423d" /><Relationship Type="http://schemas.openxmlformats.org/officeDocument/2006/relationships/notesMaster" Target="/ppt/notesMasters/notesMaster1.xml" Id="R9c21af0477db4e73"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949c961fcaab4abe" /><Relationship Type="http://schemas.openxmlformats.org/officeDocument/2006/relationships/notesMaster" Target="/ppt/notesMasters/notesMaster1.xml" Id="Rf4546bc3dd644e84"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cf559e00464e4d7d" /><Relationship Type="http://schemas.openxmlformats.org/officeDocument/2006/relationships/notesMaster" Target="/ppt/notesMasters/notesMaster1.xml" Id="Rcf8c9d187195444b"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cc5564a593de4100" /><Relationship Type="http://schemas.openxmlformats.org/officeDocument/2006/relationships/notesMaster" Target="/ppt/notesMasters/notesMaster1.xml" Id="Rb858c937f2124dcf"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57a28d79323541af" /><Relationship Type="http://schemas.openxmlformats.org/officeDocument/2006/relationships/notesMaster" Target="/ppt/notesMasters/notesMaster1.xml" Id="Ra9a32e3ff52148cd"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6d79fae051c74931" /><Relationship Type="http://schemas.openxmlformats.org/officeDocument/2006/relationships/notesMaster" Target="/ppt/notesMasters/notesMaster1.xml" Id="R14d79782ca2d4860"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72dd947ace394131" /><Relationship Type="http://schemas.openxmlformats.org/officeDocument/2006/relationships/notesMaster" Target="/ppt/notesMasters/notesMaster1.xml" Id="R841c4e111ac14404"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130eec6d28e141c9" /><Relationship Type="http://schemas.openxmlformats.org/officeDocument/2006/relationships/notesMaster" Target="/ppt/notesMasters/notesMaster1.xml" Id="R9004c6aff5154ca7"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77d1356648a94617" /><Relationship Type="http://schemas.openxmlformats.org/officeDocument/2006/relationships/notesMaster" Target="/ppt/notesMasters/notesMaster1.xml" Id="Rffb4a1ebc1dc4671"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270221059db14502" /><Relationship Type="http://schemas.openxmlformats.org/officeDocument/2006/relationships/notesMaster" Target="/ppt/notesMasters/notesMaster1.xml" Id="Rf411d99a6586459f"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e9aad93f2b764da9" /><Relationship Type="http://schemas.openxmlformats.org/officeDocument/2006/relationships/notesMaster" Target="/ppt/notesMasters/notesMaster1.xml" Id="Rd7d6280f84f84c0d" /></Relationships>
</file>

<file path=ppt/notesSlides/_rels/notesSlide2.xml.rels>&#65279;<?xml version="1.0" encoding="utf-8"?><Relationships xmlns="http://schemas.openxmlformats.org/package/2006/relationships"><Relationship Type="http://schemas.openxmlformats.org/officeDocument/2006/relationships/slide" Target="/ppt/slides/slide2.xml" Id="Rf7f4bac534d14e6b" /><Relationship Type="http://schemas.openxmlformats.org/officeDocument/2006/relationships/notesMaster" Target="/ppt/notesMasters/notesMaster1.xml" Id="R899f789a0d264419"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c8e55c7489f741a7" /><Relationship Type="http://schemas.openxmlformats.org/officeDocument/2006/relationships/notesMaster" Target="/ppt/notesMasters/notesMaster1.xml" Id="R6f374151cd2b4e6d"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59fce701bb034163" /><Relationship Type="http://schemas.openxmlformats.org/officeDocument/2006/relationships/notesMaster" Target="/ppt/notesMasters/notesMaster1.xml" Id="R79b43204e9014624"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027e6adc6236460d" /><Relationship Type="http://schemas.openxmlformats.org/officeDocument/2006/relationships/notesMaster" Target="/ppt/notesMasters/notesMaster1.xml" Id="R515c737e65c14a55"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130b857d50744e8d" /><Relationship Type="http://schemas.openxmlformats.org/officeDocument/2006/relationships/notesMaster" Target="/ppt/notesMasters/notesMaster1.xml" Id="R55b179aa4da041d5"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26d4e2737d8d4abb" /><Relationship Type="http://schemas.openxmlformats.org/officeDocument/2006/relationships/notesMaster" Target="/ppt/notesMasters/notesMaster1.xml" Id="R59ce47b6dee24a58" /></Relationships>
</file>

<file path=ppt/notesSlides/_rels/notesSlide25.xml.rels>&#65279;<?xml version="1.0" encoding="utf-8"?><Relationships xmlns="http://schemas.openxmlformats.org/package/2006/relationships"><Relationship Type="http://schemas.openxmlformats.org/officeDocument/2006/relationships/slide" Target="/ppt/slides/slide25.xml" Id="R718e7b43b2c64147" /><Relationship Type="http://schemas.openxmlformats.org/officeDocument/2006/relationships/notesMaster" Target="/ppt/notesMasters/notesMaster1.xml" Id="Rac661193f81746ef" /></Relationships>
</file>

<file path=ppt/notesSlides/_rels/notesSlide26.xml.rels>&#65279;<?xml version="1.0" encoding="utf-8"?><Relationships xmlns="http://schemas.openxmlformats.org/package/2006/relationships"><Relationship Type="http://schemas.openxmlformats.org/officeDocument/2006/relationships/slide" Target="/ppt/slides/slide26.xml" Id="R9cf56cfa317c4d02" /><Relationship Type="http://schemas.openxmlformats.org/officeDocument/2006/relationships/notesMaster" Target="/ppt/notesMasters/notesMaster1.xml" Id="R974873d185d14cb7" /></Relationships>
</file>

<file path=ppt/notesSlides/_rels/notesSlide27.xml.rels>&#65279;<?xml version="1.0" encoding="utf-8"?><Relationships xmlns="http://schemas.openxmlformats.org/package/2006/relationships"><Relationship Type="http://schemas.openxmlformats.org/officeDocument/2006/relationships/slide" Target="/ppt/slides/slide27.xml" Id="R5809481fb52d4cb2" /><Relationship Type="http://schemas.openxmlformats.org/officeDocument/2006/relationships/notesMaster" Target="/ppt/notesMasters/notesMaster1.xml" Id="R4522ab8347a048c3" /></Relationships>
</file>

<file path=ppt/notesSlides/_rels/notesSlide28.xml.rels>&#65279;<?xml version="1.0" encoding="utf-8"?><Relationships xmlns="http://schemas.openxmlformats.org/package/2006/relationships"><Relationship Type="http://schemas.openxmlformats.org/officeDocument/2006/relationships/slide" Target="/ppt/slides/slide28.xml" Id="Rf2fc6a7d1bd741c4" /><Relationship Type="http://schemas.openxmlformats.org/officeDocument/2006/relationships/notesMaster" Target="/ppt/notesMasters/notesMaster1.xml" Id="R7472f2da435648c4" /></Relationships>
</file>

<file path=ppt/notesSlides/_rels/notesSlide29.xml.rels>&#65279;<?xml version="1.0" encoding="utf-8"?><Relationships xmlns="http://schemas.openxmlformats.org/package/2006/relationships"><Relationship Type="http://schemas.openxmlformats.org/officeDocument/2006/relationships/slide" Target="/ppt/slides/slide29.xml" Id="R09719a723d404442" /><Relationship Type="http://schemas.openxmlformats.org/officeDocument/2006/relationships/notesMaster" Target="/ppt/notesMasters/notesMaster1.xml" Id="R0a0b18f5c38c449b" /></Relationships>
</file>

<file path=ppt/notesSlides/_rels/notesSlide3.xml.rels>&#65279;<?xml version="1.0" encoding="utf-8"?><Relationships xmlns="http://schemas.openxmlformats.org/package/2006/relationships"><Relationship Type="http://schemas.openxmlformats.org/officeDocument/2006/relationships/slide" Target="/ppt/slides/slide3.xml" Id="R072c1938787148de" /><Relationship Type="http://schemas.openxmlformats.org/officeDocument/2006/relationships/notesMaster" Target="/ppt/notesMasters/notesMaster1.xml" Id="R7ae5d53673b84557" /></Relationships>
</file>

<file path=ppt/notesSlides/_rels/notesSlide30.xml.rels>&#65279;<?xml version="1.0" encoding="utf-8"?><Relationships xmlns="http://schemas.openxmlformats.org/package/2006/relationships"><Relationship Type="http://schemas.openxmlformats.org/officeDocument/2006/relationships/slide" Target="/ppt/slides/slide30.xml" Id="Rf205fcde9fe6488e" /><Relationship Type="http://schemas.openxmlformats.org/officeDocument/2006/relationships/notesMaster" Target="/ppt/notesMasters/notesMaster1.xml" Id="R1d47203e1afb48d5" /></Relationships>
</file>

<file path=ppt/notesSlides/_rels/notesSlide31.xml.rels>&#65279;<?xml version="1.0" encoding="utf-8"?><Relationships xmlns="http://schemas.openxmlformats.org/package/2006/relationships"><Relationship Type="http://schemas.openxmlformats.org/officeDocument/2006/relationships/slide" Target="/ppt/slides/slide31.xml" Id="R179ab706ee754306" /><Relationship Type="http://schemas.openxmlformats.org/officeDocument/2006/relationships/notesMaster" Target="/ppt/notesMasters/notesMaster1.xml" Id="R705fe027c0944566" /></Relationships>
</file>

<file path=ppt/notesSlides/_rels/notesSlide32.xml.rels>&#65279;<?xml version="1.0" encoding="utf-8"?><Relationships xmlns="http://schemas.openxmlformats.org/package/2006/relationships"><Relationship Type="http://schemas.openxmlformats.org/officeDocument/2006/relationships/slide" Target="/ppt/slides/slide32.xml" Id="Rbd7838025e3f4117" /><Relationship Type="http://schemas.openxmlformats.org/officeDocument/2006/relationships/notesMaster" Target="/ppt/notesMasters/notesMaster1.xml" Id="R10c1020a77e54958" /></Relationships>
</file>

<file path=ppt/notesSlides/_rels/notesSlide33.xml.rels>&#65279;<?xml version="1.0" encoding="utf-8"?><Relationships xmlns="http://schemas.openxmlformats.org/package/2006/relationships"><Relationship Type="http://schemas.openxmlformats.org/officeDocument/2006/relationships/slide" Target="/ppt/slides/slide33.xml" Id="Reb1f845140a64604" /><Relationship Type="http://schemas.openxmlformats.org/officeDocument/2006/relationships/notesMaster" Target="/ppt/notesMasters/notesMaster1.xml" Id="R7823fff85a714936" /></Relationships>
</file>

<file path=ppt/notesSlides/_rels/notesSlide34.xml.rels>&#65279;<?xml version="1.0" encoding="utf-8"?><Relationships xmlns="http://schemas.openxmlformats.org/package/2006/relationships"><Relationship Type="http://schemas.openxmlformats.org/officeDocument/2006/relationships/slide" Target="/ppt/slides/slide34.xml" Id="R772285f55e2943e1" /><Relationship Type="http://schemas.openxmlformats.org/officeDocument/2006/relationships/notesMaster" Target="/ppt/notesMasters/notesMaster1.xml" Id="R083140c0438448f6" /></Relationships>
</file>

<file path=ppt/notesSlides/_rels/notesSlide35.xml.rels>&#65279;<?xml version="1.0" encoding="utf-8"?><Relationships xmlns="http://schemas.openxmlformats.org/package/2006/relationships"><Relationship Type="http://schemas.openxmlformats.org/officeDocument/2006/relationships/slide" Target="/ppt/slides/slide35.xml" Id="Rc1e737548ba04cc0" /><Relationship Type="http://schemas.openxmlformats.org/officeDocument/2006/relationships/notesMaster" Target="/ppt/notesMasters/notesMaster1.xml" Id="R9085d24dfaf84377" /></Relationships>
</file>

<file path=ppt/notesSlides/_rels/notesSlide36.xml.rels>&#65279;<?xml version="1.0" encoding="utf-8"?><Relationships xmlns="http://schemas.openxmlformats.org/package/2006/relationships"><Relationship Type="http://schemas.openxmlformats.org/officeDocument/2006/relationships/slide" Target="/ppt/slides/slide36.xml" Id="Rc9c190fcec5c4500" /><Relationship Type="http://schemas.openxmlformats.org/officeDocument/2006/relationships/notesMaster" Target="/ppt/notesMasters/notesMaster1.xml" Id="Ra32d35286cc549ee" /></Relationships>
</file>

<file path=ppt/notesSlides/_rels/notesSlide37.xml.rels>&#65279;<?xml version="1.0" encoding="utf-8"?><Relationships xmlns="http://schemas.openxmlformats.org/package/2006/relationships"><Relationship Type="http://schemas.openxmlformats.org/officeDocument/2006/relationships/slide" Target="/ppt/slides/slide37.xml" Id="Rb23e3d7a325a4bab" /><Relationship Type="http://schemas.openxmlformats.org/officeDocument/2006/relationships/notesMaster" Target="/ppt/notesMasters/notesMaster1.xml" Id="R7bee301851904468" /></Relationships>
</file>

<file path=ppt/notesSlides/_rels/notesSlide38.xml.rels>&#65279;<?xml version="1.0" encoding="utf-8"?><Relationships xmlns="http://schemas.openxmlformats.org/package/2006/relationships"><Relationship Type="http://schemas.openxmlformats.org/officeDocument/2006/relationships/slide" Target="/ppt/slides/slide38.xml" Id="Rc12c6d1832754411" /><Relationship Type="http://schemas.openxmlformats.org/officeDocument/2006/relationships/notesMaster" Target="/ppt/notesMasters/notesMaster1.xml" Id="Rcf45ccf08c9d44bf" /></Relationships>
</file>

<file path=ppt/notesSlides/_rels/notesSlide39.xml.rels>&#65279;<?xml version="1.0" encoding="utf-8"?><Relationships xmlns="http://schemas.openxmlformats.org/package/2006/relationships"><Relationship Type="http://schemas.openxmlformats.org/officeDocument/2006/relationships/slide" Target="/ppt/slides/slide39.xml" Id="R0ea6df6c25244182" /><Relationship Type="http://schemas.openxmlformats.org/officeDocument/2006/relationships/notesMaster" Target="/ppt/notesMasters/notesMaster1.xml" Id="R171c1ce912754451" /></Relationships>
</file>

<file path=ppt/notesSlides/_rels/notesSlide4.xml.rels>&#65279;<?xml version="1.0" encoding="utf-8"?><Relationships xmlns="http://schemas.openxmlformats.org/package/2006/relationships"><Relationship Type="http://schemas.openxmlformats.org/officeDocument/2006/relationships/slide" Target="/ppt/slides/slide4.xml" Id="R23f884e595ea4a35" /><Relationship Type="http://schemas.openxmlformats.org/officeDocument/2006/relationships/notesMaster" Target="/ppt/notesMasters/notesMaster1.xml" Id="R37e1876980254650" /></Relationships>
</file>

<file path=ppt/notesSlides/_rels/notesSlide40.xml.rels>&#65279;<?xml version="1.0" encoding="utf-8"?><Relationships xmlns="http://schemas.openxmlformats.org/package/2006/relationships"><Relationship Type="http://schemas.openxmlformats.org/officeDocument/2006/relationships/slide" Target="/ppt/slides/slide40.xml" Id="R3b67233a87004879" /><Relationship Type="http://schemas.openxmlformats.org/officeDocument/2006/relationships/notesMaster" Target="/ppt/notesMasters/notesMaster1.xml" Id="R594a0763e156424b" /></Relationships>
</file>

<file path=ppt/notesSlides/_rels/notesSlide5.xml.rels>&#65279;<?xml version="1.0" encoding="utf-8"?><Relationships xmlns="http://schemas.openxmlformats.org/package/2006/relationships"><Relationship Type="http://schemas.openxmlformats.org/officeDocument/2006/relationships/slide" Target="/ppt/slides/slide5.xml" Id="R32911016c96846ae" /><Relationship Type="http://schemas.openxmlformats.org/officeDocument/2006/relationships/notesMaster" Target="/ppt/notesMasters/notesMaster1.xml" Id="R3b3d177198184271" /></Relationships>
</file>

<file path=ppt/notesSlides/_rels/notesSlide6.xml.rels>&#65279;<?xml version="1.0" encoding="utf-8"?><Relationships xmlns="http://schemas.openxmlformats.org/package/2006/relationships"><Relationship Type="http://schemas.openxmlformats.org/officeDocument/2006/relationships/slide" Target="/ppt/slides/slide6.xml" Id="R5800291bbd2241ef" /><Relationship Type="http://schemas.openxmlformats.org/officeDocument/2006/relationships/notesMaster" Target="/ppt/notesMasters/notesMaster1.xml" Id="R8bce7523dd134b9f" /></Relationships>
</file>

<file path=ppt/notesSlides/_rels/notesSlide7.xml.rels>&#65279;<?xml version="1.0" encoding="utf-8"?><Relationships xmlns="http://schemas.openxmlformats.org/package/2006/relationships"><Relationship Type="http://schemas.openxmlformats.org/officeDocument/2006/relationships/slide" Target="/ppt/slides/slide7.xml" Id="Rf700ad64146d44ad" /><Relationship Type="http://schemas.openxmlformats.org/officeDocument/2006/relationships/notesMaster" Target="/ppt/notesMasters/notesMaster1.xml" Id="Rdecb15744e764ad3" /></Relationships>
</file>

<file path=ppt/notesSlides/_rels/notesSlide8.xml.rels>&#65279;<?xml version="1.0" encoding="utf-8"?><Relationships xmlns="http://schemas.openxmlformats.org/package/2006/relationships"><Relationship Type="http://schemas.openxmlformats.org/officeDocument/2006/relationships/slide" Target="/ppt/slides/slide8.xml" Id="Rce83b5f3da394168" /><Relationship Type="http://schemas.openxmlformats.org/officeDocument/2006/relationships/notesMaster" Target="/ppt/notesMasters/notesMaster1.xml" Id="Rd2d9d1bc1da64508" /></Relationships>
</file>

<file path=ppt/notesSlides/_rels/notesSlide9.xml.rels>&#65279;<?xml version="1.0" encoding="utf-8"?><Relationships xmlns="http://schemas.openxmlformats.org/package/2006/relationships"><Relationship Type="http://schemas.openxmlformats.org/officeDocument/2006/relationships/slide" Target="/ppt/slides/slide9.xml" Id="R2a07110f08734250" /><Relationship Type="http://schemas.openxmlformats.org/officeDocument/2006/relationships/notesMaster" Target="/ppt/notesMasters/notesMaster1.xml" Id="R09ae042566544441"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Introduce the lecture, its professional relevance and the relationship between Admiralty law, procedure and maritime operations.</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Cover image: AI-generated specifically for this learning aid.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Use bearings, speed, visibility and manoeuvres to identify applicable COLREG rules and the earliest safe avoiding action.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https://www.legislation.gov.uk/uksi/1996/75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the illustration to analyse official logs and reporting. Separate observation from inference, then connect the image to this principle: Accurate logbooks, notifications and preserved electronic data are legal as well as operational controls.</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https://www.legislation.gov.uk/uksi/1996/75</a:t>
            </a:r>
          </a:p>
          <a:p xmlns:a="http://schemas.openxmlformats.org/drawingml/2006/main">
            <a:r>
              <a:t>- Image: AI-generated specifically for this learning aid.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Knowingly sending or attempting to send an unsafe ship to sea can create statutory owner and master exposure.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https://www.legislation.gov.uk/uksi/1996/75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Unsafe acts and omissions are assessed against statutory wording, fault standard and causal risk.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https://www.legislation.gov.uk/uksi/1996/75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Collision-related oil pollution can create separate statutory and convention liabilities and reporting obligations.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https://www.legislation.gov.uk/uksi/1996/75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Fatal casualties require careful analysis of duty, breach, obvious risk of death and grossness.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https://www.legislation.gov.uk/uksi/1996/75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AIS, ECDIS, VDR, radar and audio evidence must be preserved, synchronised and interpreted cautiously.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https://www.legislation.gov.uk/uksi/1996/75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Navigation and management are judged against the reasonable seafarer and applicable statutory rules.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https://www.legislation.gov.uk/uksi/1996/75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Owner exposure may arise through crew acts, while corporate fault depends on the relevant attribution rules.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https://www.legislation.gov.uk/uksi/1996/75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Liability is not literally moral fault of the ship; the res supports specialised in rem enforcement.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https://www.legislation.gov.uk/uksi/1996/75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the course aim to position doctrine, procedure, evidence and commercial judgement as one integrated professional capability.</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Bridge-team decisions, competence, fatigue and standing orders are central to breach analysis.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https://www.legislation.gov.uk/uksi/1996/75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the illustration to analyse tugs, salvors and pilots. Separate observation from inference, then connect the image to this principle: Specialist participation can create divided control, contractual allocation and multiple tortfeasor issues.</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https://www.legislation.gov.uk/uksi/1996/75</a:t>
            </a:r>
          </a:p>
          <a:p xmlns:a="http://schemas.openxmlformats.org/drawingml/2006/main">
            <a:r>
              <a:t>- Image: AI-generated specifically for this learning aid.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Vessel traffic, pilotage, channel information and harbour systems may engage public and common-law duties.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https://www.legislation.gov.uk/uksi/1996/75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A rule violation is evidence of fault, but liability still requires the correct duty, breach and causal connection.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https://www.legislation.gov.uk/uksi/1996/75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The court reconstructs what would probably have happened absent the breach using navigation and expert evidence.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https://www.legislation.gov.uk/uksi/1996/75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Remoteness, scope of duty, intervening acts and statutory purpose limit recoverable consequences.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https://www.legislation.gov.uk/uksi/1996/75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Build one verified timeline from bridge actions, shore information, sensor data and physical damage.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https://www.legislation.gov.uk/uksi/1996/75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Where more than one ship is at fault, liability is apportioned according to comparative blameworthiness and causative potency.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https://www.legislation.gov.uk/uksi/1996/75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A later act breaks the chain only when it is sufficiently independent and potent in law.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https://www.legislation.gov.uk/uksi/1996/75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A claimant may recover from a liable tortfeasor subject to contribution rights between wrongdoers.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https://www.legislation.gov.uk/uksi/1996/75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Review the module outcomes and explain how this lecture contributes to knowledge, application and professional judgement.</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Contribution reallocates a shared liability according to statutory and equitable standards.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https://www.legislation.gov.uk/uksi/1996/75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The claimant must take reasonable steps on repairs, substitute employment, salvage and commercial decisions.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https://www.legislation.gov.uk/uksi/1996/75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Damages aim to place the claimant in the position it would have occupied absent the collision, not provide a windfall.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https://www.legislation.gov.uk/uksi/1996/75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Ship value, repair economics and market evidence determine whether repair or total-loss measures apply.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https://www.legislation.gov.uk/uksi/1996/75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Repair invoices, tenders, survey scope, detention, earnings and betterment must tell one coherent loss story.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https://www.legislation.gov.uk/uksi/1996/75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Recoverable loss of use depends on proof of actual opportunity, reasonable duration and avoided costs.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https://www.legislation.gov.uk/uksi/1996/75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Collision liability is built from rule, breach, reconstruction, causal contribution, apportionment and proved loss.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https://www.legislation.gov.uk/uksi/1996/75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Facilitate IRAC-style analysis: issue, authority, application, evidence, conclusion and immediate commercial or procedural action.</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https://www.legislation.gov.uk/uksi/1996/75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Correct answer: B. Debrief every distractor and identify the exact legal distinction that makes it wrong.</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https://www.legislation.gov.uk/uksi/1996/75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Ask each learner to state one governing principle, one evidence requirement and one practice action from the lecture.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https://www.legislation.gov.uk/uksi/1996/75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Review the module outcomes and explain how this lecture contributes to knowledge, application and professional judgement.</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Direct learners to the supplied course source and the current, authoritative versions of all legislation, rules, conventions and cases.</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https://www.legislation.gov.uk/uksi/1996/75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the lecture objectives and invite learners to identify one operational or litigation context in which each objective matters.</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https://www.legislation.gov.uk/uksi/1996/75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A casualty may trigger criminal, regulatory, civil, insurance and procedural consequences at the same time.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https://www.legislation.gov.uk/uksi/1996/75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Unsafe operation, statutory breaches and culpable management may expose masters, owners or companies to prosecution.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https://www.legislation.gov.uk/uksi/1996/75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The collision regulations structure lookout, safe speed, risk assessment and avoiding-action duties.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https://www.legislation.gov.uk/uksi/1996/75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Following collision, statutory duties require assistance and information so far as possible without serious danger to the assisting ship.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https://www.legislation.gov.uk/uksi/1996/75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120d5556827e4b19"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3e45b46aa3d64f02" /><Relationship Type="http://schemas.openxmlformats.org/officeDocument/2006/relationships/slideLayout" Target="/ppt/slideLayouts/slideLayout1.xml" Id="R87aa5919867241f8"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87aa5919867241f8"/>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f2c96c7f2d174492" /><Relationship Type="http://schemas.openxmlformats.org/officeDocument/2006/relationships/image" Target="/ppt/media/image.png" Id="R3177a3115de04af7" /><Relationship Type="http://schemas.openxmlformats.org/officeDocument/2006/relationships/image" Target="/ppt/media/image.jpeg" Id="Re731a432cc4143e6" /><Relationship Type="http://schemas.openxmlformats.org/officeDocument/2006/relationships/notesSlide" Target="/ppt/notesSlides/notesSlide1.xml" Id="Rd17e3d87aaaf44d7"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bc663774ed054d15" /><Relationship Type="http://schemas.openxmlformats.org/officeDocument/2006/relationships/image" Target="/ppt/media/image10.jpeg" Id="R17fb6dbb1b43484d" /><Relationship Type="http://schemas.openxmlformats.org/officeDocument/2006/relationships/notesSlide" Target="/ppt/notesSlides/notesSlide10.xml" Id="R5e061c83869443bc"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0b0e2f4ede4c4991" /><Relationship Type="http://schemas.openxmlformats.org/officeDocument/2006/relationships/image" Target="/ppt/media/image2.png" Id="R06d8220706b04ecc" /><Relationship Type="http://schemas.openxmlformats.org/officeDocument/2006/relationships/image" Target="/ppt/media/image11.jpeg" Id="R139c85e768554b4d" /><Relationship Type="http://schemas.openxmlformats.org/officeDocument/2006/relationships/notesSlide" Target="/ppt/notesSlides/notesSlide11.xml" Id="R6f38686c3fa841dc"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f4b4b4ab8a674af9" /><Relationship Type="http://schemas.openxmlformats.org/officeDocument/2006/relationships/image" Target="/ppt/media/image12.jpeg" Id="R80ff476cf57e4a44" /><Relationship Type="http://schemas.openxmlformats.org/officeDocument/2006/relationships/notesSlide" Target="/ppt/notesSlides/notesSlide12.xml" Id="R1d7004c36afb43ff"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87dda493a28c4181" /><Relationship Type="http://schemas.openxmlformats.org/officeDocument/2006/relationships/image" Target="/ppt/media/image13.jpeg" Id="R99c2d267ff864ad4" /><Relationship Type="http://schemas.openxmlformats.org/officeDocument/2006/relationships/notesSlide" Target="/ppt/notesSlides/notesSlide13.xml" Id="R6a49fbc0461841b3"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cae805ce0f524a80" /><Relationship Type="http://schemas.openxmlformats.org/officeDocument/2006/relationships/image" Target="/ppt/media/image14.jpeg" Id="R4740bfb89f4a4436" /><Relationship Type="http://schemas.openxmlformats.org/officeDocument/2006/relationships/notesSlide" Target="/ppt/notesSlides/notesSlide14.xml" Id="Rfa298f89023b4c17"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386a0c3e41024c6f" /><Relationship Type="http://schemas.openxmlformats.org/officeDocument/2006/relationships/image" Target="/ppt/media/image15.jpeg" Id="R4ed3a040bc614bb4" /><Relationship Type="http://schemas.openxmlformats.org/officeDocument/2006/relationships/notesSlide" Target="/ppt/notesSlides/notesSlide15.xml" Id="R19deb614819c4ff4"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3cdf2f96326d43a0" /><Relationship Type="http://schemas.openxmlformats.org/officeDocument/2006/relationships/image" Target="/ppt/media/image16.jpeg" Id="Ra3ae666579454d2b" /><Relationship Type="http://schemas.openxmlformats.org/officeDocument/2006/relationships/notesSlide" Target="/ppt/notesSlides/notesSlide16.xml" Id="Rc204bcddb8904995"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1fd77d9474f140d0" /><Relationship Type="http://schemas.openxmlformats.org/officeDocument/2006/relationships/image" Target="/ppt/media/image17.jpeg" Id="R91e90101998c4f1a" /><Relationship Type="http://schemas.openxmlformats.org/officeDocument/2006/relationships/notesSlide" Target="/ppt/notesSlides/notesSlide17.xml" Id="Rb9e9211adb464ac0"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fd885598814544d7" /><Relationship Type="http://schemas.openxmlformats.org/officeDocument/2006/relationships/image" Target="/ppt/media/image18.jpeg" Id="R1c6cb97a8a4a49e2" /><Relationship Type="http://schemas.openxmlformats.org/officeDocument/2006/relationships/notesSlide" Target="/ppt/notesSlides/notesSlide18.xml" Id="R1226368a27ff4a3a"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44da7fefb9fb443f" /><Relationship Type="http://schemas.openxmlformats.org/officeDocument/2006/relationships/image" Target="/ppt/media/image19.jpeg" Id="Ra10a91f5f8374b2c" /><Relationship Type="http://schemas.openxmlformats.org/officeDocument/2006/relationships/notesSlide" Target="/ppt/notesSlides/notesSlide19.xml" Id="R4f6ac8dcf96e40dc"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32865c57bac347a2" /><Relationship Type="http://schemas.openxmlformats.org/officeDocument/2006/relationships/image" Target="/ppt/media/image2.jpeg" Id="R2dd8a2e1803548e9" /><Relationship Type="http://schemas.openxmlformats.org/officeDocument/2006/relationships/notesSlide" Target="/ppt/notesSlides/notesSlide2.xml" Id="Rfb7a3a782c3d42e4"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xml" Id="R8fa5972d3fb344eb" /><Relationship Type="http://schemas.openxmlformats.org/officeDocument/2006/relationships/image" Target="/ppt/media/image20.jpeg" Id="R77f88fd12760414e" /><Relationship Type="http://schemas.openxmlformats.org/officeDocument/2006/relationships/notesSlide" Target="/ppt/notesSlides/notesSlide20.xml" Id="Rb12f7628cada4c3e"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xml" Id="R7ac447f9a32243d1" /><Relationship Type="http://schemas.openxmlformats.org/officeDocument/2006/relationships/image" Target="/ppt/media/image3.png" Id="R13a2bbc0a1ad432a" /><Relationship Type="http://schemas.openxmlformats.org/officeDocument/2006/relationships/image" Target="/ppt/media/image21.jpeg" Id="R815ac03999d74fc1" /><Relationship Type="http://schemas.openxmlformats.org/officeDocument/2006/relationships/notesSlide" Target="/ppt/notesSlides/notesSlide21.xml" Id="R01a0198e7bef4a04"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xml" Id="Rd1fae1c78b464e48" /><Relationship Type="http://schemas.openxmlformats.org/officeDocument/2006/relationships/image" Target="/ppt/media/image22.jpeg" Id="Rf7b5d1a191594300" /><Relationship Type="http://schemas.openxmlformats.org/officeDocument/2006/relationships/notesSlide" Target="/ppt/notesSlides/notesSlide22.xml" Id="R50408d4d121f4466" /></Relationships>
</file>

<file path=ppt/slides/_rels/slide23.xml.rels>&#65279;<?xml version="1.0" encoding="utf-8"?><Relationships xmlns="http://schemas.openxmlformats.org/package/2006/relationships"><Relationship Type="http://schemas.openxmlformats.org/officeDocument/2006/relationships/slideLayout" Target="/ppt/slideLayouts/slideLayout1.xml" Id="R1ae78c830ee942b6" /><Relationship Type="http://schemas.openxmlformats.org/officeDocument/2006/relationships/image" Target="/ppt/media/image23.jpeg" Id="Rb0b2243a6d334d74" /><Relationship Type="http://schemas.openxmlformats.org/officeDocument/2006/relationships/notesSlide" Target="/ppt/notesSlides/notesSlide23.xml" Id="R144cfd2c0df64b87" /></Relationships>
</file>

<file path=ppt/slides/_rels/slide24.xml.rels>&#65279;<?xml version="1.0" encoding="utf-8"?><Relationships xmlns="http://schemas.openxmlformats.org/package/2006/relationships"><Relationship Type="http://schemas.openxmlformats.org/officeDocument/2006/relationships/slideLayout" Target="/ppt/slideLayouts/slideLayout1.xml" Id="R427b3800ab97480e" /><Relationship Type="http://schemas.openxmlformats.org/officeDocument/2006/relationships/image" Target="/ppt/media/image24.jpeg" Id="Rd1a8c73adc3e4e2a" /><Relationship Type="http://schemas.openxmlformats.org/officeDocument/2006/relationships/notesSlide" Target="/ppt/notesSlides/notesSlide24.xml" Id="Rafdf9203e29a49e9" /></Relationships>
</file>

<file path=ppt/slides/_rels/slide25.xml.rels>&#65279;<?xml version="1.0" encoding="utf-8"?><Relationships xmlns="http://schemas.openxmlformats.org/package/2006/relationships"><Relationship Type="http://schemas.openxmlformats.org/officeDocument/2006/relationships/slideLayout" Target="/ppt/slideLayouts/slideLayout1.xml" Id="R4f0026ca4ca5461d" /><Relationship Type="http://schemas.openxmlformats.org/officeDocument/2006/relationships/image" Target="/ppt/media/image6.jpeg" Id="R10eac2f2e2e3459d" /><Relationship Type="http://schemas.openxmlformats.org/officeDocument/2006/relationships/notesSlide" Target="/ppt/notesSlides/notesSlide25.xml" Id="Rf0d5ee9941f54e71" /></Relationships>
</file>

<file path=ppt/slides/_rels/slide26.xml.rels>&#65279;<?xml version="1.0" encoding="utf-8"?><Relationships xmlns="http://schemas.openxmlformats.org/package/2006/relationships"><Relationship Type="http://schemas.openxmlformats.org/officeDocument/2006/relationships/slideLayout" Target="/ppt/slideLayouts/slideLayout1.xml" Id="Rbc9f2ba47d4c4fb9" /><Relationship Type="http://schemas.openxmlformats.org/officeDocument/2006/relationships/image" Target="/ppt/media/image7.jpeg" Id="R9f8c21de1ecf4455" /><Relationship Type="http://schemas.openxmlformats.org/officeDocument/2006/relationships/notesSlide" Target="/ppt/notesSlides/notesSlide26.xml" Id="Re94f9082282e4e81" /></Relationships>
</file>

<file path=ppt/slides/_rels/slide27.xml.rels>&#65279;<?xml version="1.0" encoding="utf-8"?><Relationships xmlns="http://schemas.openxmlformats.org/package/2006/relationships"><Relationship Type="http://schemas.openxmlformats.org/officeDocument/2006/relationships/slideLayout" Target="/ppt/slideLayouts/slideLayout1.xml" Id="R859d0e65a1c24ee5" /><Relationship Type="http://schemas.openxmlformats.org/officeDocument/2006/relationships/image" Target="/ppt/media/image8.jpeg" Id="R698a78c5b9ca4b07" /><Relationship Type="http://schemas.openxmlformats.org/officeDocument/2006/relationships/notesSlide" Target="/ppt/notesSlides/notesSlide27.xml" Id="R58c55f6bd3bc4dcc" /></Relationships>
</file>

<file path=ppt/slides/_rels/slide28.xml.rels>&#65279;<?xml version="1.0" encoding="utf-8"?><Relationships xmlns="http://schemas.openxmlformats.org/package/2006/relationships"><Relationship Type="http://schemas.openxmlformats.org/officeDocument/2006/relationships/slideLayout" Target="/ppt/slideLayouts/slideLayout1.xml" Id="Ra3eda581f8524c7e" /><Relationship Type="http://schemas.openxmlformats.org/officeDocument/2006/relationships/image" Target="/ppt/media/image9.jpeg" Id="Re8123364e42a4a5c" /><Relationship Type="http://schemas.openxmlformats.org/officeDocument/2006/relationships/notesSlide" Target="/ppt/notesSlides/notesSlide28.xml" Id="Re1ddd1470dbb4c0b" /></Relationships>
</file>

<file path=ppt/slides/_rels/slide29.xml.rels>&#65279;<?xml version="1.0" encoding="utf-8"?><Relationships xmlns="http://schemas.openxmlformats.org/package/2006/relationships"><Relationship Type="http://schemas.openxmlformats.org/officeDocument/2006/relationships/slideLayout" Target="/ppt/slideLayouts/slideLayout1.xml" Id="R25b866f0728c4754" /><Relationship Type="http://schemas.openxmlformats.org/officeDocument/2006/relationships/image" Target="/ppt/media/image10.jpeg" Id="Rc60dc2dc93b445db" /><Relationship Type="http://schemas.openxmlformats.org/officeDocument/2006/relationships/notesSlide" Target="/ppt/notesSlides/notesSlide29.xml" Id="Rc62ec49935b24d27"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4922a5d7cf7f4939" /><Relationship Type="http://schemas.openxmlformats.org/officeDocument/2006/relationships/image" Target="/ppt/media/image3.jpeg" Id="Rbac4dc4ba4444b81" /><Relationship Type="http://schemas.openxmlformats.org/officeDocument/2006/relationships/notesSlide" Target="/ppt/notesSlides/notesSlide3.xml" Id="R95732aff9c35417c" /></Relationships>
</file>

<file path=ppt/slides/_rels/slide30.xml.rels>&#65279;<?xml version="1.0" encoding="utf-8"?><Relationships xmlns="http://schemas.openxmlformats.org/package/2006/relationships"><Relationship Type="http://schemas.openxmlformats.org/officeDocument/2006/relationships/slideLayout" Target="/ppt/slideLayouts/slideLayout1.xml" Id="Ra205c88aa84c4ced" /><Relationship Type="http://schemas.openxmlformats.org/officeDocument/2006/relationships/image" Target="/ppt/media/image12.jpeg" Id="Rbc87892742b44742" /><Relationship Type="http://schemas.openxmlformats.org/officeDocument/2006/relationships/notesSlide" Target="/ppt/notesSlides/notesSlide30.xml" Id="R6ee6abed580f4b9e" /></Relationships>
</file>

<file path=ppt/slides/_rels/slide31.xml.rels>&#65279;<?xml version="1.0" encoding="utf-8"?><Relationships xmlns="http://schemas.openxmlformats.org/package/2006/relationships"><Relationship Type="http://schemas.openxmlformats.org/officeDocument/2006/relationships/slideLayout" Target="/ppt/slideLayouts/slideLayout1.xml" Id="Rc46256725af64e98" /><Relationship Type="http://schemas.openxmlformats.org/officeDocument/2006/relationships/image" Target="/ppt/media/image13.jpeg" Id="R39405b0813614311" /><Relationship Type="http://schemas.openxmlformats.org/officeDocument/2006/relationships/notesSlide" Target="/ppt/notesSlides/notesSlide31.xml" Id="R758b04d22d3f41d9" /></Relationships>
</file>

<file path=ppt/slides/_rels/slide32.xml.rels>&#65279;<?xml version="1.0" encoding="utf-8"?><Relationships xmlns="http://schemas.openxmlformats.org/package/2006/relationships"><Relationship Type="http://schemas.openxmlformats.org/officeDocument/2006/relationships/slideLayout" Target="/ppt/slideLayouts/slideLayout1.xml" Id="R20cb985221a94ce1" /><Relationship Type="http://schemas.openxmlformats.org/officeDocument/2006/relationships/image" Target="/ppt/media/image14.jpeg" Id="R9ad3873282f54d34" /><Relationship Type="http://schemas.openxmlformats.org/officeDocument/2006/relationships/notesSlide" Target="/ppt/notesSlides/notesSlide32.xml" Id="Rd28291b61b1f4e30" /></Relationships>
</file>

<file path=ppt/slides/_rels/slide33.xml.rels>&#65279;<?xml version="1.0" encoding="utf-8"?><Relationships xmlns="http://schemas.openxmlformats.org/package/2006/relationships"><Relationship Type="http://schemas.openxmlformats.org/officeDocument/2006/relationships/slideLayout" Target="/ppt/slideLayouts/slideLayout1.xml" Id="R242c85fcf28f4675" /><Relationship Type="http://schemas.openxmlformats.org/officeDocument/2006/relationships/image" Target="/ppt/media/image15.jpeg" Id="Rb337cc2348a84498" /><Relationship Type="http://schemas.openxmlformats.org/officeDocument/2006/relationships/notesSlide" Target="/ppt/notesSlides/notesSlide33.xml" Id="R4458546c8c374c89" /></Relationships>
</file>

<file path=ppt/slides/_rels/slide34.xml.rels>&#65279;<?xml version="1.0" encoding="utf-8"?><Relationships xmlns="http://schemas.openxmlformats.org/package/2006/relationships"><Relationship Type="http://schemas.openxmlformats.org/officeDocument/2006/relationships/slideLayout" Target="/ppt/slideLayouts/slideLayout1.xml" Id="Rbf5f88a1b5bb48d4" /><Relationship Type="http://schemas.openxmlformats.org/officeDocument/2006/relationships/image" Target="/ppt/media/image16.jpeg" Id="R3c2c022514c94ba8" /><Relationship Type="http://schemas.openxmlformats.org/officeDocument/2006/relationships/notesSlide" Target="/ppt/notesSlides/notesSlide34.xml" Id="R58371762dccb4c89" /></Relationships>
</file>

<file path=ppt/slides/_rels/slide35.xml.rels>&#65279;<?xml version="1.0" encoding="utf-8"?><Relationships xmlns="http://schemas.openxmlformats.org/package/2006/relationships"><Relationship Type="http://schemas.openxmlformats.org/officeDocument/2006/relationships/slideLayout" Target="/ppt/slideLayouts/slideLayout1.xml" Id="R24686b334d2b428a" /><Relationship Type="http://schemas.openxmlformats.org/officeDocument/2006/relationships/image" Target="/ppt/media/image17.jpeg" Id="Ra0c85c217b114619" /><Relationship Type="http://schemas.openxmlformats.org/officeDocument/2006/relationships/notesSlide" Target="/ppt/notesSlides/notesSlide35.xml" Id="Rd7953690733044c6" /></Relationships>
</file>

<file path=ppt/slides/_rels/slide36.xml.rels>&#65279;<?xml version="1.0" encoding="utf-8"?><Relationships xmlns="http://schemas.openxmlformats.org/package/2006/relationships"><Relationship Type="http://schemas.openxmlformats.org/officeDocument/2006/relationships/slideLayout" Target="/ppt/slideLayouts/slideLayout1.xml" Id="Rd0ce82627c6c4235" /><Relationship Type="http://schemas.openxmlformats.org/officeDocument/2006/relationships/image" Target="/ppt/media/image18.jpeg" Id="Rd2f7fb00495443eb" /><Relationship Type="http://schemas.openxmlformats.org/officeDocument/2006/relationships/notesSlide" Target="/ppt/notesSlides/notesSlide36.xml" Id="R759cc0abe4eb48c6" /></Relationships>
</file>

<file path=ppt/slides/_rels/slide37.xml.rels>&#65279;<?xml version="1.0" encoding="utf-8"?><Relationships xmlns="http://schemas.openxmlformats.org/package/2006/relationships"><Relationship Type="http://schemas.openxmlformats.org/officeDocument/2006/relationships/slideLayout" Target="/ppt/slideLayouts/slideLayout1.xml" Id="Rd4edc2c5d99047ab" /><Relationship Type="http://schemas.openxmlformats.org/officeDocument/2006/relationships/image" Target="/ppt/media/image25.jpeg" Id="R9aab6db1b75d405e" /><Relationship Type="http://schemas.openxmlformats.org/officeDocument/2006/relationships/notesSlide" Target="/ppt/notesSlides/notesSlide37.xml" Id="R08a37f86666f4287" /></Relationships>
</file>

<file path=ppt/slides/_rels/slide38.xml.rels>&#65279;<?xml version="1.0" encoding="utf-8"?><Relationships xmlns="http://schemas.openxmlformats.org/package/2006/relationships"><Relationship Type="http://schemas.openxmlformats.org/officeDocument/2006/relationships/slideLayout" Target="/ppt/slideLayouts/slideLayout1.xml" Id="R95026d02e840481b" /><Relationship Type="http://schemas.openxmlformats.org/officeDocument/2006/relationships/image" Target="/ppt/media/image26.jpeg" Id="Rc9085f76e06a4d19" /><Relationship Type="http://schemas.openxmlformats.org/officeDocument/2006/relationships/notesSlide" Target="/ppt/notesSlides/notesSlide38.xml" Id="R64663f967e904995" /></Relationships>
</file>

<file path=ppt/slides/_rels/slide39.xml.rels>&#65279;<?xml version="1.0" encoding="utf-8"?><Relationships xmlns="http://schemas.openxmlformats.org/package/2006/relationships"><Relationship Type="http://schemas.openxmlformats.org/officeDocument/2006/relationships/slideLayout" Target="/ppt/slideLayouts/slideLayout1.xml" Id="Rbadf2825ea3e4d9e" /><Relationship Type="http://schemas.openxmlformats.org/officeDocument/2006/relationships/image" Target="/ppt/media/image27.jpeg" Id="R2152ebd2030444fe" /><Relationship Type="http://schemas.openxmlformats.org/officeDocument/2006/relationships/notesSlide" Target="/ppt/notesSlides/notesSlide39.xml" Id="R1d8135d5983f4bb3"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88f18d05944d41fb" /><Relationship Type="http://schemas.openxmlformats.org/officeDocument/2006/relationships/image" Target="/ppt/media/image4.jpeg" Id="R78517e159723411b" /><Relationship Type="http://schemas.openxmlformats.org/officeDocument/2006/relationships/notesSlide" Target="/ppt/notesSlides/notesSlide4.xml" Id="Rdfed27b168d84e3a" /></Relationships>
</file>

<file path=ppt/slides/_rels/slide40.xml.rels>&#65279;<?xml version="1.0" encoding="utf-8"?><Relationships xmlns="http://schemas.openxmlformats.org/package/2006/relationships"><Relationship Type="http://schemas.openxmlformats.org/officeDocument/2006/relationships/slideLayout" Target="/ppt/slideLayouts/slideLayout1.xml" Id="R46450097a4464c1d" /><Relationship Type="http://schemas.openxmlformats.org/officeDocument/2006/relationships/image" Target="/ppt/media/image28.jpeg" Id="Rbda35814f7534d45" /><Relationship Type="http://schemas.openxmlformats.org/officeDocument/2006/relationships/notesSlide" Target="/ppt/notesSlides/notesSlide40.xml" Id="R2f65a703b5084b19"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edc8a715155b4097" /><Relationship Type="http://schemas.openxmlformats.org/officeDocument/2006/relationships/image" Target="/ppt/media/image5.jpeg" Id="R5557658348a54fb6" /><Relationship Type="http://schemas.openxmlformats.org/officeDocument/2006/relationships/notesSlide" Target="/ppt/notesSlides/notesSlide5.xml" Id="Rbae04227a4b04e05"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695ba33a1b264388" /><Relationship Type="http://schemas.openxmlformats.org/officeDocument/2006/relationships/image" Target="/ppt/media/image6.jpeg" Id="Rde5bced471be465d" /><Relationship Type="http://schemas.openxmlformats.org/officeDocument/2006/relationships/notesSlide" Target="/ppt/notesSlides/notesSlide6.xml" Id="Rc1e338ab7d264dbb"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f8168d62f8c74e4f" /><Relationship Type="http://schemas.openxmlformats.org/officeDocument/2006/relationships/image" Target="/ppt/media/image7.jpeg" Id="Rce005e5049934908" /><Relationship Type="http://schemas.openxmlformats.org/officeDocument/2006/relationships/notesSlide" Target="/ppt/notesSlides/notesSlide7.xml" Id="R4ba1c71e3a514b76"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7b7a5102204543e4" /><Relationship Type="http://schemas.openxmlformats.org/officeDocument/2006/relationships/image" Target="/ppt/media/image8.jpeg" Id="R6252c6661654430a" /><Relationship Type="http://schemas.openxmlformats.org/officeDocument/2006/relationships/notesSlide" Target="/ppt/notesSlides/notesSlide8.xml" Id="R1f823740bdca4304"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49c079cf57ec4a07" /><Relationship Type="http://schemas.openxmlformats.org/officeDocument/2006/relationships/image" Target="/ppt/media/image9.jpeg" Id="R3d2481548d4141f5" /><Relationship Type="http://schemas.openxmlformats.org/officeDocument/2006/relationships/notesSlide" Target="/ppt/notesSlides/notesSlide9.xml" Id="R608b93a7a23b4b55"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pic>
        <p:nvPicPr>
          <p:cNvPr id="14" name=""/>
          <p:cNvPicPr>
            <a:picLocks xmlns:a="http://schemas.openxmlformats.org/drawingml/2006/main" noChangeAspect="1"/>
          </p:cNvPicPr>
          <p:nvPr/>
        </p:nvPicPr>
        <p:blipFill>
          <a:blip xmlns:r="http://schemas.openxmlformats.org/officeDocument/2006/relationships" xmlns:a="http://schemas.openxmlformats.org/drawingml/2006/main" r:embed="R3177a3115de04af7"/>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2103F27F-1DA2-4AE9-AB14-9F448983608D}"/>
              </a:ext>
            </a:extLst>
          </p:cNvPr>
          <p:cNvSpPr>
            <a:spLocks xmlns:a="http://schemas.openxmlformats.org/drawingml/2006/main" noGrp="1"/>
          </p:cNvSpPr>
          <p:nvPr/>
        </p:nvSpPr>
        <p:spPr>
          <a:xfrm xmlns:a="http://schemas.openxmlformats.org/drawingml/2006/main">
            <a:off x="0" y="0"/>
            <a:ext cx="6191250" cy="6858000"/>
          </a:xfrm>
          <a:prstGeom xmlns:a="http://schemas.openxmlformats.org/drawingml/2006/main" prst="rect">
            <a:avLst/>
          </a:prstGeom>
          <a:gradFill xmlns:a="http://schemas.openxmlformats.org/drawingml/2006/main">
            <a:gsLst>
              <a:gs pos="0">
                <a:srgbClr val="21102D">
                  <a:alpha val="92157"/>
                </a:srgbClr>
              </a:gs>
              <a:gs pos="100000">
                <a:srgbClr val="21102D">
                  <a:alpha val="60000"/>
                </a:srgbClr>
              </a:gs>
            </a:gsLst>
            <a:lin ang="0"/>
          </a:gra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5DBA07EF-EF8A-4E97-A4BB-2782E674E098}"/>
              </a:ext>
            </a:extLst>
          </p:cNvPr>
          <p:cNvSpPr>
            <a:spLocks xmlns:a="http://schemas.openxmlformats.org/drawingml/2006/main" noGrp="1"/>
          </p:cNvSpPr>
          <p:nvPr/>
        </p:nvSpPr>
        <p:spPr>
          <a:xfrm xmlns:a="http://schemas.openxmlformats.org/drawingml/2006/main">
            <a:off x="609600" y="552450"/>
            <a:ext cx="990600" cy="990600"/>
          </a:xfrm>
          <a:prstGeom xmlns:a="http://schemas.openxmlformats.org/drawingml/2006/main" prst="roundRect">
            <a:avLst>
              <a:gd name="adj" fmla="val 13462"/>
            </a:avLst>
          </a:prstGeom>
          <a:solidFill xmlns:a="http://schemas.openxmlformats.org/drawingml/2006/main">
            <a:srgbClr val="FFFFFF"/>
          </a:solidFill>
          <a:ln xmlns:a="http://schemas.openxmlformats.org/drawingml/2006/main" w="0">
            <a:noFill/>
            <a:prstDash val="solid"/>
          </a:ln>
        </p:spPr>
      </p:sp>
      <p:pic>
        <p:nvPicPr>
          <p:cNvPr id="17" name=""/>
          <p:cNvPicPr>
            <a:picLocks xmlns:a="http://schemas.openxmlformats.org/drawingml/2006/main" noChangeAspect="1"/>
          </p:cNvPicPr>
          <p:nvPr/>
        </p:nvPicPr>
        <p:blipFill>
          <a:blip xmlns:r="http://schemas.openxmlformats.org/officeDocument/2006/relationships" xmlns:a="http://schemas.openxmlformats.org/drawingml/2006/main" r:embed="Re731a432cc4143e6"/>
          <a:stretch xmlns:a="http://schemas.openxmlformats.org/drawingml/2006/main"/>
        </p:blipFill>
        <p:spPr>
          <a:xfrm xmlns:a="http://schemas.openxmlformats.org/drawingml/2006/main">
            <a:off x="695325" y="638175"/>
            <a:ext cx="819150" cy="81915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CC6DA4AD-F451-4E9B-9C3B-A64B5B61FDED}"/>
              </a:ext>
            </a:extLst>
          </p:cNvPr>
          <p:cNvSpPr>
            <a:spLocks xmlns:a="http://schemas.openxmlformats.org/drawingml/2006/main" noGrp="1"/>
          </p:cNvSpPr>
          <p:nvPr/>
        </p:nvSpPr>
        <p:spPr>
          <a:xfrm xmlns:a="http://schemas.openxmlformats.org/drawingml/2006/main">
            <a:off x="1752600" y="704850"/>
            <a:ext cx="3714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500" b="1">
                <a:solidFill>
                  <a:srgbClr val="FFFFFF"/>
                </a:solidFill>
                <a:latin typeface="Aptos"/>
                <a:ea typeface="Aptos"/>
                <a:cs typeface="Aptos"/>
              </a:defRPr>
            </a:pPr>
            <a:r>
              <a:rPr sz="1500" b="1">
                <a:solidFill>
                  <a:srgbClr val="FFFFFF"/>
                </a:solidFill>
                <a:latin typeface="Aptos"/>
                <a:ea typeface="Aptos"/>
                <a:cs typeface="Aptos"/>
              </a:rPr>
              <a:t>LONDON GATEWAY COLLEGE</a:t>
            </a:r>
          </a:p>
        </p:txBody>
      </p:sp>
      <p:sp>
        <p:nvSpPr>
          <p:cNvPr id="6" name="">
            <a:extLst xmlns:a="http://schemas.openxmlformats.org/drawingml/2006/main">
              <a:ext uri="{FF2B5EF4-FFF2-40B4-BE49-F238E27FC236}">
                <a16:creationId xmlns:a16="http://schemas.microsoft.com/office/drawing/2014/main" id="{7FEAB348-04C4-4B05-A41B-183415B2D085}"/>
              </a:ext>
            </a:extLst>
          </p:cNvPr>
          <p:cNvSpPr>
            <a:spLocks xmlns:a="http://schemas.openxmlformats.org/drawingml/2006/main" noGrp="1"/>
          </p:cNvSpPr>
          <p:nvPr/>
        </p:nvSpPr>
        <p:spPr>
          <a:xfrm xmlns:a="http://schemas.openxmlformats.org/drawingml/2006/main">
            <a:off x="609600" y="2076450"/>
            <a:ext cx="5143500" cy="1504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3300" b="1">
                <a:solidFill>
                  <a:srgbClr val="FFFFFF"/>
                </a:solidFill>
                <a:latin typeface="Aptos"/>
                <a:ea typeface="Aptos"/>
                <a:cs typeface="Aptos"/>
              </a:defRPr>
            </a:pPr>
            <a:r>
              <a:rPr sz="3300" b="1">
                <a:solidFill>
                  <a:srgbClr val="FFFFFF"/>
                </a:solidFill>
                <a:latin typeface="Aptos"/>
                <a:ea typeface="Aptos"/>
                <a:cs typeface="Aptos"/>
              </a:rPr>
              <a:t>ADMIRALTY LAW</a:t>
            </a:r>
          </a:p>
          <a:p xmlns:a="http://schemas.openxmlformats.org/drawingml/2006/main">
            <a:pPr algn="l">
              <a:buNone/>
              <a:defRPr sz="3300" b="1">
                <a:solidFill>
                  <a:srgbClr val="FFFFFF"/>
                </a:solidFill>
                <a:latin typeface="Aptos"/>
                <a:ea typeface="Aptos"/>
                <a:cs typeface="Aptos"/>
              </a:defRPr>
            </a:pPr>
            <a:r>
              <a:rPr sz="3300" b="1">
                <a:solidFill>
                  <a:srgbClr val="FFFFFF"/>
                </a:solidFill>
                <a:latin typeface="Aptos"/>
                <a:ea typeface="Aptos"/>
                <a:cs typeface="Aptos"/>
              </a:rPr>
              <a:t>&amp; MARITIME LITIGATION</a:t>
            </a:r>
          </a:p>
        </p:txBody>
      </p:sp>
      <p:sp>
        <p:nvSpPr>
          <p:cNvPr id="7" name="">
            <a:extLst xmlns:a="http://schemas.openxmlformats.org/drawingml/2006/main">
              <a:ext uri="{FF2B5EF4-FFF2-40B4-BE49-F238E27FC236}">
                <a16:creationId xmlns:a16="http://schemas.microsoft.com/office/drawing/2014/main" id="{024582C6-EA5C-4627-AB50-1675178A1321}"/>
              </a:ext>
            </a:extLst>
          </p:cNvPr>
          <p:cNvSpPr>
            <a:spLocks xmlns:a="http://schemas.openxmlformats.org/drawingml/2006/main" noGrp="1"/>
          </p:cNvSpPr>
          <p:nvPr/>
        </p:nvSpPr>
        <p:spPr>
          <a:xfrm xmlns:a="http://schemas.openxmlformats.org/drawingml/2006/main">
            <a:off x="628650" y="3771900"/>
            <a:ext cx="36195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75" b="1">
                <a:solidFill>
                  <a:srgbClr val="E8DCEC"/>
                </a:solidFill>
                <a:latin typeface="Aptos"/>
                <a:ea typeface="Aptos"/>
                <a:cs typeface="Aptos"/>
              </a:defRPr>
            </a:pPr>
            <a:r>
              <a:rPr sz="1875" b="1">
                <a:solidFill>
                  <a:srgbClr val="E8DCEC"/>
                </a:solidFill>
                <a:latin typeface="Aptos"/>
                <a:ea typeface="Aptos"/>
                <a:cs typeface="Aptos"/>
              </a:rPr>
              <a:t>Course code: LGC424</a:t>
            </a:r>
          </a:p>
        </p:txBody>
      </p:sp>
      <p:sp>
        <p:nvSpPr>
          <p:cNvPr id="8" name="">
            <a:extLst xmlns:a="http://schemas.openxmlformats.org/drawingml/2006/main">
              <a:ext uri="{FF2B5EF4-FFF2-40B4-BE49-F238E27FC236}">
                <a16:creationId xmlns:a16="http://schemas.microsoft.com/office/drawing/2014/main" id="{BD9676D3-9635-486E-859B-F82936EEE0D4}"/>
              </a:ext>
            </a:extLst>
          </p:cNvPr>
          <p:cNvSpPr>
            <a:spLocks xmlns:a="http://schemas.openxmlformats.org/drawingml/2006/main" noGrp="1"/>
          </p:cNvSpPr>
          <p:nvPr/>
        </p:nvSpPr>
        <p:spPr>
          <a:xfrm xmlns:a="http://schemas.openxmlformats.org/drawingml/2006/main">
            <a:off x="628650" y="4305300"/>
            <a:ext cx="1476375" cy="57150"/>
          </a:xfrm>
          <a:prstGeom xmlns:a="http://schemas.openxmlformats.org/drawingml/2006/main" prst="rect">
            <a:avLst/>
          </a:prstGeom>
          <a:solidFill xmlns:a="http://schemas.openxmlformats.org/drawingml/2006/main">
            <a:srgbClr val="D39124"/>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E6D416A9-406B-44EF-8141-B4E0F0EA8356}"/>
              </a:ext>
            </a:extLst>
          </p:cNvPr>
          <p:cNvSpPr>
            <a:spLocks xmlns:a="http://schemas.openxmlformats.org/drawingml/2006/main" noGrp="1"/>
          </p:cNvSpPr>
          <p:nvPr/>
        </p:nvSpPr>
        <p:spPr>
          <a:xfrm xmlns:a="http://schemas.openxmlformats.org/drawingml/2006/main">
            <a:off x="628650" y="4572000"/>
            <a:ext cx="2381250" cy="314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75" b="1">
                <a:solidFill>
                  <a:srgbClr val="FFFFFF"/>
                </a:solidFill>
                <a:latin typeface="Aptos"/>
                <a:ea typeface="Aptos"/>
                <a:cs typeface="Aptos"/>
              </a:defRPr>
            </a:pPr>
            <a:r>
              <a:rPr sz="1875" b="1">
                <a:solidFill>
                  <a:srgbClr val="FFFFFF"/>
                </a:solidFill>
                <a:latin typeface="Aptos"/>
                <a:ea typeface="Aptos"/>
                <a:cs typeface="Aptos"/>
              </a:rPr>
              <a:t>LECTURE 4</a:t>
            </a:r>
          </a:p>
        </p:txBody>
      </p:sp>
      <p:sp>
        <p:nvSpPr>
          <p:cNvPr id="10" name="">
            <a:extLst xmlns:a="http://schemas.openxmlformats.org/drawingml/2006/main">
              <a:ext uri="{FF2B5EF4-FFF2-40B4-BE49-F238E27FC236}">
                <a16:creationId xmlns:a16="http://schemas.microsoft.com/office/drawing/2014/main" id="{F9FA14B4-A7D2-493E-9C36-CFD2F931633E}"/>
              </a:ext>
            </a:extLst>
          </p:cNvPr>
          <p:cNvSpPr>
            <a:spLocks xmlns:a="http://schemas.openxmlformats.org/drawingml/2006/main" noGrp="1"/>
          </p:cNvSpPr>
          <p:nvPr/>
        </p:nvSpPr>
        <p:spPr>
          <a:xfrm xmlns:a="http://schemas.openxmlformats.org/drawingml/2006/main">
            <a:off x="628650" y="4953000"/>
            <a:ext cx="4762500" cy="781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550" b="1">
                <a:solidFill>
                  <a:srgbClr val="FFFFFF"/>
                </a:solidFill>
                <a:latin typeface="Aptos"/>
                <a:ea typeface="Aptos"/>
                <a:cs typeface="Aptos"/>
              </a:defRPr>
            </a:pPr>
            <a:r>
              <a:rPr sz="2550" b="1">
                <a:solidFill>
                  <a:srgbClr val="FFFFFF"/>
                </a:solidFill>
                <a:latin typeface="Aptos"/>
                <a:ea typeface="Aptos"/>
                <a:cs typeface="Aptos"/>
              </a:rPr>
              <a:t>Collision at Sea and Liabilities</a:t>
            </a:r>
          </a:p>
        </p:txBody>
      </p:sp>
      <p:sp>
        <p:nvSpPr>
          <p:cNvPr id="11" name="">
            <a:extLst xmlns:a="http://schemas.openxmlformats.org/drawingml/2006/main">
              <a:ext uri="{FF2B5EF4-FFF2-40B4-BE49-F238E27FC236}">
                <a16:creationId xmlns:a16="http://schemas.microsoft.com/office/drawing/2014/main" id="{D9494F08-2E29-42B3-8D85-A198DDBBB58C}"/>
              </a:ext>
            </a:extLst>
          </p:cNvPr>
          <p:cNvSpPr>
            <a:spLocks xmlns:a="http://schemas.openxmlformats.org/drawingml/2006/main" noGrp="1"/>
          </p:cNvSpPr>
          <p:nvPr/>
        </p:nvSpPr>
        <p:spPr>
          <a:xfrm xmlns:a="http://schemas.openxmlformats.org/drawingml/2006/main">
            <a:off x="628650" y="6038850"/>
            <a:ext cx="4762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425" b="0">
                <a:solidFill>
                  <a:srgbClr val="E8DCEC"/>
                </a:solidFill>
                <a:latin typeface="Aptos"/>
                <a:ea typeface="Aptos"/>
                <a:cs typeface="Aptos"/>
              </a:defRPr>
            </a:pPr>
            <a:r>
              <a:rPr sz="1425" b="0">
                <a:solidFill>
                  <a:srgbClr val="E8DCEC"/>
                </a:solidFill>
                <a:latin typeface="Aptos"/>
                <a:ea typeface="Aptos"/>
                <a:cs typeface="Aptos"/>
              </a:rPr>
              <a:t>Comprehensive learning aid • CPD training deck</a:t>
            </a:r>
          </a:p>
        </p:txBody>
      </p:sp>
    </p:spTree>
    <p:extLst>
      <p:ext uri="{BB962C8B-B14F-4D97-AF65-F5344CB8AC3E}">
        <p14:creationId xmlns:p14="http://schemas.microsoft.com/office/powerpoint/2010/main" val="841968867"/>
      </p:ext>
    </p:extLst>
  </p:cSld>
</p:sld>
</file>

<file path=ppt/slides/slide10.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17" name="">
            <a:extLst xmlns:a="http://schemas.openxmlformats.org/drawingml/2006/main">
              <a:ext uri="{FF2B5EF4-FFF2-40B4-BE49-F238E27FC236}">
                <a16:creationId xmlns:a16="http://schemas.microsoft.com/office/drawing/2014/main" id="{A76E1D91-3260-49D4-93C6-EEDBD246BACD}"/>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4</a:t>
            </a:r>
          </a:p>
        </p:txBody>
      </p:sp>
      <p:pic>
        <p:nvPicPr>
          <p:cNvPr id="20" name=""/>
          <p:cNvPicPr>
            <a:picLocks xmlns:a="http://schemas.openxmlformats.org/drawingml/2006/main" noChangeAspect="1"/>
          </p:cNvPicPr>
          <p:nvPr/>
        </p:nvPicPr>
        <p:blipFill>
          <a:blip xmlns:r="http://schemas.openxmlformats.org/officeDocument/2006/relationships" xmlns:a="http://schemas.openxmlformats.org/drawingml/2006/main" r:embed="R17fb6dbb1b43484d"/>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39AF1FA4-A767-413D-92A8-9FC4768958EC}"/>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Activity: crossing situation</a:t>
            </a:r>
          </a:p>
        </p:txBody>
      </p:sp>
      <p:sp>
        <p:nvSpPr>
          <p:cNvPr id="4" name="">
            <a:extLst xmlns:a="http://schemas.openxmlformats.org/drawingml/2006/main">
              <a:ext uri="{FF2B5EF4-FFF2-40B4-BE49-F238E27FC236}">
                <a16:creationId xmlns:a16="http://schemas.microsoft.com/office/drawing/2014/main" id="{6AA1C07E-5102-4692-A559-353BF77A083F}"/>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A8D403B4-7E67-4512-A751-FEBAD0CE271E}"/>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10</a:t>
            </a:r>
          </a:p>
        </p:txBody>
      </p:sp>
      <p:sp>
        <p:nvSpPr>
          <p:cNvPr id="6" name="">
            <a:extLst xmlns:a="http://schemas.openxmlformats.org/drawingml/2006/main">
              <a:ext uri="{FF2B5EF4-FFF2-40B4-BE49-F238E27FC236}">
                <a16:creationId xmlns:a16="http://schemas.microsoft.com/office/drawing/2014/main" id="{FF7EA1A5-4944-4B9C-BFA1-CA34013749DB}"/>
              </a:ext>
            </a:extLst>
          </p:cNvPr>
          <p:cNvSpPr>
            <a:spLocks xmlns:a="http://schemas.openxmlformats.org/drawingml/2006/main" noGrp="1"/>
          </p:cNvSpPr>
          <p:nvPr/>
        </p:nvSpPr>
        <p:spPr>
          <a:xfrm xmlns:a="http://schemas.openxmlformats.org/drawingml/2006/main">
            <a:off x="666750" y="1809750"/>
            <a:ext cx="10858500" cy="1104900"/>
          </a:xfrm>
          <a:prstGeom xmlns:a="http://schemas.openxmlformats.org/drawingml/2006/main" prst="roundRect">
            <a:avLst>
              <a:gd name="adj" fmla="val 15517"/>
            </a:avLst>
          </a:prstGeom>
          <a:solidFill xmlns:a="http://schemas.openxmlformats.org/drawingml/2006/main">
            <a:srgbClr val="3F1D52"/>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6853EF05-E546-47AC-A437-33BDDB50370B}"/>
              </a:ext>
            </a:extLst>
          </p:cNvPr>
          <p:cNvSpPr>
            <a:spLocks xmlns:a="http://schemas.openxmlformats.org/drawingml/2006/main" noGrp="1"/>
          </p:cNvSpPr>
          <p:nvPr/>
        </p:nvSpPr>
        <p:spPr>
          <a:xfrm xmlns:a="http://schemas.openxmlformats.org/drawingml/2006/main">
            <a:off x="1000125" y="2076450"/>
            <a:ext cx="1019175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94828"/>
          </a:bodyPr>
          <a:lstStyle xmlns:a="http://schemas.openxmlformats.org/drawingml/2006/main"/>
          <a:p xmlns:a="http://schemas.openxmlformats.org/drawingml/2006/main">
            <a:pPr algn="ctr">
              <a:buNone/>
              <a:defRPr sz="2175" b="1">
                <a:solidFill>
                  <a:srgbClr val="FFFFFF"/>
                </a:solidFill>
                <a:latin typeface="Aptos"/>
                <a:ea typeface="Aptos"/>
                <a:cs typeface="Aptos"/>
              </a:defRPr>
            </a:pPr>
            <a:r>
              <a:rPr sz="2175" b="1">
                <a:solidFill>
                  <a:srgbClr val="FFFFFF"/>
                </a:solidFill>
                <a:latin typeface="Aptos"/>
                <a:ea typeface="Aptos"/>
                <a:cs typeface="Aptos"/>
              </a:rPr>
              <a:t>Use bearings, speed, visibility and manoeuvres to identify applicable COLREG rules and the earliest safe avoiding action.</a:t>
            </a:r>
          </a:p>
        </p:txBody>
      </p:sp>
      <p:sp>
        <p:nvSpPr>
          <p:cNvPr id="8" name="">
            <a:extLst xmlns:a="http://schemas.openxmlformats.org/drawingml/2006/main">
              <a:ext uri="{FF2B5EF4-FFF2-40B4-BE49-F238E27FC236}">
                <a16:creationId xmlns:a16="http://schemas.microsoft.com/office/drawing/2014/main" id="{26FC3014-274A-4073-A922-D910B935927A}"/>
              </a:ext>
            </a:extLst>
          </p:cNvPr>
          <p:cNvSpPr>
            <a:spLocks xmlns:a="http://schemas.openxmlformats.org/drawingml/2006/main" noGrp="1"/>
          </p:cNvSpPr>
          <p:nvPr/>
        </p:nvSpPr>
        <p:spPr>
          <a:xfrm xmlns:a="http://schemas.openxmlformats.org/drawingml/2006/main">
            <a:off x="762000" y="3476625"/>
            <a:ext cx="5334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3300" b="1">
                <a:solidFill>
                  <a:srgbClr val="D39124"/>
                </a:solidFill>
                <a:latin typeface="Aptos"/>
                <a:ea typeface="Aptos"/>
                <a:cs typeface="Aptos"/>
              </a:defRPr>
            </a:pPr>
            <a:r>
              <a:rPr sz="3300" b="1">
                <a:solidFill>
                  <a:srgbClr val="D39124"/>
                </a:solidFill>
                <a:latin typeface="Aptos"/>
                <a:ea typeface="Aptos"/>
                <a:cs typeface="Aptos"/>
              </a:rPr>
              <a:t/>
            </a:r>
          </a:p>
        </p:txBody>
      </p:sp>
      <p:sp>
        <p:nvSpPr>
          <p:cNvPr id="9" name="">
            <a:extLst xmlns:a="http://schemas.openxmlformats.org/drawingml/2006/main">
              <a:ext uri="{FF2B5EF4-FFF2-40B4-BE49-F238E27FC236}">
                <a16:creationId xmlns:a16="http://schemas.microsoft.com/office/drawing/2014/main" id="{67CADBE9-434E-40B5-AF76-720CD3C14E41}"/>
              </a:ext>
            </a:extLst>
          </p:cNvPr>
          <p:cNvSpPr>
            <a:spLocks xmlns:a="http://schemas.openxmlformats.org/drawingml/2006/main" noGrp="1"/>
          </p:cNvSpPr>
          <p:nvPr/>
        </p:nvSpPr>
        <p:spPr>
          <a:xfrm xmlns:a="http://schemas.openxmlformats.org/drawingml/2006/main">
            <a:off x="762000" y="4191000"/>
            <a:ext cx="2333625"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Identify the claim, legal relationship and procedural route.</a:t>
            </a:r>
          </a:p>
        </p:txBody>
      </p:sp>
      <p:sp>
        <p:nvSpPr>
          <p:cNvPr id="10" name="">
            <a:extLst xmlns:a="http://schemas.openxmlformats.org/drawingml/2006/main">
              <a:ext uri="{FF2B5EF4-FFF2-40B4-BE49-F238E27FC236}">
                <a16:creationId xmlns:a16="http://schemas.microsoft.com/office/drawing/2014/main" id="{B3C0A58B-6E77-4D36-BEF5-AFE2F953D8CB}"/>
              </a:ext>
            </a:extLst>
          </p:cNvPr>
          <p:cNvSpPr>
            <a:spLocks xmlns:a="http://schemas.openxmlformats.org/drawingml/2006/main" noGrp="1"/>
          </p:cNvSpPr>
          <p:nvPr/>
        </p:nvSpPr>
        <p:spPr>
          <a:xfrm xmlns:a="http://schemas.openxmlformats.org/drawingml/2006/main">
            <a:off x="3524250" y="3476625"/>
            <a:ext cx="5334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3300" b="1">
                <a:solidFill>
                  <a:srgbClr val="D39124"/>
                </a:solidFill>
                <a:latin typeface="Aptos"/>
                <a:ea typeface="Aptos"/>
                <a:cs typeface="Aptos"/>
              </a:defRPr>
            </a:pPr>
            <a:r>
              <a:rPr sz="3300" b="1">
                <a:solidFill>
                  <a:srgbClr val="D39124"/>
                </a:solidFill>
                <a:latin typeface="Aptos"/>
                <a:ea typeface="Aptos"/>
                <a:cs typeface="Aptos"/>
              </a:rPr>
              <a:t/>
            </a:r>
          </a:p>
        </p:txBody>
      </p:sp>
      <p:sp>
        <p:nvSpPr>
          <p:cNvPr id="11" name="">
            <a:extLst xmlns:a="http://schemas.openxmlformats.org/drawingml/2006/main">
              <a:ext uri="{FF2B5EF4-FFF2-40B4-BE49-F238E27FC236}">
                <a16:creationId xmlns:a16="http://schemas.microsoft.com/office/drawing/2014/main" id="{F0766598-8992-4079-A4A7-F9BF4129CBF6}"/>
              </a:ext>
            </a:extLst>
          </p:cNvPr>
          <p:cNvSpPr>
            <a:spLocks xmlns:a="http://schemas.openxmlformats.org/drawingml/2006/main" noGrp="1"/>
          </p:cNvSpPr>
          <p:nvPr/>
        </p:nvSpPr>
        <p:spPr>
          <a:xfrm xmlns:a="http://schemas.openxmlformats.org/drawingml/2006/main">
            <a:off x="3524250" y="4191000"/>
            <a:ext cx="2333625"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Locate the exact statutory, convention or contractual source.</a:t>
            </a:r>
          </a:p>
        </p:txBody>
      </p:sp>
      <p:sp>
        <p:nvSpPr>
          <p:cNvPr id="12" name="">
            <a:extLst xmlns:a="http://schemas.openxmlformats.org/drawingml/2006/main">
              <a:ext uri="{FF2B5EF4-FFF2-40B4-BE49-F238E27FC236}">
                <a16:creationId xmlns:a16="http://schemas.microsoft.com/office/drawing/2014/main" id="{ED6E11C2-1AA8-44E9-AE9F-E47DC8662592}"/>
              </a:ext>
            </a:extLst>
          </p:cNvPr>
          <p:cNvSpPr>
            <a:spLocks xmlns:a="http://schemas.openxmlformats.org/drawingml/2006/main" noGrp="1"/>
          </p:cNvSpPr>
          <p:nvPr/>
        </p:nvSpPr>
        <p:spPr>
          <a:xfrm xmlns:a="http://schemas.openxmlformats.org/drawingml/2006/main">
            <a:off x="6286500" y="3476625"/>
            <a:ext cx="5334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3300" b="1">
                <a:solidFill>
                  <a:srgbClr val="167386"/>
                </a:solidFill>
                <a:latin typeface="Aptos"/>
                <a:ea typeface="Aptos"/>
                <a:cs typeface="Aptos"/>
              </a:defRPr>
            </a:pPr>
            <a:r>
              <a:rPr sz="3300" b="1">
                <a:solidFill>
                  <a:srgbClr val="167386"/>
                </a:solidFill>
                <a:latin typeface="Aptos"/>
                <a:ea typeface="Aptos"/>
                <a:cs typeface="Aptos"/>
              </a:rPr>
              <a:t/>
            </a:r>
          </a:p>
        </p:txBody>
      </p:sp>
      <p:sp>
        <p:nvSpPr>
          <p:cNvPr id="13" name="">
            <a:extLst xmlns:a="http://schemas.openxmlformats.org/drawingml/2006/main">
              <a:ext uri="{FF2B5EF4-FFF2-40B4-BE49-F238E27FC236}">
                <a16:creationId xmlns:a16="http://schemas.microsoft.com/office/drawing/2014/main" id="{2950D09D-81F3-4D2F-80F6-CABFD0F5244E}"/>
              </a:ext>
            </a:extLst>
          </p:cNvPr>
          <p:cNvSpPr>
            <a:spLocks xmlns:a="http://schemas.openxmlformats.org/drawingml/2006/main" noGrp="1"/>
          </p:cNvSpPr>
          <p:nvPr/>
        </p:nvSpPr>
        <p:spPr>
          <a:xfrm xmlns:a="http://schemas.openxmlformats.org/drawingml/2006/main">
            <a:off x="6286500" y="4191000"/>
            <a:ext cx="2333625"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List the documents, records and expert material needed.</a:t>
            </a:r>
          </a:p>
        </p:txBody>
      </p:sp>
      <p:sp>
        <p:nvSpPr>
          <p:cNvPr id="14" name="">
            <a:extLst xmlns:a="http://schemas.openxmlformats.org/drawingml/2006/main">
              <a:ext uri="{FF2B5EF4-FFF2-40B4-BE49-F238E27FC236}">
                <a16:creationId xmlns:a16="http://schemas.microsoft.com/office/drawing/2014/main" id="{5DB63FC3-5C9C-48E8-94CC-A59FB2CEDF66}"/>
              </a:ext>
            </a:extLst>
          </p:cNvPr>
          <p:cNvSpPr>
            <a:spLocks xmlns:a="http://schemas.openxmlformats.org/drawingml/2006/main" noGrp="1"/>
          </p:cNvSpPr>
          <p:nvPr/>
        </p:nvSpPr>
        <p:spPr>
          <a:xfrm xmlns:a="http://schemas.openxmlformats.org/drawingml/2006/main">
            <a:off x="9048750" y="3476625"/>
            <a:ext cx="5334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3300" b="1">
                <a:solidFill>
                  <a:srgbClr val="167386"/>
                </a:solidFill>
                <a:latin typeface="Aptos"/>
                <a:ea typeface="Aptos"/>
                <a:cs typeface="Aptos"/>
              </a:defRPr>
            </a:pPr>
            <a:r>
              <a:rPr sz="3300" b="1">
                <a:solidFill>
                  <a:srgbClr val="167386"/>
                </a:solidFill>
                <a:latin typeface="Aptos"/>
                <a:ea typeface="Aptos"/>
                <a:cs typeface="Aptos"/>
              </a:rPr>
              <a:t/>
            </a:r>
          </a:p>
        </p:txBody>
      </p:sp>
      <p:sp>
        <p:nvSpPr>
          <p:cNvPr id="15" name="">
            <a:extLst xmlns:a="http://schemas.openxmlformats.org/drawingml/2006/main">
              <a:ext uri="{FF2B5EF4-FFF2-40B4-BE49-F238E27FC236}">
                <a16:creationId xmlns:a16="http://schemas.microsoft.com/office/drawing/2014/main" id="{22DD82CB-6266-48A6-87F9-7536F590600F}"/>
              </a:ext>
            </a:extLst>
          </p:cNvPr>
          <p:cNvSpPr>
            <a:spLocks xmlns:a="http://schemas.openxmlformats.org/drawingml/2006/main" noGrp="1"/>
          </p:cNvSpPr>
          <p:nvPr/>
        </p:nvSpPr>
        <p:spPr>
          <a:xfrm xmlns:a="http://schemas.openxmlformats.org/drawingml/2006/main">
            <a:off x="9048750" y="4191000"/>
            <a:ext cx="2333625"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3137"/>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State a provisional conclusion, remedy and immediate next step.</a:t>
            </a:r>
          </a:p>
        </p:txBody>
      </p:sp>
      <p:sp>
        <p:nvSpPr>
          <p:cNvPr id="16" name="">
            <a:extLst xmlns:a="http://schemas.openxmlformats.org/drawingml/2006/main">
              <a:ext uri="{FF2B5EF4-FFF2-40B4-BE49-F238E27FC236}">
                <a16:creationId xmlns:a16="http://schemas.microsoft.com/office/drawing/2014/main" id="{2AE2977C-CCB9-4741-B77C-0C3C43BCA349}"/>
              </a:ext>
            </a:extLst>
          </p:cNvPr>
          <p:cNvSpPr>
            <a:spLocks xmlns:a="http://schemas.openxmlformats.org/drawingml/2006/main" noGrp="1"/>
          </p:cNvSpPr>
          <p:nvPr/>
        </p:nvSpPr>
        <p:spPr>
          <a:xfrm xmlns:a="http://schemas.openxmlformats.org/drawingml/2006/main">
            <a:off x="1047750" y="5667375"/>
            <a:ext cx="100965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800" b="1">
                <a:solidFill>
                  <a:srgbClr val="A8424A"/>
                </a:solidFill>
                <a:latin typeface="Aptos"/>
                <a:ea typeface="Aptos"/>
                <a:cs typeface="Aptos"/>
              </a:defRPr>
            </a:pPr>
            <a:r>
              <a:rPr sz="1800" b="1">
                <a:solidFill>
                  <a:srgbClr val="A8424A"/>
                </a:solidFill>
                <a:latin typeface="Aptos"/>
                <a:ea typeface="Aptos"/>
                <a:cs typeface="Aptos"/>
              </a:rPr>
              <a:t>Keep jurisdiction, merits, procedure and remedy analytically distinct.</a:t>
            </a:r>
          </a:p>
        </p:txBody>
      </p:sp>
    </p:spTree>
    <p:extLst>
      <p:ext uri="{BB962C8B-B14F-4D97-AF65-F5344CB8AC3E}">
        <p14:creationId xmlns:p14="http://schemas.microsoft.com/office/powerpoint/2010/main" val="1694668604"/>
      </p:ext>
    </p:extLst>
  </p:cSld>
</p:sld>
</file>

<file path=ppt/slides/slide11.xml><?xml version="1.0" encoding="utf-8"?>
<p:sld xmlns:p="http://schemas.openxmlformats.org/presentationml/2006/main">
  <p:cSld>
    <p:spTree>
      <p:nvGrpSpPr>
        <p:cNvPr id="1" name=""/>
        <p:cNvGrpSpPr/>
        <p:nvPr/>
      </p:nvGrpSpPr>
      <p:grpSpPr>
        <a:xfrm xmlns:a="http://schemas.openxmlformats.org/drawingml/2006/main"/>
      </p:grpSpPr>
      <p:pic>
        <p:nvPicPr>
          <p:cNvPr id="13" name=""/>
          <p:cNvPicPr>
            <a:picLocks xmlns:a="http://schemas.openxmlformats.org/drawingml/2006/main" noChangeAspect="1"/>
          </p:cNvPicPr>
          <p:nvPr/>
        </p:nvPicPr>
        <p:blipFill>
          <a:blip xmlns:r="http://schemas.openxmlformats.org/officeDocument/2006/relationships" xmlns:a="http://schemas.openxmlformats.org/drawingml/2006/main" r:embed="R06d8220706b04ecc"/>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CAFD345F-2E6F-4046-88C2-0C48BBE51BEE}"/>
              </a:ext>
            </a:extLst>
          </p:cNvPr>
          <p:cNvSpPr>
            <a:spLocks xmlns:a="http://schemas.openxmlformats.org/drawingml/2006/main" noGrp="1"/>
          </p:cNvSpPr>
          <p:nvPr/>
        </p:nvSpPr>
        <p:spPr>
          <a:xfrm xmlns:a="http://schemas.openxmlformats.org/drawingml/2006/main">
            <a:off x="0" y="0"/>
            <a:ext cx="12192000" cy="1428750"/>
          </a:xfrm>
          <a:prstGeom xmlns:a="http://schemas.openxmlformats.org/drawingml/2006/main" prst="rect">
            <a:avLst/>
          </a:prstGeom>
          <a:solidFill xmlns:a="http://schemas.openxmlformats.org/drawingml/2006/main">
            <a:srgbClr val="1C1123">
              <a:alpha val="85098"/>
            </a:srgbClr>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54AD6865-1FCB-402A-ADEC-66B93FA2183D}"/>
              </a:ext>
            </a:extLst>
          </p:cNvPr>
          <p:cNvSpPr>
            <a:spLocks xmlns:a="http://schemas.openxmlformats.org/drawingml/2006/main" noGrp="1"/>
          </p:cNvSpPr>
          <p:nvPr/>
        </p:nvSpPr>
        <p:spPr>
          <a:xfrm xmlns:a="http://schemas.openxmlformats.org/drawingml/2006/main">
            <a:off x="609600" y="381000"/>
            <a:ext cx="69532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6667"/>
          </a:bodyPr>
          <a:lstStyle xmlns:a="http://schemas.openxmlformats.org/drawingml/2006/main"/>
          <a:p xmlns:a="http://schemas.openxmlformats.org/drawingml/2006/main">
            <a:pPr algn="l">
              <a:buNone/>
              <a:defRPr sz="3750" b="1">
                <a:solidFill>
                  <a:srgbClr val="FFFFFF"/>
                </a:solidFill>
                <a:latin typeface="Aptos"/>
                <a:ea typeface="Aptos"/>
                <a:cs typeface="Aptos"/>
              </a:defRPr>
            </a:pPr>
            <a:r>
              <a:rPr sz="3750" b="1">
                <a:solidFill>
                  <a:srgbClr val="FFFFFF"/>
                </a:solidFill>
                <a:latin typeface="Aptos"/>
                <a:ea typeface="Aptos"/>
                <a:cs typeface="Aptos"/>
              </a:rPr>
              <a:t>Official logs and reporting</a:t>
            </a:r>
          </a:p>
        </p:txBody>
      </p:sp>
      <p:sp>
        <p:nvSpPr>
          <p:cNvPr id="4" name="">
            <a:extLst xmlns:a="http://schemas.openxmlformats.org/drawingml/2006/main">
              <a:ext uri="{FF2B5EF4-FFF2-40B4-BE49-F238E27FC236}">
                <a16:creationId xmlns:a16="http://schemas.microsoft.com/office/drawing/2014/main" id="{3F5C1C51-C0FB-40DB-B4D9-16942C47AA8F}"/>
              </a:ext>
            </a:extLst>
          </p:cNvPr>
          <p:cNvSpPr>
            <a:spLocks xmlns:a="http://schemas.openxmlformats.org/drawingml/2006/main" noGrp="1"/>
          </p:cNvSpPr>
          <p:nvPr/>
        </p:nvSpPr>
        <p:spPr>
          <a:xfrm xmlns:a="http://schemas.openxmlformats.org/drawingml/2006/main">
            <a:off x="628650" y="1000125"/>
            <a:ext cx="809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82145"/>
          </a:bodyPr>
          <a:lstStyle xmlns:a="http://schemas.openxmlformats.org/drawingml/2006/main"/>
          <a:p xmlns:a="http://schemas.openxmlformats.org/drawingml/2006/main">
            <a:pPr algn="l">
              <a:buNone/>
              <a:defRPr sz="1575" b="1">
                <a:solidFill>
                  <a:srgbClr val="E8DCEC"/>
                </a:solidFill>
                <a:latin typeface="Aptos"/>
                <a:ea typeface="Aptos"/>
                <a:cs typeface="Aptos"/>
              </a:defRPr>
            </a:pPr>
            <a:r>
              <a:rPr sz="1575" b="1">
                <a:solidFill>
                  <a:srgbClr val="E8DCEC"/>
                </a:solidFill>
                <a:latin typeface="Aptos"/>
                <a:ea typeface="Aptos"/>
                <a:cs typeface="Aptos"/>
              </a:rPr>
              <a:t>Accurate logbooks, notifications and preserved electronic data are legal as well as operational controls.</a:t>
            </a:r>
          </a:p>
        </p:txBody>
      </p:sp>
      <p:sp>
        <p:nvSpPr>
          <p:cNvPr id="5" name="">
            <a:extLst xmlns:a="http://schemas.openxmlformats.org/drawingml/2006/main">
              <a:ext uri="{FF2B5EF4-FFF2-40B4-BE49-F238E27FC236}">
                <a16:creationId xmlns:a16="http://schemas.microsoft.com/office/drawing/2014/main" id="{716CA410-22FE-427C-ABD3-6F1DD1D54DB2}"/>
              </a:ext>
            </a:extLst>
          </p:cNvPr>
          <p:cNvSpPr>
            <a:spLocks xmlns:a="http://schemas.openxmlformats.org/drawingml/2006/main" noGrp="1"/>
          </p:cNvSpPr>
          <p:nvPr/>
        </p:nvSpPr>
        <p:spPr>
          <a:xfrm xmlns:a="http://schemas.openxmlformats.org/drawingml/2006/main">
            <a:off x="666750" y="4953000"/>
            <a:ext cx="10858500" cy="1257300"/>
          </a:xfrm>
          <a:prstGeom xmlns:a="http://schemas.openxmlformats.org/drawingml/2006/main" prst="roundRect">
            <a:avLst>
              <a:gd name="adj" fmla="val 12121"/>
            </a:avLst>
          </a:prstGeom>
          <a:solidFill xmlns:a="http://schemas.openxmlformats.org/drawingml/2006/main">
            <a:srgbClr val="FFFFFF">
              <a:alpha val="90980"/>
            </a:srgbClr>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A52091D7-FE63-49DD-BE02-3D7CC0168231}"/>
              </a:ext>
            </a:extLst>
          </p:cNvPr>
          <p:cNvSpPr>
            <a:spLocks xmlns:a="http://schemas.openxmlformats.org/drawingml/2006/main" noGrp="1"/>
          </p:cNvSpPr>
          <p:nvPr/>
        </p:nvSpPr>
        <p:spPr>
          <a:xfrm xmlns:a="http://schemas.openxmlformats.org/drawingml/2006/main">
            <a:off x="876300" y="5191125"/>
            <a:ext cx="3238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54348"/>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 Identify the precise statute, rule, convention, contract or authority.</a:t>
            </a:r>
          </a:p>
        </p:txBody>
      </p:sp>
      <p:sp>
        <p:nvSpPr>
          <p:cNvPr id="7" name="">
            <a:extLst xmlns:a="http://schemas.openxmlformats.org/drawingml/2006/main">
              <a:ext uri="{FF2B5EF4-FFF2-40B4-BE49-F238E27FC236}">
                <a16:creationId xmlns:a16="http://schemas.microsoft.com/office/drawing/2014/main" id="{896FBCEA-BA2D-47AB-BD07-9A4A116F5031}"/>
              </a:ext>
            </a:extLst>
          </p:cNvPr>
          <p:cNvSpPr>
            <a:spLocks xmlns:a="http://schemas.openxmlformats.org/drawingml/2006/main" noGrp="1"/>
          </p:cNvSpPr>
          <p:nvPr/>
        </p:nvSpPr>
        <p:spPr>
          <a:xfrm xmlns:a="http://schemas.openxmlformats.org/drawingml/2006/main">
            <a:off x="4352925" y="5191125"/>
            <a:ext cx="3238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54348"/>
          </a:bodyPr>
          <a:lstStyle xmlns:a="http://schemas.openxmlformats.org/drawingml/2006/main"/>
          <a:p xmlns:a="http://schemas.openxmlformats.org/drawingml/2006/main">
            <a:pPr algn="l">
              <a:buNone/>
              <a:defRPr sz="1725" b="1">
                <a:solidFill>
                  <a:srgbClr val="A8424A"/>
                </a:solidFill>
                <a:latin typeface="Aptos"/>
                <a:ea typeface="Aptos"/>
                <a:cs typeface="Aptos"/>
              </a:defRPr>
            </a:pPr>
            <a:r>
              <a:rPr sz="1725" b="1">
                <a:solidFill>
                  <a:srgbClr val="A8424A"/>
                </a:solidFill>
                <a:latin typeface="Aptos"/>
                <a:ea typeface="Aptos"/>
                <a:cs typeface="Aptos"/>
              </a:rPr>
              <a:t>• State the legal test without merging distinct requirements.</a:t>
            </a:r>
          </a:p>
        </p:txBody>
      </p:sp>
      <p:sp>
        <p:nvSpPr>
          <p:cNvPr id="8" name="">
            <a:extLst xmlns:a="http://schemas.openxmlformats.org/drawingml/2006/main">
              <a:ext uri="{FF2B5EF4-FFF2-40B4-BE49-F238E27FC236}">
                <a16:creationId xmlns:a16="http://schemas.microsoft.com/office/drawing/2014/main" id="{A7582770-03CE-492F-9499-932C692DC740}"/>
              </a:ext>
            </a:extLst>
          </p:cNvPr>
          <p:cNvSpPr>
            <a:spLocks xmlns:a="http://schemas.openxmlformats.org/drawingml/2006/main" noGrp="1"/>
          </p:cNvSpPr>
          <p:nvPr/>
        </p:nvSpPr>
        <p:spPr>
          <a:xfrm xmlns:a="http://schemas.openxmlformats.org/drawingml/2006/main">
            <a:off x="7829550" y="5191125"/>
            <a:ext cx="3238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54348"/>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 Test status, timing, control, causation and any exception.</a:t>
            </a:r>
          </a:p>
        </p:txBody>
      </p:sp>
      <p:sp>
        <p:nvSpPr>
          <p:cNvPr id="9" name="">
            <a:extLst xmlns:a="http://schemas.openxmlformats.org/drawingml/2006/main">
              <a:ext uri="{FF2B5EF4-FFF2-40B4-BE49-F238E27FC236}">
                <a16:creationId xmlns:a16="http://schemas.microsoft.com/office/drawing/2014/main" id="{6BA02E41-CD48-4EAC-900F-8907E2A5AADA}"/>
              </a:ext>
            </a:extLst>
          </p:cNvPr>
          <p:cNvSpPr>
            <a:spLocks xmlns:a="http://schemas.openxmlformats.org/drawingml/2006/main" noGrp="1"/>
          </p:cNvSpPr>
          <p:nvPr/>
        </p:nvSpPr>
        <p:spPr>
          <a:xfrm xmlns:a="http://schemas.openxmlformats.org/drawingml/2006/main">
            <a:off x="876300" y="5657850"/>
            <a:ext cx="3238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54348"/>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 Preserve evidence and identify the available remedy or defence.</a:t>
            </a:r>
          </a:p>
        </p:txBody>
      </p:sp>
      <p:sp>
        <p:nvSpPr>
          <p:cNvPr id="10" name="">
            <a:extLst xmlns:a="http://schemas.openxmlformats.org/drawingml/2006/main">
              <a:ext uri="{FF2B5EF4-FFF2-40B4-BE49-F238E27FC236}">
                <a16:creationId xmlns:a16="http://schemas.microsoft.com/office/drawing/2014/main" id="{F1F67387-1F3E-4BBF-AEDA-35C86671F6EA}"/>
              </a:ext>
            </a:extLst>
          </p:cNvPr>
          <p:cNvSpPr>
            <a:spLocks xmlns:a="http://schemas.openxmlformats.org/drawingml/2006/main" noGrp="1"/>
          </p:cNvSpPr>
          <p:nvPr/>
        </p:nvSpPr>
        <p:spPr>
          <a:xfrm xmlns:a="http://schemas.openxmlformats.org/drawingml/2006/main">
            <a:off x="4352925" y="5657850"/>
            <a:ext cx="3238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54348"/>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Conclude only after the legal gateway and evidence align.</a:t>
            </a:r>
          </a:p>
        </p:txBody>
      </p:sp>
      <p:pic>
        <p:nvPicPr>
          <p:cNvPr id="23" name=""/>
          <p:cNvPicPr>
            <a:picLocks xmlns:a="http://schemas.openxmlformats.org/drawingml/2006/main" noChangeAspect="1"/>
          </p:cNvPicPr>
          <p:nvPr/>
        </p:nvPicPr>
        <p:blipFill>
          <a:blip xmlns:r="http://schemas.openxmlformats.org/officeDocument/2006/relationships" xmlns:a="http://schemas.openxmlformats.org/drawingml/2006/main" r:embed="R139c85e768554b4d"/>
          <a:stretch xmlns:a="http://schemas.openxmlformats.org/drawingml/2006/main"/>
        </p:blipFill>
        <p:spPr>
          <a:xfrm xmlns:a="http://schemas.openxmlformats.org/drawingml/2006/main">
            <a:off x="11334750" y="266700"/>
            <a:ext cx="533400" cy="533400"/>
          </a:xfrm>
          <a:prstGeom xmlns:a="http://schemas.openxmlformats.org/drawingml/2006/main" prst="rect">
            <a:avLst/>
          </a:prstGeom>
        </p:spPr>
      </p:pic>
    </p:spTree>
    <p:extLst>
      <p:ext uri="{BB962C8B-B14F-4D97-AF65-F5344CB8AC3E}">
        <p14:creationId xmlns:p14="http://schemas.microsoft.com/office/powerpoint/2010/main" val="729754007"/>
      </p:ext>
    </p:extLst>
  </p:cSld>
</p:sld>
</file>

<file path=ppt/slides/slide12.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17" name="">
            <a:extLst xmlns:a="http://schemas.openxmlformats.org/drawingml/2006/main">
              <a:ext uri="{FF2B5EF4-FFF2-40B4-BE49-F238E27FC236}">
                <a16:creationId xmlns:a16="http://schemas.microsoft.com/office/drawing/2014/main" id="{F0BC7608-4330-48AA-8F31-3C4C1DFBB261}"/>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4</a:t>
            </a:r>
          </a:p>
        </p:txBody>
      </p:sp>
      <p:pic>
        <p:nvPicPr>
          <p:cNvPr id="20" name=""/>
          <p:cNvPicPr>
            <a:picLocks xmlns:a="http://schemas.openxmlformats.org/drawingml/2006/main" noChangeAspect="1"/>
          </p:cNvPicPr>
          <p:nvPr/>
        </p:nvPicPr>
        <p:blipFill>
          <a:blip xmlns:r="http://schemas.openxmlformats.org/officeDocument/2006/relationships" xmlns:a="http://schemas.openxmlformats.org/drawingml/2006/main" r:embed="R80ff476cf57e4a44"/>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CB8056AC-20F7-4F50-8CA0-B6B2408C1F03}"/>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Dangerously unsafe ships</a:t>
            </a:r>
          </a:p>
        </p:txBody>
      </p:sp>
      <p:sp>
        <p:nvSpPr>
          <p:cNvPr id="4" name="">
            <a:extLst xmlns:a="http://schemas.openxmlformats.org/drawingml/2006/main">
              <a:ext uri="{FF2B5EF4-FFF2-40B4-BE49-F238E27FC236}">
                <a16:creationId xmlns:a16="http://schemas.microsoft.com/office/drawing/2014/main" id="{CB6FBCE7-D1AC-4731-9333-4A691EF2AB80}"/>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4358AAF2-9E96-4B4B-942B-688CC0090252}"/>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12</a:t>
            </a:r>
          </a:p>
        </p:txBody>
      </p:sp>
      <p:sp>
        <p:nvSpPr>
          <p:cNvPr id="6" name="">
            <a:extLst xmlns:a="http://schemas.openxmlformats.org/drawingml/2006/main">
              <a:ext uri="{FF2B5EF4-FFF2-40B4-BE49-F238E27FC236}">
                <a16:creationId xmlns:a16="http://schemas.microsoft.com/office/drawing/2014/main" id="{5F2279E7-E854-4E4C-ADA4-58A1BFAD7F38}"/>
              </a:ext>
            </a:extLst>
          </p:cNvPr>
          <p:cNvSpPr>
            <a:spLocks xmlns:a="http://schemas.openxmlformats.org/drawingml/2006/main" noGrp="1"/>
          </p:cNvSpPr>
          <p:nvPr/>
        </p:nvSpPr>
        <p:spPr>
          <a:xfrm xmlns:a="http://schemas.openxmlformats.org/drawingml/2006/main">
            <a:off x="666750" y="1695450"/>
            <a:ext cx="99060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83333"/>
          </a:bodyPr>
          <a:lstStyle xmlns:a="http://schemas.openxmlformats.org/drawingml/2006/main"/>
          <a:p xmlns:a="http://schemas.openxmlformats.org/drawingml/2006/main">
            <a:pPr algn="l">
              <a:buNone/>
              <a:defRPr sz="1950" b="1">
                <a:solidFill>
                  <a:srgbClr val="17202A"/>
                </a:solidFill>
                <a:latin typeface="Aptos"/>
                <a:ea typeface="Aptos"/>
                <a:cs typeface="Aptos"/>
              </a:defRPr>
            </a:pPr>
            <a:r>
              <a:rPr sz="1950" b="1">
                <a:solidFill>
                  <a:srgbClr val="17202A"/>
                </a:solidFill>
                <a:latin typeface="Aptos"/>
                <a:ea typeface="Aptos"/>
                <a:cs typeface="Aptos"/>
              </a:rPr>
              <a:t>Knowingly sending or attempting to send an unsafe ship to sea can create statutory owner and master exposure.</a:t>
            </a:r>
          </a:p>
        </p:txBody>
      </p:sp>
      <p:sp>
        <p:nvSpPr>
          <p:cNvPr id="7" name="">
            <a:extLst xmlns:a="http://schemas.openxmlformats.org/drawingml/2006/main">
              <a:ext uri="{FF2B5EF4-FFF2-40B4-BE49-F238E27FC236}">
                <a16:creationId xmlns:a16="http://schemas.microsoft.com/office/drawing/2014/main" id="{4CB76E66-0BAA-4503-B4CC-BE0EF524AD28}"/>
              </a:ext>
            </a:extLst>
          </p:cNvPr>
          <p:cNvSpPr>
            <a:spLocks xmlns:a="http://schemas.openxmlformats.org/drawingml/2006/main" noGrp="1"/>
          </p:cNvSpPr>
          <p:nvPr/>
        </p:nvSpPr>
        <p:spPr>
          <a:xfrm xmlns:a="http://schemas.openxmlformats.org/drawingml/2006/main">
            <a:off x="952500" y="2667000"/>
            <a:ext cx="266700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50926"/>
          </a:bodyPr>
          <a:lstStyle xmlns:a="http://schemas.openxmlformats.org/drawingml/2006/main"/>
          <a:p xmlns:a="http://schemas.openxmlformats.org/drawingml/2006/main">
            <a:pPr algn="ctr">
              <a:buNone/>
              <a:defRPr sz="6750" b="1">
                <a:solidFill>
                  <a:srgbClr val="A8424A"/>
                </a:solidFill>
                <a:latin typeface="Aptos"/>
                <a:ea typeface="Aptos"/>
                <a:cs typeface="Aptos"/>
              </a:defRPr>
            </a:pPr>
            <a:r>
              <a:rPr sz="6750" b="1">
                <a:solidFill>
                  <a:srgbClr val="A8424A"/>
                </a:solidFill>
                <a:latin typeface="Aptos"/>
                <a:ea typeface="Aptos"/>
                <a:cs typeface="Aptos"/>
              </a:rPr>
              <a:t>LEGAL SOURCE</a:t>
            </a:r>
          </a:p>
        </p:txBody>
      </p:sp>
      <p:sp>
        <p:nvSpPr>
          <p:cNvPr id="8" name="">
            <a:extLst xmlns:a="http://schemas.openxmlformats.org/drawingml/2006/main">
              <a:ext uri="{FF2B5EF4-FFF2-40B4-BE49-F238E27FC236}">
                <a16:creationId xmlns:a16="http://schemas.microsoft.com/office/drawing/2014/main" id="{3BB82F56-D926-4331-BFF3-2AC61E4F99E6}"/>
              </a:ext>
            </a:extLst>
          </p:cNvPr>
          <p:cNvSpPr>
            <a:spLocks xmlns:a="http://schemas.openxmlformats.org/drawingml/2006/main" noGrp="1"/>
          </p:cNvSpPr>
          <p:nvPr/>
        </p:nvSpPr>
        <p:spPr>
          <a:xfrm xmlns:a="http://schemas.openxmlformats.org/drawingml/2006/main">
            <a:off x="1238250" y="3810000"/>
            <a:ext cx="20955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81250"/>
          </a:bodyPr>
          <a:lstStyle xmlns:a="http://schemas.openxmlformats.org/drawingml/2006/main"/>
          <a:p xmlns:a="http://schemas.openxmlformats.org/drawingml/2006/main">
            <a:pPr algn="ctr">
              <a:buNone/>
              <a:defRPr sz="1725" b="1">
                <a:solidFill>
                  <a:srgbClr val="5F6874"/>
                </a:solidFill>
                <a:latin typeface="Aptos"/>
                <a:ea typeface="Aptos"/>
                <a:cs typeface="Aptos"/>
              </a:defRPr>
            </a:pPr>
            <a:r>
              <a:rPr sz="1725" b="1">
                <a:solidFill>
                  <a:srgbClr val="5F6874"/>
                </a:solidFill>
                <a:latin typeface="Aptos"/>
                <a:ea typeface="Aptos"/>
                <a:cs typeface="Aptos"/>
              </a:rPr>
              <a:t>Identify the precise statute, rule, convention, contract or authority.</a:t>
            </a:r>
          </a:p>
        </p:txBody>
      </p:sp>
      <p:sp>
        <p:nvSpPr>
          <p:cNvPr id="9" name="">
            <a:extLst xmlns:a="http://schemas.openxmlformats.org/drawingml/2006/main">
              <a:ext uri="{FF2B5EF4-FFF2-40B4-BE49-F238E27FC236}">
                <a16:creationId xmlns:a16="http://schemas.microsoft.com/office/drawing/2014/main" id="{D51E033F-062D-47FA-9378-DBBDB3E4E52D}"/>
              </a:ext>
            </a:extLst>
          </p:cNvPr>
          <p:cNvSpPr>
            <a:spLocks xmlns:a="http://schemas.openxmlformats.org/drawingml/2006/main" noGrp="1"/>
          </p:cNvSpPr>
          <p:nvPr/>
        </p:nvSpPr>
        <p:spPr>
          <a:xfrm xmlns:a="http://schemas.openxmlformats.org/drawingml/2006/main">
            <a:off x="4333875" y="3048000"/>
            <a:ext cx="9525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2593"/>
          </a:bodyPr>
          <a:lstStyle xmlns:a="http://schemas.openxmlformats.org/drawingml/2006/main"/>
          <a:p xmlns:a="http://schemas.openxmlformats.org/drawingml/2006/main">
            <a:pPr algn="ctr">
              <a:buNone/>
              <a:defRPr sz="4050" b="1">
                <a:solidFill>
                  <a:srgbClr val="D39124"/>
                </a:solidFill>
                <a:latin typeface="Aptos"/>
                <a:ea typeface="Aptos"/>
                <a:cs typeface="Aptos"/>
              </a:defRPr>
            </a:pPr>
            <a:r>
              <a:rPr sz="4050" b="1">
                <a:solidFill>
                  <a:srgbClr val="D39124"/>
                </a:solidFill>
                <a:latin typeface="Aptos"/>
                <a:ea typeface="Aptos"/>
                <a:cs typeface="Aptos"/>
              </a:rPr>
              <a:t>→</a:t>
            </a:r>
          </a:p>
        </p:txBody>
      </p:sp>
      <p:sp>
        <p:nvSpPr>
          <p:cNvPr id="10" name="">
            <a:extLst xmlns:a="http://schemas.openxmlformats.org/drawingml/2006/main">
              <a:ext uri="{FF2B5EF4-FFF2-40B4-BE49-F238E27FC236}">
                <a16:creationId xmlns:a16="http://schemas.microsoft.com/office/drawing/2014/main" id="{7A3EAEED-746C-4331-93BD-7ABFDE5B282B}"/>
              </a:ext>
            </a:extLst>
          </p:cNvPr>
          <p:cNvSpPr>
            <a:spLocks xmlns:a="http://schemas.openxmlformats.org/drawingml/2006/main" noGrp="1"/>
          </p:cNvSpPr>
          <p:nvPr/>
        </p:nvSpPr>
        <p:spPr>
          <a:xfrm xmlns:a="http://schemas.openxmlformats.org/drawingml/2006/main">
            <a:off x="6000750" y="2667000"/>
            <a:ext cx="266700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57135"/>
          </a:bodyPr>
          <a:lstStyle xmlns:a="http://schemas.openxmlformats.org/drawingml/2006/main"/>
          <a:p xmlns:a="http://schemas.openxmlformats.org/drawingml/2006/main">
            <a:pPr algn="ctr">
              <a:buNone/>
              <a:defRPr sz="6750" b="1">
                <a:solidFill>
                  <a:srgbClr val="167386"/>
                </a:solidFill>
                <a:latin typeface="Aptos"/>
                <a:ea typeface="Aptos"/>
                <a:cs typeface="Aptos"/>
              </a:defRPr>
            </a:pPr>
            <a:r>
              <a:rPr sz="6750" b="1">
                <a:solidFill>
                  <a:srgbClr val="167386"/>
                </a:solidFill>
                <a:latin typeface="Aptos"/>
                <a:ea typeface="Aptos"/>
                <a:cs typeface="Aptos"/>
              </a:rPr>
              <a:t>ELEMENTS</a:t>
            </a:r>
          </a:p>
        </p:txBody>
      </p:sp>
      <p:sp>
        <p:nvSpPr>
          <p:cNvPr id="11" name="">
            <a:extLst xmlns:a="http://schemas.openxmlformats.org/drawingml/2006/main">
              <a:ext uri="{FF2B5EF4-FFF2-40B4-BE49-F238E27FC236}">
                <a16:creationId xmlns:a16="http://schemas.microsoft.com/office/drawing/2014/main" id="{0B0F0562-E779-4ADB-961A-76F25F7F2692}"/>
              </a:ext>
            </a:extLst>
          </p:cNvPr>
          <p:cNvSpPr>
            <a:spLocks xmlns:a="http://schemas.openxmlformats.org/drawingml/2006/main" noGrp="1"/>
          </p:cNvSpPr>
          <p:nvPr/>
        </p:nvSpPr>
        <p:spPr>
          <a:xfrm xmlns:a="http://schemas.openxmlformats.org/drawingml/2006/main">
            <a:off x="6286500" y="3810000"/>
            <a:ext cx="20955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84541"/>
          </a:bodyPr>
          <a:lstStyle xmlns:a="http://schemas.openxmlformats.org/drawingml/2006/main"/>
          <a:p xmlns:a="http://schemas.openxmlformats.org/drawingml/2006/main">
            <a:pPr algn="ctr">
              <a:buNone/>
              <a:defRPr sz="1725" b="1">
                <a:solidFill>
                  <a:srgbClr val="5F6874"/>
                </a:solidFill>
                <a:latin typeface="Aptos"/>
                <a:ea typeface="Aptos"/>
                <a:cs typeface="Aptos"/>
              </a:defRPr>
            </a:pPr>
            <a:r>
              <a:rPr sz="1725" b="1">
                <a:solidFill>
                  <a:srgbClr val="5F6874"/>
                </a:solidFill>
                <a:latin typeface="Aptos"/>
                <a:ea typeface="Aptos"/>
                <a:cs typeface="Aptos"/>
              </a:rPr>
              <a:t>State the legal test without merging distinct requirements.</a:t>
            </a:r>
          </a:p>
        </p:txBody>
      </p:sp>
      <p:sp>
        <p:nvSpPr>
          <p:cNvPr id="12" name="">
            <a:extLst xmlns:a="http://schemas.openxmlformats.org/drawingml/2006/main">
              <a:ext uri="{FF2B5EF4-FFF2-40B4-BE49-F238E27FC236}">
                <a16:creationId xmlns:a16="http://schemas.microsoft.com/office/drawing/2014/main" id="{48D9FAFC-8A7A-4122-840E-062DC9D5EFC7}"/>
              </a:ext>
            </a:extLst>
          </p:cNvPr>
          <p:cNvSpPr>
            <a:spLocks xmlns:a="http://schemas.openxmlformats.org/drawingml/2006/main" noGrp="1"/>
          </p:cNvSpPr>
          <p:nvPr/>
        </p:nvSpPr>
        <p:spPr>
          <a:xfrm xmlns:a="http://schemas.openxmlformats.org/drawingml/2006/main">
            <a:off x="9001125" y="2428875"/>
            <a:ext cx="2333625" cy="2381250"/>
          </a:xfrm>
          <a:prstGeom xmlns:a="http://schemas.openxmlformats.org/drawingml/2006/main" prst="roundRect">
            <a:avLst>
              <a:gd name="adj" fmla="val 7347"/>
            </a:avLst>
          </a:prstGeom>
          <a:solidFill xmlns:a="http://schemas.openxmlformats.org/drawingml/2006/main">
            <a:srgbClr val="EDE4F1"/>
          </a:solidFill>
          <a:ln xmlns:a="http://schemas.openxmlformats.org/drawingml/2006/main" w="0">
            <a:noFill/>
            <a:prstDash val="solid"/>
          </a:ln>
        </p:spPr>
      </p:sp>
      <p:sp>
        <p:nvSpPr>
          <p:cNvPr id="13" name="">
            <a:extLst xmlns:a="http://schemas.openxmlformats.org/drawingml/2006/main">
              <a:ext uri="{FF2B5EF4-FFF2-40B4-BE49-F238E27FC236}">
                <a16:creationId xmlns:a16="http://schemas.microsoft.com/office/drawing/2014/main" id="{6B2B282A-3494-4E46-9D82-0BF8DC7B0755}"/>
              </a:ext>
            </a:extLst>
          </p:cNvPr>
          <p:cNvSpPr>
            <a:spLocks xmlns:a="http://schemas.openxmlformats.org/drawingml/2006/main" noGrp="1"/>
          </p:cNvSpPr>
          <p:nvPr/>
        </p:nvSpPr>
        <p:spPr>
          <a:xfrm xmlns:a="http://schemas.openxmlformats.org/drawingml/2006/main">
            <a:off x="9286875" y="2857500"/>
            <a:ext cx="1762125"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3900" b="1">
                <a:solidFill>
                  <a:srgbClr val="3F1D52"/>
                </a:solidFill>
                <a:latin typeface="Aptos"/>
                <a:ea typeface="Aptos"/>
                <a:cs typeface="Aptos"/>
              </a:defRPr>
            </a:pPr>
            <a:r>
              <a:rPr sz="3900" b="1">
                <a:solidFill>
                  <a:srgbClr val="3F1D52"/>
                </a:solidFill>
                <a:latin typeface="Aptos"/>
                <a:ea typeface="Aptos"/>
                <a:cs typeface="Aptos"/>
              </a:rPr>
              <a:t>→</a:t>
            </a:r>
          </a:p>
        </p:txBody>
      </p:sp>
      <p:sp>
        <p:nvSpPr>
          <p:cNvPr id="14" name="">
            <a:extLst xmlns:a="http://schemas.openxmlformats.org/drawingml/2006/main">
              <a:ext uri="{FF2B5EF4-FFF2-40B4-BE49-F238E27FC236}">
                <a16:creationId xmlns:a16="http://schemas.microsoft.com/office/drawing/2014/main" id="{24F3AF0E-0554-46D9-B6AE-8D480A84811E}"/>
              </a:ext>
            </a:extLst>
          </p:cNvPr>
          <p:cNvSpPr>
            <a:spLocks xmlns:a="http://schemas.openxmlformats.org/drawingml/2006/main" noGrp="1"/>
          </p:cNvSpPr>
          <p:nvPr/>
        </p:nvSpPr>
        <p:spPr>
          <a:xfrm xmlns:a="http://schemas.openxmlformats.org/drawingml/2006/main">
            <a:off x="9286875" y="3667125"/>
            <a:ext cx="1762125"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725" b="1">
                <a:solidFill>
                  <a:srgbClr val="3F1D52"/>
                </a:solidFill>
                <a:latin typeface="Aptos"/>
                <a:ea typeface="Aptos"/>
                <a:cs typeface="Aptos"/>
              </a:defRPr>
            </a:pPr>
            <a:r>
              <a:rPr sz="1725" b="1">
                <a:solidFill>
                  <a:srgbClr val="3F1D52"/>
                </a:solidFill>
                <a:latin typeface="Aptos"/>
                <a:ea typeface="Aptos"/>
                <a:cs typeface="Aptos"/>
              </a:rPr>
              <a:t>APPLICATION</a:t>
            </a:r>
          </a:p>
        </p:txBody>
      </p:sp>
      <p:sp>
        <p:nvSpPr>
          <p:cNvPr id="15" name="">
            <a:extLst xmlns:a="http://schemas.openxmlformats.org/drawingml/2006/main">
              <a:ext uri="{FF2B5EF4-FFF2-40B4-BE49-F238E27FC236}">
                <a16:creationId xmlns:a16="http://schemas.microsoft.com/office/drawing/2014/main" id="{C42A2162-F9FD-48E2-BD39-90612D11DE11}"/>
              </a:ext>
            </a:extLst>
          </p:cNvPr>
          <p:cNvSpPr>
            <a:spLocks xmlns:a="http://schemas.openxmlformats.org/drawingml/2006/main" noGrp="1"/>
          </p:cNvSpPr>
          <p:nvPr/>
        </p:nvSpPr>
        <p:spPr>
          <a:xfrm xmlns:a="http://schemas.openxmlformats.org/drawingml/2006/main">
            <a:off x="666750" y="5238750"/>
            <a:ext cx="10668000" cy="762000"/>
          </a:xfrm>
          <a:prstGeom xmlns:a="http://schemas.openxmlformats.org/drawingml/2006/main" prst="roundRect">
            <a:avLst>
              <a:gd name="adj" fmla="val 17500"/>
            </a:avLst>
          </a:prstGeom>
          <a:solidFill xmlns:a="http://schemas.openxmlformats.org/drawingml/2006/main">
            <a:srgbClr val="F7E8CC"/>
          </a:solidFill>
          <a:ln xmlns:a="http://schemas.openxmlformats.org/drawingml/2006/main" w="0">
            <a:noFill/>
            <a:prstDash val="solid"/>
          </a:ln>
        </p:spPr>
      </p:sp>
      <p:sp>
        <p:nvSpPr>
          <p:cNvPr id="16" name="">
            <a:extLst xmlns:a="http://schemas.openxmlformats.org/drawingml/2006/main">
              <a:ext uri="{FF2B5EF4-FFF2-40B4-BE49-F238E27FC236}">
                <a16:creationId xmlns:a16="http://schemas.microsoft.com/office/drawing/2014/main" id="{E17218D0-3E68-4731-BAA7-630A0CEEE157}"/>
              </a:ext>
            </a:extLst>
          </p:cNvPr>
          <p:cNvSpPr>
            <a:spLocks xmlns:a="http://schemas.openxmlformats.org/drawingml/2006/main" noGrp="1"/>
          </p:cNvSpPr>
          <p:nvPr/>
        </p:nvSpPr>
        <p:spPr>
          <a:xfrm xmlns:a="http://schemas.openxmlformats.org/drawingml/2006/main">
            <a:off x="933450" y="5410200"/>
            <a:ext cx="10134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800" b="1">
                <a:solidFill>
                  <a:srgbClr val="17202A"/>
                </a:solidFill>
                <a:latin typeface="Aptos"/>
                <a:ea typeface="Aptos"/>
                <a:cs typeface="Aptos"/>
              </a:defRPr>
            </a:pPr>
            <a:r>
              <a:rPr sz="1800" b="1">
                <a:solidFill>
                  <a:srgbClr val="17202A"/>
                </a:solidFill>
                <a:latin typeface="Aptos"/>
                <a:ea typeface="Aptos"/>
                <a:cs typeface="Aptos"/>
              </a:rPr>
              <a:t>Test status, timing, control, causation and any exception.</a:t>
            </a:r>
          </a:p>
        </p:txBody>
      </p:sp>
    </p:spTree>
    <p:extLst>
      <p:ext uri="{BB962C8B-B14F-4D97-AF65-F5344CB8AC3E}">
        <p14:creationId xmlns:p14="http://schemas.microsoft.com/office/powerpoint/2010/main" val="1319042817"/>
      </p:ext>
    </p:extLst>
  </p:cSld>
</p:sld>
</file>

<file path=ppt/slides/slide13.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1" name="">
            <a:extLst xmlns:a="http://schemas.openxmlformats.org/drawingml/2006/main">
              <a:ext uri="{FF2B5EF4-FFF2-40B4-BE49-F238E27FC236}">
                <a16:creationId xmlns:a16="http://schemas.microsoft.com/office/drawing/2014/main" id="{68A363C9-7BB0-4DB8-A17D-01A09EEDE89E}"/>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4</a:t>
            </a:r>
          </a:p>
        </p:txBody>
      </p:sp>
      <p:pic>
        <p:nvPicPr>
          <p:cNvPr id="24" name=""/>
          <p:cNvPicPr>
            <a:picLocks xmlns:a="http://schemas.openxmlformats.org/drawingml/2006/main" noChangeAspect="1"/>
          </p:cNvPicPr>
          <p:nvPr/>
        </p:nvPicPr>
        <p:blipFill>
          <a:blip xmlns:r="http://schemas.openxmlformats.org/officeDocument/2006/relationships" xmlns:a="http://schemas.openxmlformats.org/drawingml/2006/main" r:embed="R99c2d267ff864ad4"/>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DC563C54-CDB7-4004-9FF7-84BD317F24BC}"/>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Conduct endangering ships or people</a:t>
            </a:r>
          </a:p>
        </p:txBody>
      </p:sp>
      <p:sp>
        <p:nvSpPr>
          <p:cNvPr id="4" name="">
            <a:extLst xmlns:a="http://schemas.openxmlformats.org/drawingml/2006/main">
              <a:ext uri="{FF2B5EF4-FFF2-40B4-BE49-F238E27FC236}">
                <a16:creationId xmlns:a16="http://schemas.microsoft.com/office/drawing/2014/main" id="{12FAE05A-7E51-4E61-8653-BE4C054D034A}"/>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963B8A67-A5EC-4DB9-8AB2-F62F466D50A6}"/>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13</a:t>
            </a:r>
          </a:p>
        </p:txBody>
      </p:sp>
      <p:sp>
        <p:nvSpPr>
          <p:cNvPr id="6" name="">
            <a:extLst xmlns:a="http://schemas.openxmlformats.org/drawingml/2006/main">
              <a:ext uri="{FF2B5EF4-FFF2-40B4-BE49-F238E27FC236}">
                <a16:creationId xmlns:a16="http://schemas.microsoft.com/office/drawing/2014/main" id="{D24E39D6-7560-456B-B561-4308DEFCA082}"/>
              </a:ext>
            </a:extLst>
          </p:cNvPr>
          <p:cNvSpPr>
            <a:spLocks xmlns:a="http://schemas.openxmlformats.org/drawingml/2006/main" noGrp="1"/>
          </p:cNvSpPr>
          <p:nvPr/>
        </p:nvSpPr>
        <p:spPr>
          <a:xfrm xmlns:a="http://schemas.openxmlformats.org/drawingml/2006/main">
            <a:off x="666750" y="1866900"/>
            <a:ext cx="5000625" cy="3333750"/>
          </a:xfrm>
          <a:prstGeom xmlns:a="http://schemas.openxmlformats.org/drawingml/2006/main" prst="roundRect">
            <a:avLst>
              <a:gd name="adj" fmla="val 5143"/>
            </a:avLst>
          </a:prstGeom>
          <a:solidFill xmlns:a="http://schemas.openxmlformats.org/drawingml/2006/main">
            <a:srgbClr val="F5E0E2"/>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DEB06D3D-EA26-4CC6-9BF6-02F3844B4052}"/>
              </a:ext>
            </a:extLst>
          </p:cNvPr>
          <p:cNvSpPr>
            <a:spLocks xmlns:a="http://schemas.openxmlformats.org/drawingml/2006/main" noGrp="1"/>
          </p:cNvSpPr>
          <p:nvPr/>
        </p:nvSpPr>
        <p:spPr>
          <a:xfrm xmlns:a="http://schemas.openxmlformats.org/drawingml/2006/main">
            <a:off x="952500" y="2152650"/>
            <a:ext cx="1666875" cy="323850"/>
          </a:xfrm>
          <a:prstGeom xmlns:a="http://schemas.openxmlformats.org/drawingml/2006/main" prst="roundRect">
            <a:avLst>
              <a:gd name="adj" fmla="val 35294"/>
            </a:avLst>
          </a:prstGeom>
          <a:solidFill xmlns:a="http://schemas.openxmlformats.org/drawingml/2006/main">
            <a:srgbClr val="A8424A"/>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4741E2C5-A057-49A1-9181-B9ABA7DC73C6}"/>
              </a:ext>
            </a:extLst>
          </p:cNvPr>
          <p:cNvSpPr>
            <a:spLocks xmlns:a="http://schemas.openxmlformats.org/drawingml/2006/main" noGrp="1"/>
          </p:cNvSpPr>
          <p:nvPr/>
        </p:nvSpPr>
        <p:spPr>
          <a:xfrm xmlns:a="http://schemas.openxmlformats.org/drawingml/2006/main">
            <a:off x="1047750" y="2209800"/>
            <a:ext cx="1476375"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200" b="1">
                <a:solidFill>
                  <a:srgbClr val="FFFFFF"/>
                </a:solidFill>
                <a:latin typeface="Aptos"/>
                <a:ea typeface="Aptos"/>
                <a:cs typeface="Aptos"/>
              </a:defRPr>
            </a:pPr>
            <a:r>
              <a:rPr sz="1200" b="1">
                <a:solidFill>
                  <a:srgbClr val="FFFFFF"/>
                </a:solidFill>
                <a:latin typeface="Aptos"/>
                <a:ea typeface="Aptos"/>
                <a:cs typeface="Aptos"/>
              </a:rPr>
              <a:t>LEGAL SOURCE</a:t>
            </a:r>
          </a:p>
        </p:txBody>
      </p:sp>
      <p:sp>
        <p:nvSpPr>
          <p:cNvPr id="9" name="">
            <a:extLst xmlns:a="http://schemas.openxmlformats.org/drawingml/2006/main">
              <a:ext uri="{FF2B5EF4-FFF2-40B4-BE49-F238E27FC236}">
                <a16:creationId xmlns:a16="http://schemas.microsoft.com/office/drawing/2014/main" id="{26DB7641-251B-4543-A802-FFDBE536C79A}"/>
              </a:ext>
            </a:extLst>
          </p:cNvPr>
          <p:cNvSpPr>
            <a:spLocks xmlns:a="http://schemas.openxmlformats.org/drawingml/2006/main" noGrp="1"/>
          </p:cNvSpPr>
          <p:nvPr/>
        </p:nvSpPr>
        <p:spPr>
          <a:xfrm xmlns:a="http://schemas.openxmlformats.org/drawingml/2006/main">
            <a:off x="952500" y="2686050"/>
            <a:ext cx="33337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53922"/>
          </a:bodyPr>
          <a:lstStyle xmlns:a="http://schemas.openxmlformats.org/drawingml/2006/main"/>
          <a:p xmlns:a="http://schemas.openxmlformats.org/drawingml/2006/main">
            <a:pPr algn="l">
              <a:buNone/>
              <a:defRPr sz="2550" b="1">
                <a:solidFill>
                  <a:srgbClr val="A8424A"/>
                </a:solidFill>
                <a:latin typeface="Aptos"/>
                <a:ea typeface="Aptos"/>
                <a:cs typeface="Aptos"/>
              </a:defRPr>
            </a:pPr>
            <a:r>
              <a:rPr sz="2550" b="1">
                <a:solidFill>
                  <a:srgbClr val="A8424A"/>
                </a:solidFill>
                <a:latin typeface="Aptos"/>
                <a:ea typeface="Aptos"/>
                <a:cs typeface="Aptos"/>
              </a:rPr>
              <a:t>Identify the precise statute, rule, convention, contract or authority.</a:t>
            </a:r>
          </a:p>
        </p:txBody>
      </p:sp>
      <p:sp>
        <p:nvSpPr>
          <p:cNvPr id="10" name="">
            <a:extLst xmlns:a="http://schemas.openxmlformats.org/drawingml/2006/main">
              <a:ext uri="{FF2B5EF4-FFF2-40B4-BE49-F238E27FC236}">
                <a16:creationId xmlns:a16="http://schemas.microsoft.com/office/drawing/2014/main" id="{3378B27A-DD83-4152-906B-2792F8B2AFFF}"/>
              </a:ext>
            </a:extLst>
          </p:cNvPr>
          <p:cNvSpPr>
            <a:spLocks xmlns:a="http://schemas.openxmlformats.org/drawingml/2006/main" noGrp="1"/>
          </p:cNvSpPr>
          <p:nvPr/>
        </p:nvSpPr>
        <p:spPr>
          <a:xfrm xmlns:a="http://schemas.openxmlformats.org/drawingml/2006/main">
            <a:off x="952500" y="3286125"/>
            <a:ext cx="4095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75" b="0">
                <a:solidFill>
                  <a:srgbClr val="17202A"/>
                </a:solidFill>
                <a:latin typeface="Aptos"/>
                <a:ea typeface="Aptos"/>
                <a:cs typeface="Aptos"/>
              </a:defRPr>
            </a:pPr>
            <a:r>
              <a:rPr sz="1875" b="0">
                <a:solidFill>
                  <a:srgbClr val="17202A"/>
                </a:solidFill>
                <a:latin typeface="Aptos"/>
                <a:ea typeface="Aptos"/>
                <a:cs typeface="Aptos"/>
              </a:rPr>
              <a:t>Governing source</a:t>
            </a:r>
          </a:p>
        </p:txBody>
      </p:sp>
      <p:sp>
        <p:nvSpPr>
          <p:cNvPr id="11" name="">
            <a:extLst xmlns:a="http://schemas.openxmlformats.org/drawingml/2006/main">
              <a:ext uri="{FF2B5EF4-FFF2-40B4-BE49-F238E27FC236}">
                <a16:creationId xmlns:a16="http://schemas.microsoft.com/office/drawing/2014/main" id="{3F097AD1-202C-4151-B6FD-8FBD91D7A0D5}"/>
              </a:ext>
            </a:extLst>
          </p:cNvPr>
          <p:cNvSpPr>
            <a:spLocks xmlns:a="http://schemas.openxmlformats.org/drawingml/2006/main" noGrp="1"/>
          </p:cNvSpPr>
          <p:nvPr/>
        </p:nvSpPr>
        <p:spPr>
          <a:xfrm xmlns:a="http://schemas.openxmlformats.org/drawingml/2006/main">
            <a:off x="952500" y="4248150"/>
            <a:ext cx="952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350" b="1">
                <a:solidFill>
                  <a:srgbClr val="A8424A"/>
                </a:solidFill>
                <a:latin typeface="Aptos"/>
                <a:ea typeface="Aptos"/>
                <a:cs typeface="Aptos"/>
              </a:defRPr>
            </a:pPr>
            <a:r>
              <a:rPr sz="1350" b="1">
                <a:solidFill>
                  <a:srgbClr val="A8424A"/>
                </a:solidFill>
                <a:latin typeface="Aptos"/>
                <a:ea typeface="Aptos"/>
                <a:cs typeface="Aptos"/>
              </a:rPr>
              <a:t>ELEMENTS</a:t>
            </a:r>
          </a:p>
        </p:txBody>
      </p:sp>
      <p:sp>
        <p:nvSpPr>
          <p:cNvPr id="12" name="">
            <a:extLst xmlns:a="http://schemas.openxmlformats.org/drawingml/2006/main">
              <a:ext uri="{FF2B5EF4-FFF2-40B4-BE49-F238E27FC236}">
                <a16:creationId xmlns:a16="http://schemas.microsoft.com/office/drawing/2014/main" id="{B4ABD1F7-7203-42E4-95CD-CB74883FAB22}"/>
              </a:ext>
            </a:extLst>
          </p:cNvPr>
          <p:cNvSpPr>
            <a:spLocks xmlns:a="http://schemas.openxmlformats.org/drawingml/2006/main" noGrp="1"/>
          </p:cNvSpPr>
          <p:nvPr/>
        </p:nvSpPr>
        <p:spPr>
          <a:xfrm xmlns:a="http://schemas.openxmlformats.org/drawingml/2006/main">
            <a:off x="952500" y="4610100"/>
            <a:ext cx="40957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650" b="1">
                <a:solidFill>
                  <a:srgbClr val="17202A"/>
                </a:solidFill>
                <a:latin typeface="Aptos"/>
                <a:ea typeface="Aptos"/>
                <a:cs typeface="Aptos"/>
              </a:defRPr>
            </a:pPr>
            <a:r>
              <a:rPr sz="1650" b="1">
                <a:solidFill>
                  <a:srgbClr val="17202A"/>
                </a:solidFill>
                <a:latin typeface="Aptos"/>
                <a:ea typeface="Aptos"/>
                <a:cs typeface="Aptos"/>
              </a:rPr>
              <a:t>State the legal test without merging distinct requirements.</a:t>
            </a:r>
          </a:p>
        </p:txBody>
      </p:sp>
      <p:sp>
        <p:nvSpPr>
          <p:cNvPr id="13" name="">
            <a:extLst xmlns:a="http://schemas.openxmlformats.org/drawingml/2006/main">
              <a:ext uri="{FF2B5EF4-FFF2-40B4-BE49-F238E27FC236}">
                <a16:creationId xmlns:a16="http://schemas.microsoft.com/office/drawing/2014/main" id="{1012DDB2-5482-4C86-B809-520684C20026}"/>
              </a:ext>
            </a:extLst>
          </p:cNvPr>
          <p:cNvSpPr>
            <a:spLocks xmlns:a="http://schemas.openxmlformats.org/drawingml/2006/main" noGrp="1"/>
          </p:cNvSpPr>
          <p:nvPr/>
        </p:nvSpPr>
        <p:spPr>
          <a:xfrm xmlns:a="http://schemas.openxmlformats.org/drawingml/2006/main">
            <a:off x="6096000" y="1866900"/>
            <a:ext cx="5238750" cy="3333750"/>
          </a:xfrm>
          <a:prstGeom xmlns:a="http://schemas.openxmlformats.org/drawingml/2006/main" prst="roundRect">
            <a:avLst>
              <a:gd name="adj" fmla="val 5143"/>
            </a:avLst>
          </a:prstGeom>
          <a:solidFill xmlns:a="http://schemas.openxmlformats.org/drawingml/2006/main">
            <a:srgbClr val="EDE4F1"/>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4321CBAB-AA12-4933-896A-5C2F39E30EBC}"/>
              </a:ext>
            </a:extLst>
          </p:cNvPr>
          <p:cNvSpPr>
            <a:spLocks xmlns:a="http://schemas.openxmlformats.org/drawingml/2006/main" noGrp="1"/>
          </p:cNvSpPr>
          <p:nvPr/>
        </p:nvSpPr>
        <p:spPr>
          <a:xfrm xmlns:a="http://schemas.openxmlformats.org/drawingml/2006/main">
            <a:off x="6381750" y="2152650"/>
            <a:ext cx="1762125" cy="323850"/>
          </a:xfrm>
          <a:prstGeom xmlns:a="http://schemas.openxmlformats.org/drawingml/2006/main" prst="roundRect">
            <a:avLst>
              <a:gd name="adj" fmla="val 35294"/>
            </a:avLst>
          </a:prstGeom>
          <a:solidFill xmlns:a="http://schemas.openxmlformats.org/drawingml/2006/main">
            <a:srgbClr val="3F1D52"/>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584E9948-6FB7-4F21-94B2-B4D8F8BA3C3A}"/>
              </a:ext>
            </a:extLst>
          </p:cNvPr>
          <p:cNvSpPr>
            <a:spLocks xmlns:a="http://schemas.openxmlformats.org/drawingml/2006/main" noGrp="1"/>
          </p:cNvSpPr>
          <p:nvPr/>
        </p:nvSpPr>
        <p:spPr>
          <a:xfrm xmlns:a="http://schemas.openxmlformats.org/drawingml/2006/main">
            <a:off x="6477000" y="2209800"/>
            <a:ext cx="1571625"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200" b="1">
                <a:solidFill>
                  <a:srgbClr val="FFFFFF"/>
                </a:solidFill>
                <a:latin typeface="Aptos"/>
                <a:ea typeface="Aptos"/>
                <a:cs typeface="Aptos"/>
              </a:defRPr>
            </a:pPr>
            <a:r>
              <a:rPr sz="1200" b="1">
                <a:solidFill>
                  <a:srgbClr val="FFFFFF"/>
                </a:solidFill>
                <a:latin typeface="Aptos"/>
                <a:ea typeface="Aptos"/>
                <a:cs typeface="Aptos"/>
              </a:rPr>
              <a:t>Evidence</a:t>
            </a:r>
          </a:p>
        </p:txBody>
      </p:sp>
      <p:sp>
        <p:nvSpPr>
          <p:cNvPr id="16" name="">
            <a:extLst xmlns:a="http://schemas.openxmlformats.org/drawingml/2006/main">
              <a:ext uri="{FF2B5EF4-FFF2-40B4-BE49-F238E27FC236}">
                <a16:creationId xmlns:a16="http://schemas.microsoft.com/office/drawing/2014/main" id="{FC2EC8B2-B817-4066-8C51-8DC8C0556B68}"/>
              </a:ext>
            </a:extLst>
          </p:cNvPr>
          <p:cNvSpPr>
            <a:spLocks xmlns:a="http://schemas.openxmlformats.org/drawingml/2006/main" noGrp="1"/>
          </p:cNvSpPr>
          <p:nvPr/>
        </p:nvSpPr>
        <p:spPr>
          <a:xfrm xmlns:a="http://schemas.openxmlformats.org/drawingml/2006/main">
            <a:off x="6381750" y="2686050"/>
            <a:ext cx="42862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550" b="1">
                <a:solidFill>
                  <a:srgbClr val="3F1D52"/>
                </a:solidFill>
                <a:latin typeface="Aptos"/>
                <a:ea typeface="Aptos"/>
                <a:cs typeface="Aptos"/>
              </a:defRPr>
            </a:pPr>
            <a:r>
              <a:rPr sz="2550" b="1">
                <a:solidFill>
                  <a:srgbClr val="3F1D52"/>
                </a:solidFill>
                <a:latin typeface="Aptos"/>
                <a:ea typeface="Aptos"/>
                <a:cs typeface="Aptos"/>
              </a:rPr>
              <a:t>APPLICATION</a:t>
            </a:r>
          </a:p>
        </p:txBody>
      </p:sp>
      <p:sp>
        <p:nvSpPr>
          <p:cNvPr id="17" name="">
            <a:extLst xmlns:a="http://schemas.openxmlformats.org/drawingml/2006/main">
              <a:ext uri="{FF2B5EF4-FFF2-40B4-BE49-F238E27FC236}">
                <a16:creationId xmlns:a16="http://schemas.microsoft.com/office/drawing/2014/main" id="{E215AD31-0172-42E9-A470-BA20C592026B}"/>
              </a:ext>
            </a:extLst>
          </p:cNvPr>
          <p:cNvSpPr>
            <a:spLocks xmlns:a="http://schemas.openxmlformats.org/drawingml/2006/main" noGrp="1"/>
          </p:cNvSpPr>
          <p:nvPr/>
        </p:nvSpPr>
        <p:spPr>
          <a:xfrm xmlns:a="http://schemas.openxmlformats.org/drawingml/2006/main">
            <a:off x="6381750" y="3286125"/>
            <a:ext cx="42862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75" b="0">
                <a:solidFill>
                  <a:srgbClr val="17202A"/>
                </a:solidFill>
                <a:latin typeface="Aptos"/>
                <a:ea typeface="Aptos"/>
                <a:cs typeface="Aptos"/>
              </a:defRPr>
            </a:pPr>
            <a:r>
              <a:rPr sz="1875" b="0">
                <a:solidFill>
                  <a:srgbClr val="17202A"/>
                </a:solidFill>
                <a:latin typeface="Aptos"/>
                <a:ea typeface="Aptos"/>
                <a:cs typeface="Aptos"/>
              </a:rPr>
              <a:t>Test status, timing, control, causation and any exception.</a:t>
            </a:r>
          </a:p>
        </p:txBody>
      </p:sp>
      <p:sp>
        <p:nvSpPr>
          <p:cNvPr id="18" name="">
            <a:extLst xmlns:a="http://schemas.openxmlformats.org/drawingml/2006/main">
              <a:ext uri="{FF2B5EF4-FFF2-40B4-BE49-F238E27FC236}">
                <a16:creationId xmlns:a16="http://schemas.microsoft.com/office/drawing/2014/main" id="{32BD9B70-FFEC-4662-8F91-2E8329CAB154}"/>
              </a:ext>
            </a:extLst>
          </p:cNvPr>
          <p:cNvSpPr>
            <a:spLocks xmlns:a="http://schemas.openxmlformats.org/drawingml/2006/main" noGrp="1"/>
          </p:cNvSpPr>
          <p:nvPr/>
        </p:nvSpPr>
        <p:spPr>
          <a:xfrm xmlns:a="http://schemas.openxmlformats.org/drawingml/2006/main">
            <a:off x="6381750" y="4248150"/>
            <a:ext cx="952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84114"/>
          </a:bodyPr>
          <a:lstStyle xmlns:a="http://schemas.openxmlformats.org/drawingml/2006/main"/>
          <a:p xmlns:a="http://schemas.openxmlformats.org/drawingml/2006/main">
            <a:pPr algn="l">
              <a:buNone/>
              <a:defRPr sz="1350" b="1">
                <a:solidFill>
                  <a:srgbClr val="3F1D52"/>
                </a:solidFill>
                <a:latin typeface="Aptos"/>
                <a:ea typeface="Aptos"/>
                <a:cs typeface="Aptos"/>
              </a:defRPr>
            </a:pPr>
            <a:r>
              <a:rPr sz="1350" b="1">
                <a:solidFill>
                  <a:srgbClr val="3F1D52"/>
                </a:solidFill>
                <a:latin typeface="Aptos"/>
                <a:ea typeface="Aptos"/>
                <a:cs typeface="Aptos"/>
              </a:rPr>
              <a:t>Consequence</a:t>
            </a:r>
          </a:p>
        </p:txBody>
      </p:sp>
      <p:sp>
        <p:nvSpPr>
          <p:cNvPr id="19" name="">
            <a:extLst xmlns:a="http://schemas.openxmlformats.org/drawingml/2006/main">
              <a:ext uri="{FF2B5EF4-FFF2-40B4-BE49-F238E27FC236}">
                <a16:creationId xmlns:a16="http://schemas.microsoft.com/office/drawing/2014/main" id="{473BA4CE-7031-4AA1-906D-2AA67B0BCAFA}"/>
              </a:ext>
            </a:extLst>
          </p:cNvPr>
          <p:cNvSpPr>
            <a:spLocks xmlns:a="http://schemas.openxmlformats.org/drawingml/2006/main" noGrp="1"/>
          </p:cNvSpPr>
          <p:nvPr/>
        </p:nvSpPr>
        <p:spPr>
          <a:xfrm xmlns:a="http://schemas.openxmlformats.org/drawingml/2006/main">
            <a:off x="6381750" y="4610100"/>
            <a:ext cx="42862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650" b="1">
                <a:solidFill>
                  <a:srgbClr val="17202A"/>
                </a:solidFill>
                <a:latin typeface="Aptos"/>
                <a:ea typeface="Aptos"/>
                <a:cs typeface="Aptos"/>
              </a:defRPr>
            </a:pPr>
            <a:r>
              <a:rPr sz="1650" b="1">
                <a:solidFill>
                  <a:srgbClr val="17202A"/>
                </a:solidFill>
                <a:latin typeface="Aptos"/>
                <a:ea typeface="Aptos"/>
                <a:cs typeface="Aptos"/>
              </a:rPr>
              <a:t>PRACTICE</a:t>
            </a:r>
          </a:p>
        </p:txBody>
      </p:sp>
      <p:sp>
        <p:nvSpPr>
          <p:cNvPr id="20" name="">
            <a:extLst xmlns:a="http://schemas.openxmlformats.org/drawingml/2006/main">
              <a:ext uri="{FF2B5EF4-FFF2-40B4-BE49-F238E27FC236}">
                <a16:creationId xmlns:a16="http://schemas.microsoft.com/office/drawing/2014/main" id="{2763B859-B09C-4BF9-916F-BA21280C8F0A}"/>
              </a:ext>
            </a:extLst>
          </p:cNvPr>
          <p:cNvSpPr>
            <a:spLocks xmlns:a="http://schemas.openxmlformats.org/drawingml/2006/main" noGrp="1"/>
          </p:cNvSpPr>
          <p:nvPr/>
        </p:nvSpPr>
        <p:spPr>
          <a:xfrm xmlns:a="http://schemas.openxmlformats.org/drawingml/2006/main">
            <a:off x="1047750" y="5667375"/>
            <a:ext cx="10096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875" b="1">
                <a:solidFill>
                  <a:srgbClr val="167386"/>
                </a:solidFill>
                <a:latin typeface="Aptos"/>
                <a:ea typeface="Aptos"/>
                <a:cs typeface="Aptos"/>
              </a:defRPr>
            </a:pPr>
            <a:r>
              <a:rPr sz="1875" b="1">
                <a:solidFill>
                  <a:srgbClr val="167386"/>
                </a:solidFill>
                <a:latin typeface="Aptos"/>
                <a:ea typeface="Aptos"/>
                <a:cs typeface="Aptos"/>
              </a:rPr>
              <a:t>Preserve evidence and identify the available remedy or defence.</a:t>
            </a:r>
          </a:p>
        </p:txBody>
      </p:sp>
    </p:spTree>
    <p:extLst>
      <p:ext uri="{BB962C8B-B14F-4D97-AF65-F5344CB8AC3E}">
        <p14:creationId xmlns:p14="http://schemas.microsoft.com/office/powerpoint/2010/main" val="2018766138"/>
      </p:ext>
    </p:extLst>
  </p:cSld>
</p:sld>
</file>

<file path=ppt/slides/slide14.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4" name="">
            <a:extLst xmlns:a="http://schemas.openxmlformats.org/drawingml/2006/main">
              <a:ext uri="{FF2B5EF4-FFF2-40B4-BE49-F238E27FC236}">
                <a16:creationId xmlns:a16="http://schemas.microsoft.com/office/drawing/2014/main" id="{36A32B97-2BE6-43D9-B23B-6542968C9FFE}"/>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4</a:t>
            </a:r>
          </a:p>
        </p:txBody>
      </p:sp>
      <p:pic>
        <p:nvPicPr>
          <p:cNvPr id="27" name=""/>
          <p:cNvPicPr>
            <a:picLocks xmlns:a="http://schemas.openxmlformats.org/drawingml/2006/main" noChangeAspect="1"/>
          </p:cNvPicPr>
          <p:nvPr/>
        </p:nvPicPr>
        <p:blipFill>
          <a:blip xmlns:r="http://schemas.openxmlformats.org/officeDocument/2006/relationships" xmlns:a="http://schemas.openxmlformats.org/drawingml/2006/main" r:embed="R4740bfb89f4a4436"/>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DE3223C2-14F6-4728-9B67-2255B5A3020F}"/>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Pollution offences</a:t>
            </a:r>
          </a:p>
        </p:txBody>
      </p:sp>
      <p:sp>
        <p:nvSpPr>
          <p:cNvPr id="4" name="">
            <a:extLst xmlns:a="http://schemas.openxmlformats.org/drawingml/2006/main">
              <a:ext uri="{FF2B5EF4-FFF2-40B4-BE49-F238E27FC236}">
                <a16:creationId xmlns:a16="http://schemas.microsoft.com/office/drawing/2014/main" id="{07B973DB-5A95-44A1-A820-77B532D00AD9}"/>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3BD3EC7A-D8C4-44BA-91BB-74AEE96A5128}"/>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14</a:t>
            </a:r>
          </a:p>
        </p:txBody>
      </p:sp>
      <p:sp>
        <p:nvSpPr>
          <p:cNvPr id="6" name="">
            <a:extLst xmlns:a="http://schemas.openxmlformats.org/drawingml/2006/main">
              <a:ext uri="{FF2B5EF4-FFF2-40B4-BE49-F238E27FC236}">
                <a16:creationId xmlns:a16="http://schemas.microsoft.com/office/drawing/2014/main" id="{0E1EB0B6-E415-4BEA-99DD-B7BE9D8BA5A2}"/>
              </a:ext>
            </a:extLst>
          </p:cNvPr>
          <p:cNvSpPr>
            <a:spLocks xmlns:a="http://schemas.openxmlformats.org/drawingml/2006/main" noGrp="1"/>
          </p:cNvSpPr>
          <p:nvPr/>
        </p:nvSpPr>
        <p:spPr>
          <a:xfrm xmlns:a="http://schemas.openxmlformats.org/drawingml/2006/main">
            <a:off x="666750" y="1695450"/>
            <a:ext cx="100012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100" b="1">
                <a:solidFill>
                  <a:srgbClr val="17202A"/>
                </a:solidFill>
                <a:latin typeface="Aptos"/>
                <a:ea typeface="Aptos"/>
                <a:cs typeface="Aptos"/>
              </a:defRPr>
            </a:pPr>
            <a:r>
              <a:rPr sz="2100" b="1">
                <a:solidFill>
                  <a:srgbClr val="17202A"/>
                </a:solidFill>
                <a:latin typeface="Aptos"/>
                <a:ea typeface="Aptos"/>
                <a:cs typeface="Aptos"/>
              </a:rPr>
              <a:t>LEGAL SOURCE</a:t>
            </a:r>
          </a:p>
        </p:txBody>
      </p:sp>
      <p:sp>
        <p:nvSpPr>
          <p:cNvPr id="7" name="">
            <a:extLst xmlns:a="http://schemas.openxmlformats.org/drawingml/2006/main">
              <a:ext uri="{FF2B5EF4-FFF2-40B4-BE49-F238E27FC236}">
                <a16:creationId xmlns:a16="http://schemas.microsoft.com/office/drawing/2014/main" id="{812B5AFA-D9D6-444E-80BD-0B1C9CEB0CD4}"/>
              </a:ext>
            </a:extLst>
          </p:cNvPr>
          <p:cNvSpPr>
            <a:spLocks xmlns:a="http://schemas.openxmlformats.org/drawingml/2006/main" noGrp="1"/>
          </p:cNvSpPr>
          <p:nvPr/>
        </p:nvSpPr>
        <p:spPr>
          <a:xfrm xmlns:a="http://schemas.openxmlformats.org/drawingml/2006/main">
            <a:off x="666750" y="2667000"/>
            <a:ext cx="2333625" cy="1695450"/>
          </a:xfrm>
          <a:prstGeom xmlns:a="http://schemas.openxmlformats.org/drawingml/2006/main" prst="roundRect">
            <a:avLst>
              <a:gd name="adj" fmla="val 8989"/>
            </a:avLst>
          </a:prstGeom>
          <a:solidFill xmlns:a="http://schemas.openxmlformats.org/drawingml/2006/main">
            <a:srgbClr val="FAF8FB"/>
          </a:solidFill>
          <a:ln xmlns:a="http://schemas.openxmlformats.org/drawingml/2006/main" w="9525">
            <a:solidFill>
              <a:srgbClr val="A8424A"/>
            </a:solidFill>
            <a:prstDash val="solid"/>
          </a:ln>
        </p:spPr>
      </p:sp>
      <p:sp>
        <p:nvSpPr>
          <p:cNvPr id="8" name="">
            <a:extLst xmlns:a="http://schemas.openxmlformats.org/drawingml/2006/main">
              <a:ext uri="{FF2B5EF4-FFF2-40B4-BE49-F238E27FC236}">
                <a16:creationId xmlns:a16="http://schemas.microsoft.com/office/drawing/2014/main" id="{D1C882BF-2709-498F-BDF2-E2FFFE4C8C31}"/>
              </a:ext>
            </a:extLst>
          </p:cNvPr>
          <p:cNvSpPr>
            <a:spLocks xmlns:a="http://schemas.openxmlformats.org/drawingml/2006/main" noGrp="1"/>
          </p:cNvSpPr>
          <p:nvPr/>
        </p:nvSpPr>
        <p:spPr>
          <a:xfrm xmlns:a="http://schemas.openxmlformats.org/drawingml/2006/main">
            <a:off x="857250" y="2914650"/>
            <a:ext cx="19526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64815"/>
          </a:bodyPr>
          <a:lstStyle xmlns:a="http://schemas.openxmlformats.org/drawingml/2006/main"/>
          <a:p xmlns:a="http://schemas.openxmlformats.org/drawingml/2006/main">
            <a:pPr algn="ctr">
              <a:buNone/>
              <a:defRPr sz="1350" b="1">
                <a:solidFill>
                  <a:srgbClr val="A8424A"/>
                </a:solidFill>
                <a:latin typeface="Aptos"/>
                <a:ea typeface="Aptos"/>
                <a:cs typeface="Aptos"/>
              </a:defRPr>
            </a:pPr>
            <a:r>
              <a:rPr sz="1350" b="1">
                <a:solidFill>
                  <a:srgbClr val="A8424A"/>
                </a:solidFill>
                <a:latin typeface="Aptos"/>
                <a:ea typeface="Aptos"/>
                <a:cs typeface="Aptos"/>
              </a:rPr>
              <a:t>Identify the precise statute, rule, convention, contract or authority.</a:t>
            </a:r>
          </a:p>
        </p:txBody>
      </p:sp>
      <p:sp>
        <p:nvSpPr>
          <p:cNvPr id="9" name="">
            <a:extLst xmlns:a="http://schemas.openxmlformats.org/drawingml/2006/main">
              <a:ext uri="{FF2B5EF4-FFF2-40B4-BE49-F238E27FC236}">
                <a16:creationId xmlns:a16="http://schemas.microsoft.com/office/drawing/2014/main" id="{6E666678-4670-4BC0-9F64-8EF53139A881}"/>
              </a:ext>
            </a:extLst>
          </p:cNvPr>
          <p:cNvSpPr>
            <a:spLocks xmlns:a="http://schemas.openxmlformats.org/drawingml/2006/main" noGrp="1"/>
          </p:cNvSpPr>
          <p:nvPr/>
        </p:nvSpPr>
        <p:spPr>
          <a:xfrm xmlns:a="http://schemas.openxmlformats.org/drawingml/2006/main">
            <a:off x="876300" y="3390900"/>
            <a:ext cx="1914525"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725" b="1">
                <a:solidFill>
                  <a:srgbClr val="17202A"/>
                </a:solidFill>
                <a:latin typeface="Aptos"/>
                <a:ea typeface="Aptos"/>
                <a:cs typeface="Aptos"/>
              </a:defRPr>
            </a:pPr>
            <a:r>
              <a:rPr sz="1725" b="1">
                <a:solidFill>
                  <a:srgbClr val="17202A"/>
                </a:solidFill>
                <a:latin typeface="Aptos"/>
                <a:ea typeface="Aptos"/>
                <a:cs typeface="Aptos"/>
              </a:rPr>
              <a:t>Identify the exact legal gateway</a:t>
            </a:r>
          </a:p>
        </p:txBody>
      </p:sp>
      <p:sp>
        <p:nvSpPr>
          <p:cNvPr id="10" name="">
            <a:extLst xmlns:a="http://schemas.openxmlformats.org/drawingml/2006/main">
              <a:ext uri="{FF2B5EF4-FFF2-40B4-BE49-F238E27FC236}">
                <a16:creationId xmlns:a16="http://schemas.microsoft.com/office/drawing/2014/main" id="{928A8C20-4206-43E8-AE74-9A0DD3535055}"/>
              </a:ext>
            </a:extLst>
          </p:cNvPr>
          <p:cNvSpPr>
            <a:spLocks xmlns:a="http://schemas.openxmlformats.org/drawingml/2006/main" noGrp="1"/>
          </p:cNvSpPr>
          <p:nvPr/>
        </p:nvSpPr>
        <p:spPr>
          <a:xfrm xmlns:a="http://schemas.openxmlformats.org/drawingml/2006/main">
            <a:off x="3048000" y="3238500"/>
            <a:ext cx="3810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42278"/>
          </a:bodyPr>
          <a:lstStyle xmlns:a="http://schemas.openxmlformats.org/drawingml/2006/main"/>
          <a:p xmlns:a="http://schemas.openxmlformats.org/drawingml/2006/main">
            <a:pPr algn="ctr">
              <a:buNone/>
              <a:defRPr sz="2550" b="1">
                <a:solidFill>
                  <a:srgbClr val="5F6874"/>
                </a:solidFill>
                <a:latin typeface="Aptos"/>
                <a:ea typeface="Aptos"/>
                <a:cs typeface="Aptos"/>
              </a:defRPr>
            </a:pPr>
            <a:r>
              <a:rPr sz="2550" b="1">
                <a:solidFill>
                  <a:srgbClr val="5F6874"/>
                </a:solidFill>
                <a:latin typeface="Aptos"/>
                <a:ea typeface="Aptos"/>
                <a:cs typeface="Aptos"/>
              </a:rPr>
              <a:t>ELEMENTS</a:t>
            </a:r>
          </a:p>
        </p:txBody>
      </p:sp>
      <p:sp>
        <p:nvSpPr>
          <p:cNvPr id="11" name="">
            <a:extLst xmlns:a="http://schemas.openxmlformats.org/drawingml/2006/main">
              <a:ext uri="{FF2B5EF4-FFF2-40B4-BE49-F238E27FC236}">
                <a16:creationId xmlns:a16="http://schemas.microsoft.com/office/drawing/2014/main" id="{237D0CBF-0622-47A2-B2EF-DCAC5DF6D805}"/>
              </a:ext>
            </a:extLst>
          </p:cNvPr>
          <p:cNvSpPr>
            <a:spLocks xmlns:a="http://schemas.openxmlformats.org/drawingml/2006/main" noGrp="1"/>
          </p:cNvSpPr>
          <p:nvPr/>
        </p:nvSpPr>
        <p:spPr>
          <a:xfrm xmlns:a="http://schemas.openxmlformats.org/drawingml/2006/main">
            <a:off x="3448050" y="2667000"/>
            <a:ext cx="2333625" cy="1695450"/>
          </a:xfrm>
          <a:prstGeom xmlns:a="http://schemas.openxmlformats.org/drawingml/2006/main" prst="roundRect">
            <a:avLst>
              <a:gd name="adj" fmla="val 8989"/>
            </a:avLst>
          </a:prstGeom>
          <a:solidFill xmlns:a="http://schemas.openxmlformats.org/drawingml/2006/main">
            <a:srgbClr val="FFFFFF"/>
          </a:solidFill>
          <a:ln xmlns:a="http://schemas.openxmlformats.org/drawingml/2006/main" w="9525">
            <a:solidFill>
              <a:srgbClr val="D39124"/>
            </a:solidFill>
            <a:prstDash val="solid"/>
          </a:ln>
        </p:spPr>
      </p:sp>
      <p:sp>
        <p:nvSpPr>
          <p:cNvPr id="12" name="">
            <a:extLst xmlns:a="http://schemas.openxmlformats.org/drawingml/2006/main">
              <a:ext uri="{FF2B5EF4-FFF2-40B4-BE49-F238E27FC236}">
                <a16:creationId xmlns:a16="http://schemas.microsoft.com/office/drawing/2014/main" id="{4F8187C8-FF78-4851-A241-B57A1E5BD5B3}"/>
              </a:ext>
            </a:extLst>
          </p:cNvPr>
          <p:cNvSpPr>
            <a:spLocks xmlns:a="http://schemas.openxmlformats.org/drawingml/2006/main" noGrp="1"/>
          </p:cNvSpPr>
          <p:nvPr/>
        </p:nvSpPr>
        <p:spPr>
          <a:xfrm xmlns:a="http://schemas.openxmlformats.org/drawingml/2006/main">
            <a:off x="3638550" y="2914650"/>
            <a:ext cx="19526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64815"/>
          </a:bodyPr>
          <a:lstStyle xmlns:a="http://schemas.openxmlformats.org/drawingml/2006/main"/>
          <a:p xmlns:a="http://schemas.openxmlformats.org/drawingml/2006/main">
            <a:pPr algn="ctr">
              <a:buNone/>
              <a:defRPr sz="1350" b="1">
                <a:solidFill>
                  <a:srgbClr val="D39124"/>
                </a:solidFill>
                <a:latin typeface="Aptos"/>
                <a:ea typeface="Aptos"/>
                <a:cs typeface="Aptos"/>
              </a:defRPr>
            </a:pPr>
            <a:r>
              <a:rPr sz="1350" b="1">
                <a:solidFill>
                  <a:srgbClr val="D39124"/>
                </a:solidFill>
                <a:latin typeface="Aptos"/>
                <a:ea typeface="Aptos"/>
                <a:cs typeface="Aptos"/>
              </a:rPr>
              <a:t>State the legal test without merging distinct requirements.</a:t>
            </a:r>
          </a:p>
        </p:txBody>
      </p:sp>
      <p:sp>
        <p:nvSpPr>
          <p:cNvPr id="13" name="">
            <a:extLst xmlns:a="http://schemas.openxmlformats.org/drawingml/2006/main">
              <a:ext uri="{FF2B5EF4-FFF2-40B4-BE49-F238E27FC236}">
                <a16:creationId xmlns:a16="http://schemas.microsoft.com/office/drawing/2014/main" id="{C40014ED-74EB-45A9-AC6B-32E8F47F95E2}"/>
              </a:ext>
            </a:extLst>
          </p:cNvPr>
          <p:cNvSpPr>
            <a:spLocks xmlns:a="http://schemas.openxmlformats.org/drawingml/2006/main" noGrp="1"/>
          </p:cNvSpPr>
          <p:nvPr/>
        </p:nvSpPr>
        <p:spPr>
          <a:xfrm xmlns:a="http://schemas.openxmlformats.org/drawingml/2006/main">
            <a:off x="3657600" y="3390900"/>
            <a:ext cx="1914525"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725" b="1">
                <a:solidFill>
                  <a:srgbClr val="17202A"/>
                </a:solidFill>
                <a:latin typeface="Aptos"/>
                <a:ea typeface="Aptos"/>
                <a:cs typeface="Aptos"/>
              </a:defRPr>
            </a:pPr>
            <a:r>
              <a:rPr sz="1725" b="1">
                <a:solidFill>
                  <a:srgbClr val="17202A"/>
                </a:solidFill>
                <a:latin typeface="Aptos"/>
                <a:ea typeface="Aptos"/>
                <a:cs typeface="Aptos"/>
              </a:rPr>
              <a:t>Test status, timing and facts</a:t>
            </a:r>
          </a:p>
        </p:txBody>
      </p:sp>
      <p:sp>
        <p:nvSpPr>
          <p:cNvPr id="14" name="">
            <a:extLst xmlns:a="http://schemas.openxmlformats.org/drawingml/2006/main">
              <a:ext uri="{FF2B5EF4-FFF2-40B4-BE49-F238E27FC236}">
                <a16:creationId xmlns:a16="http://schemas.microsoft.com/office/drawing/2014/main" id="{8DEF0CF2-9F8B-4BF1-9331-0FDC438AA99B}"/>
              </a:ext>
            </a:extLst>
          </p:cNvPr>
          <p:cNvSpPr>
            <a:spLocks xmlns:a="http://schemas.openxmlformats.org/drawingml/2006/main" noGrp="1"/>
          </p:cNvSpPr>
          <p:nvPr/>
        </p:nvSpPr>
        <p:spPr>
          <a:xfrm xmlns:a="http://schemas.openxmlformats.org/drawingml/2006/main">
            <a:off x="5829300" y="3238500"/>
            <a:ext cx="3810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40850"/>
          </a:bodyPr>
          <a:lstStyle xmlns:a="http://schemas.openxmlformats.org/drawingml/2006/main"/>
          <a:p xmlns:a="http://schemas.openxmlformats.org/drawingml/2006/main">
            <a:pPr algn="ctr">
              <a:buNone/>
              <a:defRPr sz="2550" b="1">
                <a:solidFill>
                  <a:srgbClr val="5F6874"/>
                </a:solidFill>
                <a:latin typeface="Aptos"/>
                <a:ea typeface="Aptos"/>
                <a:cs typeface="Aptos"/>
              </a:defRPr>
            </a:pPr>
            <a:r>
              <a:rPr sz="2550" b="1">
                <a:solidFill>
                  <a:srgbClr val="5F6874"/>
                </a:solidFill>
                <a:latin typeface="Aptos"/>
                <a:ea typeface="Aptos"/>
                <a:cs typeface="Aptos"/>
              </a:rPr>
              <a:t>APPLICATION</a:t>
            </a:r>
          </a:p>
        </p:txBody>
      </p:sp>
      <p:sp>
        <p:nvSpPr>
          <p:cNvPr id="15" name="">
            <a:extLst xmlns:a="http://schemas.openxmlformats.org/drawingml/2006/main">
              <a:ext uri="{FF2B5EF4-FFF2-40B4-BE49-F238E27FC236}">
                <a16:creationId xmlns:a16="http://schemas.microsoft.com/office/drawing/2014/main" id="{37144BDF-A4D5-4EF3-8C3B-C7ABCE6D342A}"/>
              </a:ext>
            </a:extLst>
          </p:cNvPr>
          <p:cNvSpPr>
            <a:spLocks xmlns:a="http://schemas.openxmlformats.org/drawingml/2006/main" noGrp="1"/>
          </p:cNvSpPr>
          <p:nvPr/>
        </p:nvSpPr>
        <p:spPr>
          <a:xfrm xmlns:a="http://schemas.openxmlformats.org/drawingml/2006/main">
            <a:off x="6229350" y="2667000"/>
            <a:ext cx="2333625" cy="1695450"/>
          </a:xfrm>
          <a:prstGeom xmlns:a="http://schemas.openxmlformats.org/drawingml/2006/main" prst="roundRect">
            <a:avLst>
              <a:gd name="adj" fmla="val 8989"/>
            </a:avLst>
          </a:prstGeom>
          <a:solidFill xmlns:a="http://schemas.openxmlformats.org/drawingml/2006/main">
            <a:srgbClr val="FAF8FB"/>
          </a:solidFill>
          <a:ln xmlns:a="http://schemas.openxmlformats.org/drawingml/2006/main" w="9525">
            <a:solidFill>
              <a:srgbClr val="3F1D52"/>
            </a:solidFill>
            <a:prstDash val="solid"/>
          </a:ln>
        </p:spPr>
      </p:sp>
      <p:sp>
        <p:nvSpPr>
          <p:cNvPr id="16" name="">
            <a:extLst xmlns:a="http://schemas.openxmlformats.org/drawingml/2006/main">
              <a:ext uri="{FF2B5EF4-FFF2-40B4-BE49-F238E27FC236}">
                <a16:creationId xmlns:a16="http://schemas.microsoft.com/office/drawing/2014/main" id="{2AC45F61-31A0-4FD1-A076-DCDF447983DA}"/>
              </a:ext>
            </a:extLst>
          </p:cNvPr>
          <p:cNvSpPr>
            <a:spLocks xmlns:a="http://schemas.openxmlformats.org/drawingml/2006/main" noGrp="1"/>
          </p:cNvSpPr>
          <p:nvPr/>
        </p:nvSpPr>
        <p:spPr>
          <a:xfrm xmlns:a="http://schemas.openxmlformats.org/drawingml/2006/main">
            <a:off x="6419850" y="2914650"/>
            <a:ext cx="19526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64815"/>
          </a:bodyPr>
          <a:lstStyle xmlns:a="http://schemas.openxmlformats.org/drawingml/2006/main"/>
          <a:p xmlns:a="http://schemas.openxmlformats.org/drawingml/2006/main">
            <a:pPr algn="ctr">
              <a:buNone/>
              <a:defRPr sz="1350" b="1">
                <a:solidFill>
                  <a:srgbClr val="3F1D52"/>
                </a:solidFill>
                <a:latin typeface="Aptos"/>
                <a:ea typeface="Aptos"/>
                <a:cs typeface="Aptos"/>
              </a:defRPr>
            </a:pPr>
            <a:r>
              <a:rPr sz="1350" b="1">
                <a:solidFill>
                  <a:srgbClr val="3F1D52"/>
                </a:solidFill>
                <a:latin typeface="Aptos"/>
                <a:ea typeface="Aptos"/>
                <a:cs typeface="Aptos"/>
              </a:rPr>
              <a:t>Test status, timing, control, causation and any exception.</a:t>
            </a:r>
          </a:p>
        </p:txBody>
      </p:sp>
      <p:sp>
        <p:nvSpPr>
          <p:cNvPr id="17" name="">
            <a:extLst xmlns:a="http://schemas.openxmlformats.org/drawingml/2006/main">
              <a:ext uri="{FF2B5EF4-FFF2-40B4-BE49-F238E27FC236}">
                <a16:creationId xmlns:a16="http://schemas.microsoft.com/office/drawing/2014/main" id="{CB6EF691-571A-4909-B0D2-514265669F31}"/>
              </a:ext>
            </a:extLst>
          </p:cNvPr>
          <p:cNvSpPr>
            <a:spLocks xmlns:a="http://schemas.openxmlformats.org/drawingml/2006/main" noGrp="1"/>
          </p:cNvSpPr>
          <p:nvPr/>
        </p:nvSpPr>
        <p:spPr>
          <a:xfrm xmlns:a="http://schemas.openxmlformats.org/drawingml/2006/main">
            <a:off x="6438900" y="3390900"/>
            <a:ext cx="1914525"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725" b="1">
                <a:solidFill>
                  <a:srgbClr val="17202A"/>
                </a:solidFill>
                <a:latin typeface="Aptos"/>
                <a:ea typeface="Aptos"/>
                <a:cs typeface="Aptos"/>
              </a:defRPr>
            </a:pPr>
            <a:r>
              <a:rPr sz="1725" b="1">
                <a:solidFill>
                  <a:srgbClr val="17202A"/>
                </a:solidFill>
                <a:latin typeface="Aptos"/>
                <a:ea typeface="Aptos"/>
                <a:cs typeface="Aptos"/>
              </a:rPr>
              <a:t>Check exceptions and defences</a:t>
            </a:r>
          </a:p>
        </p:txBody>
      </p:sp>
      <p:sp>
        <p:nvSpPr>
          <p:cNvPr id="18" name="">
            <a:extLst xmlns:a="http://schemas.openxmlformats.org/drawingml/2006/main">
              <a:ext uri="{FF2B5EF4-FFF2-40B4-BE49-F238E27FC236}">
                <a16:creationId xmlns:a16="http://schemas.microsoft.com/office/drawing/2014/main" id="{DCBB2623-CB16-4145-927A-83C1EFDA6F3C}"/>
              </a:ext>
            </a:extLst>
          </p:cNvPr>
          <p:cNvSpPr>
            <a:spLocks xmlns:a="http://schemas.openxmlformats.org/drawingml/2006/main" noGrp="1"/>
          </p:cNvSpPr>
          <p:nvPr/>
        </p:nvSpPr>
        <p:spPr>
          <a:xfrm xmlns:a="http://schemas.openxmlformats.org/drawingml/2006/main">
            <a:off x="8610600" y="3238500"/>
            <a:ext cx="3810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41728"/>
          </a:bodyPr>
          <a:lstStyle xmlns:a="http://schemas.openxmlformats.org/drawingml/2006/main"/>
          <a:p xmlns:a="http://schemas.openxmlformats.org/drawingml/2006/main">
            <a:pPr algn="ctr">
              <a:buNone/>
              <a:defRPr sz="2550" b="1">
                <a:solidFill>
                  <a:srgbClr val="5F6874"/>
                </a:solidFill>
                <a:latin typeface="Aptos"/>
                <a:ea typeface="Aptos"/>
                <a:cs typeface="Aptos"/>
              </a:defRPr>
            </a:pPr>
            <a:r>
              <a:rPr sz="2550" b="1">
                <a:solidFill>
                  <a:srgbClr val="5F6874"/>
                </a:solidFill>
                <a:latin typeface="Aptos"/>
                <a:ea typeface="Aptos"/>
                <a:cs typeface="Aptos"/>
              </a:rPr>
              <a:t>PRACTICE</a:t>
            </a:r>
          </a:p>
        </p:txBody>
      </p:sp>
      <p:sp>
        <p:nvSpPr>
          <p:cNvPr id="19" name="">
            <a:extLst xmlns:a="http://schemas.openxmlformats.org/drawingml/2006/main">
              <a:ext uri="{FF2B5EF4-FFF2-40B4-BE49-F238E27FC236}">
                <a16:creationId xmlns:a16="http://schemas.microsoft.com/office/drawing/2014/main" id="{92AB770A-135D-473E-932C-8740B832982F}"/>
              </a:ext>
            </a:extLst>
          </p:cNvPr>
          <p:cNvSpPr>
            <a:spLocks xmlns:a="http://schemas.openxmlformats.org/drawingml/2006/main" noGrp="1"/>
          </p:cNvSpPr>
          <p:nvPr/>
        </p:nvSpPr>
        <p:spPr>
          <a:xfrm xmlns:a="http://schemas.openxmlformats.org/drawingml/2006/main">
            <a:off x="9010650" y="2667000"/>
            <a:ext cx="2333625" cy="1695450"/>
          </a:xfrm>
          <a:prstGeom xmlns:a="http://schemas.openxmlformats.org/drawingml/2006/main" prst="roundRect">
            <a:avLst>
              <a:gd name="adj" fmla="val 8989"/>
            </a:avLst>
          </a:prstGeom>
          <a:solidFill xmlns:a="http://schemas.openxmlformats.org/drawingml/2006/main">
            <a:srgbClr val="FFFFFF"/>
          </a:solidFill>
          <a:ln xmlns:a="http://schemas.openxmlformats.org/drawingml/2006/main" w="9525">
            <a:solidFill>
              <a:srgbClr val="167386"/>
            </a:solidFill>
            <a:prstDash val="solid"/>
          </a:ln>
        </p:spPr>
      </p:sp>
      <p:sp>
        <p:nvSpPr>
          <p:cNvPr id="20" name="">
            <a:extLst xmlns:a="http://schemas.openxmlformats.org/drawingml/2006/main">
              <a:ext uri="{FF2B5EF4-FFF2-40B4-BE49-F238E27FC236}">
                <a16:creationId xmlns:a16="http://schemas.microsoft.com/office/drawing/2014/main" id="{C9AF52A4-7D4F-472C-B706-7785F2DF043C}"/>
              </a:ext>
            </a:extLst>
          </p:cNvPr>
          <p:cNvSpPr>
            <a:spLocks xmlns:a="http://schemas.openxmlformats.org/drawingml/2006/main" noGrp="1"/>
          </p:cNvSpPr>
          <p:nvPr/>
        </p:nvSpPr>
        <p:spPr>
          <a:xfrm xmlns:a="http://schemas.openxmlformats.org/drawingml/2006/main">
            <a:off x="9201150" y="2914650"/>
            <a:ext cx="19526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64815"/>
          </a:bodyPr>
          <a:lstStyle xmlns:a="http://schemas.openxmlformats.org/drawingml/2006/main"/>
          <a:p xmlns:a="http://schemas.openxmlformats.org/drawingml/2006/main">
            <a:pPr algn="ctr">
              <a:buNone/>
              <a:defRPr sz="1350" b="1">
                <a:solidFill>
                  <a:srgbClr val="167386"/>
                </a:solidFill>
                <a:latin typeface="Aptos"/>
                <a:ea typeface="Aptos"/>
                <a:cs typeface="Aptos"/>
              </a:defRPr>
            </a:pPr>
            <a:r>
              <a:rPr sz="1350" b="1">
                <a:solidFill>
                  <a:srgbClr val="167386"/>
                </a:solidFill>
                <a:latin typeface="Aptos"/>
                <a:ea typeface="Aptos"/>
                <a:cs typeface="Aptos"/>
              </a:rPr>
              <a:t>Preserve evidence and identify the available remedy or defence.</a:t>
            </a:r>
          </a:p>
        </p:txBody>
      </p:sp>
      <p:sp>
        <p:nvSpPr>
          <p:cNvPr id="21" name="">
            <a:extLst xmlns:a="http://schemas.openxmlformats.org/drawingml/2006/main">
              <a:ext uri="{FF2B5EF4-FFF2-40B4-BE49-F238E27FC236}">
                <a16:creationId xmlns:a16="http://schemas.microsoft.com/office/drawing/2014/main" id="{F830D30B-1A28-4158-8E1A-E6C875FD4143}"/>
              </a:ext>
            </a:extLst>
          </p:cNvPr>
          <p:cNvSpPr>
            <a:spLocks xmlns:a="http://schemas.openxmlformats.org/drawingml/2006/main" noGrp="1"/>
          </p:cNvSpPr>
          <p:nvPr/>
        </p:nvSpPr>
        <p:spPr>
          <a:xfrm xmlns:a="http://schemas.openxmlformats.org/drawingml/2006/main">
            <a:off x="9220200" y="3390900"/>
            <a:ext cx="1914525"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72959"/>
          </a:bodyPr>
          <a:lstStyle xmlns:a="http://schemas.openxmlformats.org/drawingml/2006/main"/>
          <a:p xmlns:a="http://schemas.openxmlformats.org/drawingml/2006/main">
            <a:pPr algn="ctr">
              <a:buNone/>
              <a:defRPr sz="1725" b="1">
                <a:solidFill>
                  <a:srgbClr val="17202A"/>
                </a:solidFill>
                <a:latin typeface="Aptos"/>
                <a:ea typeface="Aptos"/>
                <a:cs typeface="Aptos"/>
              </a:defRPr>
            </a:pPr>
            <a:r>
              <a:rPr sz="1725" b="1">
                <a:solidFill>
                  <a:srgbClr val="17202A"/>
                </a:solidFill>
                <a:latin typeface="Aptos"/>
                <a:ea typeface="Aptos"/>
                <a:cs typeface="Aptos"/>
              </a:rPr>
              <a:t>Keep jurisdiction, merits, procedure and remedy analytically distinct.</a:t>
            </a:r>
          </a:p>
        </p:txBody>
      </p:sp>
      <p:sp>
        <p:nvSpPr>
          <p:cNvPr id="22" name="">
            <a:extLst xmlns:a="http://schemas.openxmlformats.org/drawingml/2006/main">
              <a:ext uri="{FF2B5EF4-FFF2-40B4-BE49-F238E27FC236}">
                <a16:creationId xmlns:a16="http://schemas.microsoft.com/office/drawing/2014/main" id="{1DC1C6D3-4888-4D0F-9525-DFE372D19811}"/>
              </a:ext>
            </a:extLst>
          </p:cNvPr>
          <p:cNvSpPr>
            <a:spLocks xmlns:a="http://schemas.openxmlformats.org/drawingml/2006/main" noGrp="1"/>
          </p:cNvSpPr>
          <p:nvPr/>
        </p:nvSpPr>
        <p:spPr>
          <a:xfrm xmlns:a="http://schemas.openxmlformats.org/drawingml/2006/main">
            <a:off x="1333500" y="5048250"/>
            <a:ext cx="9525000" cy="800100"/>
          </a:xfrm>
          <a:prstGeom xmlns:a="http://schemas.openxmlformats.org/drawingml/2006/main" prst="roundRect">
            <a:avLst>
              <a:gd name="adj" fmla="val 19048"/>
            </a:avLst>
          </a:prstGeom>
          <a:solidFill xmlns:a="http://schemas.openxmlformats.org/drawingml/2006/main">
            <a:srgbClr val="DDEDE8"/>
          </a:solidFill>
          <a:ln xmlns:a="http://schemas.openxmlformats.org/drawingml/2006/main" w="0">
            <a:noFill/>
            <a:prstDash val="solid"/>
          </a:ln>
        </p:spPr>
      </p:sp>
      <p:sp>
        <p:nvSpPr>
          <p:cNvPr id="23" name="">
            <a:extLst xmlns:a="http://schemas.openxmlformats.org/drawingml/2006/main">
              <a:ext uri="{FF2B5EF4-FFF2-40B4-BE49-F238E27FC236}">
                <a16:creationId xmlns:a16="http://schemas.microsoft.com/office/drawing/2014/main" id="{E2ECF82B-53AD-4725-AA32-8D2C401DEE57}"/>
              </a:ext>
            </a:extLst>
          </p:cNvPr>
          <p:cNvSpPr>
            <a:spLocks xmlns:a="http://schemas.openxmlformats.org/drawingml/2006/main" noGrp="1"/>
          </p:cNvSpPr>
          <p:nvPr/>
        </p:nvSpPr>
        <p:spPr>
          <a:xfrm xmlns:a="http://schemas.openxmlformats.org/drawingml/2006/main">
            <a:off x="1619250" y="5257800"/>
            <a:ext cx="89535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2025" b="1">
                <a:solidFill>
                  <a:srgbClr val="2E7968"/>
                </a:solidFill>
                <a:latin typeface="Aptos"/>
                <a:ea typeface="Aptos"/>
                <a:cs typeface="Aptos"/>
              </a:defRPr>
            </a:pPr>
            <a:r>
              <a:rPr sz="2025" b="1">
                <a:solidFill>
                  <a:srgbClr val="2E7968"/>
                </a:solidFill>
                <a:latin typeface="Aptos"/>
                <a:ea typeface="Aptos"/>
                <a:cs typeface="Aptos"/>
              </a:rPr>
              <a:t>Conclusions remain authority- and fact-sensitive.</a:t>
            </a:r>
          </a:p>
        </p:txBody>
      </p:sp>
    </p:spTree>
    <p:extLst>
      <p:ext uri="{BB962C8B-B14F-4D97-AF65-F5344CB8AC3E}">
        <p14:creationId xmlns:p14="http://schemas.microsoft.com/office/powerpoint/2010/main" val="1788955576"/>
      </p:ext>
    </p:extLst>
  </p:cSld>
</p:sld>
</file>

<file path=ppt/slides/slide15.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13" name="">
            <a:extLst xmlns:a="http://schemas.openxmlformats.org/drawingml/2006/main">
              <a:ext uri="{FF2B5EF4-FFF2-40B4-BE49-F238E27FC236}">
                <a16:creationId xmlns:a16="http://schemas.microsoft.com/office/drawing/2014/main" id="{1D1CB5E4-6272-4635-98A1-C96E466A903A}"/>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4</a:t>
            </a:r>
          </a:p>
        </p:txBody>
      </p:sp>
      <p:pic>
        <p:nvPicPr>
          <p:cNvPr id="16" name=""/>
          <p:cNvPicPr>
            <a:picLocks xmlns:a="http://schemas.openxmlformats.org/drawingml/2006/main" noChangeAspect="1"/>
          </p:cNvPicPr>
          <p:nvPr/>
        </p:nvPicPr>
        <p:blipFill>
          <a:blip xmlns:r="http://schemas.openxmlformats.org/officeDocument/2006/relationships" xmlns:a="http://schemas.openxmlformats.org/drawingml/2006/main" r:embed="R4ed3a040bc614bb4"/>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EFF2E6C9-66BD-4B6E-A57D-D056A51E1F4A}"/>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Gross-negligence manslaughter</a:t>
            </a:r>
          </a:p>
        </p:txBody>
      </p:sp>
      <p:sp>
        <p:nvSpPr>
          <p:cNvPr id="4" name="">
            <a:extLst xmlns:a="http://schemas.openxmlformats.org/drawingml/2006/main">
              <a:ext uri="{FF2B5EF4-FFF2-40B4-BE49-F238E27FC236}">
                <a16:creationId xmlns:a16="http://schemas.microsoft.com/office/drawing/2014/main" id="{BF8C2CFA-37DB-4B42-8314-BD94819452CE}"/>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4831ADF3-3451-4D75-8D02-6B298DA255F9}"/>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15</a:t>
            </a:r>
          </a:p>
        </p:txBody>
      </p:sp>
      <p:sp>
        <p:nvSpPr>
          <p:cNvPr id="6" name="">
            <a:extLst xmlns:a="http://schemas.openxmlformats.org/drawingml/2006/main">
              <a:ext uri="{FF2B5EF4-FFF2-40B4-BE49-F238E27FC236}">
                <a16:creationId xmlns:a16="http://schemas.microsoft.com/office/drawing/2014/main" id="{D0C50344-1993-482A-9F44-B27106BD5D28}"/>
              </a:ext>
            </a:extLst>
          </p:cNvPr>
          <p:cNvSpPr>
            <a:spLocks xmlns:a="http://schemas.openxmlformats.org/drawingml/2006/main" noGrp="1"/>
          </p:cNvSpPr>
          <p:nvPr/>
        </p:nvSpPr>
        <p:spPr>
          <a:xfrm xmlns:a="http://schemas.openxmlformats.org/drawingml/2006/main">
            <a:off x="666750" y="1981200"/>
            <a:ext cx="304800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25027"/>
          </a:bodyPr>
          <a:lstStyle xmlns:a="http://schemas.openxmlformats.org/drawingml/2006/main"/>
          <a:p xmlns:a="http://schemas.openxmlformats.org/drawingml/2006/main">
            <a:pPr algn="l">
              <a:buNone/>
              <a:defRPr sz="8400" b="1">
                <a:solidFill>
                  <a:srgbClr val="3F1D52"/>
                </a:solidFill>
                <a:latin typeface="Aptos"/>
                <a:ea typeface="Aptos"/>
                <a:cs typeface="Aptos"/>
              </a:defRPr>
            </a:pPr>
            <a:r>
              <a:rPr sz="8400" b="1">
                <a:solidFill>
                  <a:srgbClr val="3F1D52"/>
                </a:solidFill>
                <a:latin typeface="Aptos"/>
                <a:ea typeface="Aptos"/>
                <a:cs typeface="Aptos"/>
              </a:rPr>
              <a:t>Fatal casualties require careful analysis of duty, breach, obvious risk of death and grossness.</a:t>
            </a:r>
          </a:p>
        </p:txBody>
      </p:sp>
      <p:sp>
        <p:nvSpPr>
          <p:cNvPr id="7" name="">
            <a:extLst xmlns:a="http://schemas.openxmlformats.org/drawingml/2006/main">
              <a:ext uri="{FF2B5EF4-FFF2-40B4-BE49-F238E27FC236}">
                <a16:creationId xmlns:a16="http://schemas.microsoft.com/office/drawing/2014/main" id="{5157EE4C-86AA-4CC4-B6E2-01580DA635FF}"/>
              </a:ext>
            </a:extLst>
          </p:cNvPr>
          <p:cNvSpPr>
            <a:spLocks xmlns:a="http://schemas.openxmlformats.org/drawingml/2006/main" noGrp="1"/>
          </p:cNvSpPr>
          <p:nvPr/>
        </p:nvSpPr>
        <p:spPr>
          <a:xfrm xmlns:a="http://schemas.openxmlformats.org/drawingml/2006/main">
            <a:off x="876300" y="3571875"/>
            <a:ext cx="3238500"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75" b="1">
                <a:solidFill>
                  <a:srgbClr val="17202A"/>
                </a:solidFill>
                <a:latin typeface="Aptos"/>
                <a:ea typeface="Aptos"/>
                <a:cs typeface="Aptos"/>
              </a:defRPr>
            </a:pPr>
            <a:r>
              <a:rPr sz="1875" b="1">
                <a:solidFill>
                  <a:srgbClr val="17202A"/>
                </a:solidFill>
                <a:latin typeface="Aptos"/>
                <a:ea typeface="Aptos"/>
                <a:cs typeface="Aptos"/>
              </a:rPr>
              <a:t>LEGAL SOURCE</a:t>
            </a:r>
          </a:p>
        </p:txBody>
      </p:sp>
      <p:sp>
        <p:nvSpPr>
          <p:cNvPr id="8" name="">
            <a:extLst xmlns:a="http://schemas.openxmlformats.org/drawingml/2006/main">
              <a:ext uri="{FF2B5EF4-FFF2-40B4-BE49-F238E27FC236}">
                <a16:creationId xmlns:a16="http://schemas.microsoft.com/office/drawing/2014/main" id="{09EE2CE9-4423-4701-99DB-DB6072F4F437}"/>
              </a:ext>
            </a:extLst>
          </p:cNvPr>
          <p:cNvSpPr>
            <a:spLocks xmlns:a="http://schemas.openxmlformats.org/drawingml/2006/main" noGrp="1"/>
          </p:cNvSpPr>
          <p:nvPr/>
        </p:nvSpPr>
        <p:spPr>
          <a:xfrm xmlns:a="http://schemas.openxmlformats.org/drawingml/2006/main">
            <a:off x="4667250" y="2095500"/>
            <a:ext cx="38100" cy="2857500"/>
          </a:xfrm>
          <a:prstGeom xmlns:a="http://schemas.openxmlformats.org/drawingml/2006/main" prst="rect">
            <a:avLst/>
          </a:prstGeom>
          <a:solidFill xmlns:a="http://schemas.openxmlformats.org/drawingml/2006/main">
            <a:srgbClr val="D39124"/>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487A893E-9EA6-4B82-8907-81BBB333A6EA}"/>
              </a:ext>
            </a:extLst>
          </p:cNvPr>
          <p:cNvSpPr>
            <a:spLocks xmlns:a="http://schemas.openxmlformats.org/drawingml/2006/main" noGrp="1"/>
          </p:cNvSpPr>
          <p:nvPr/>
        </p:nvSpPr>
        <p:spPr>
          <a:xfrm xmlns:a="http://schemas.openxmlformats.org/drawingml/2006/main">
            <a:off x="5191125" y="2000250"/>
            <a:ext cx="58102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400" b="1">
                <a:solidFill>
                  <a:srgbClr val="17202A"/>
                </a:solidFill>
                <a:latin typeface="Aptos"/>
                <a:ea typeface="Aptos"/>
                <a:cs typeface="Aptos"/>
              </a:defRPr>
            </a:pPr>
            <a:r>
              <a:rPr sz="2400" b="1">
                <a:solidFill>
                  <a:srgbClr val="17202A"/>
                </a:solidFill>
                <a:latin typeface="Aptos"/>
                <a:ea typeface="Aptos"/>
                <a:cs typeface="Aptos"/>
              </a:rPr>
              <a:t>Professional priorities</a:t>
            </a:r>
          </a:p>
        </p:txBody>
      </p:sp>
      <p:sp>
        <p:nvSpPr>
          <p:cNvPr id="10" name="">
            <a:extLst xmlns:a="http://schemas.openxmlformats.org/drawingml/2006/main">
              <a:ext uri="{FF2B5EF4-FFF2-40B4-BE49-F238E27FC236}">
                <a16:creationId xmlns:a16="http://schemas.microsoft.com/office/drawing/2014/main" id="{26CDF496-83A6-476D-808B-DAD780D3544B}"/>
              </a:ext>
            </a:extLst>
          </p:cNvPr>
          <p:cNvSpPr>
            <a:spLocks xmlns:a="http://schemas.openxmlformats.org/drawingml/2006/main" noGrp="1"/>
          </p:cNvSpPr>
          <p:nvPr/>
        </p:nvSpPr>
        <p:spPr>
          <a:xfrm xmlns:a="http://schemas.openxmlformats.org/drawingml/2006/main">
            <a:off x="5191125" y="2762250"/>
            <a:ext cx="5905500" cy="2333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ormAutofit fontScale="100000"/>
          </a:bodyPr>
          <a:lstStyle xmlns:a="http://schemas.openxmlformats.org/drawingml/2006/main"/>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LEGAL SOURCE: Identify the precise statute, rule, convention, contract or authority.</a:t>
            </a:r>
          </a:p>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ELEMENTS: State the legal test without merging distinct requirements.</a:t>
            </a:r>
          </a:p>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APPLICATION: Test status, timing, control, causation and any exception.</a:t>
            </a:r>
          </a:p>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PRACTICE: Preserve evidence and identify the available remedy or defence.</a:t>
            </a:r>
          </a:p>
        </p:txBody>
      </p:sp>
      <p:sp>
        <p:nvSpPr>
          <p:cNvPr id="11" name="">
            <a:extLst xmlns:a="http://schemas.openxmlformats.org/drawingml/2006/main">
              <a:ext uri="{FF2B5EF4-FFF2-40B4-BE49-F238E27FC236}">
                <a16:creationId xmlns:a16="http://schemas.microsoft.com/office/drawing/2014/main" id="{B7C33AEB-003C-4A81-BFDB-6C72E718BDD4}"/>
              </a:ext>
            </a:extLst>
          </p:cNvPr>
          <p:cNvSpPr>
            <a:spLocks xmlns:a="http://schemas.openxmlformats.org/drawingml/2006/main" noGrp="1"/>
          </p:cNvSpPr>
          <p:nvPr/>
        </p:nvSpPr>
        <p:spPr>
          <a:xfrm xmlns:a="http://schemas.openxmlformats.org/drawingml/2006/main">
            <a:off x="5048250" y="5429250"/>
            <a:ext cx="6191250" cy="609600"/>
          </a:xfrm>
          <a:prstGeom xmlns:a="http://schemas.openxmlformats.org/drawingml/2006/main" prst="roundRect">
            <a:avLst>
              <a:gd name="adj" fmla="val 18750"/>
            </a:avLst>
          </a:prstGeom>
          <a:solidFill xmlns:a="http://schemas.openxmlformats.org/drawingml/2006/main">
            <a:srgbClr val="3F1D52"/>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D68605E1-3636-4F57-98F0-0E83E179E454}"/>
              </a:ext>
            </a:extLst>
          </p:cNvPr>
          <p:cNvSpPr>
            <a:spLocks xmlns:a="http://schemas.openxmlformats.org/drawingml/2006/main" noGrp="1"/>
          </p:cNvSpPr>
          <p:nvPr/>
        </p:nvSpPr>
        <p:spPr>
          <a:xfrm xmlns:a="http://schemas.openxmlformats.org/drawingml/2006/main">
            <a:off x="5286375" y="5581650"/>
            <a:ext cx="5715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87626"/>
          </a:bodyPr>
          <a:lstStyle xmlns:a="http://schemas.openxmlformats.org/drawingml/2006/main"/>
          <a:p xmlns:a="http://schemas.openxmlformats.org/drawingml/2006/main">
            <a:pPr algn="ctr">
              <a:buNone/>
              <a:defRPr sz="1875" b="1">
                <a:solidFill>
                  <a:srgbClr val="FFFFFF"/>
                </a:solidFill>
                <a:latin typeface="Aptos"/>
                <a:ea typeface="Aptos"/>
                <a:cs typeface="Aptos"/>
              </a:defRPr>
            </a:pPr>
            <a:r>
              <a:rPr sz="1875" b="1">
                <a:solidFill>
                  <a:srgbClr val="FFFFFF"/>
                </a:solidFill>
                <a:latin typeface="Aptos"/>
                <a:ea typeface="Aptos"/>
                <a:cs typeface="Aptos"/>
              </a:rPr>
              <a:t>Conclude only after the legal gateway and evidence align.</a:t>
            </a:r>
          </a:p>
        </p:txBody>
      </p:sp>
    </p:spTree>
    <p:extLst>
      <p:ext uri="{BB962C8B-B14F-4D97-AF65-F5344CB8AC3E}">
        <p14:creationId xmlns:p14="http://schemas.microsoft.com/office/powerpoint/2010/main" val="189453619"/>
      </p:ext>
    </p:extLst>
  </p:cSld>
</p:sld>
</file>

<file path=ppt/slides/slide16.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1" name="">
            <a:extLst xmlns:a="http://schemas.openxmlformats.org/drawingml/2006/main">
              <a:ext uri="{FF2B5EF4-FFF2-40B4-BE49-F238E27FC236}">
                <a16:creationId xmlns:a16="http://schemas.microsoft.com/office/drawing/2014/main" id="{B57FF670-9AA5-4333-8A3A-F442A5615125}"/>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4</a:t>
            </a:r>
          </a:p>
        </p:txBody>
      </p:sp>
      <p:pic>
        <p:nvPicPr>
          <p:cNvPr id="24" name=""/>
          <p:cNvPicPr>
            <a:picLocks xmlns:a="http://schemas.openxmlformats.org/drawingml/2006/main" noChangeAspect="1"/>
          </p:cNvPicPr>
          <p:nvPr/>
        </p:nvPicPr>
        <p:blipFill>
          <a:blip xmlns:r="http://schemas.openxmlformats.org/officeDocument/2006/relationships" xmlns:a="http://schemas.openxmlformats.org/drawingml/2006/main" r:embed="Ra3ae666579454d2b"/>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5FCA0A3E-4F78-4585-9FBC-A9FDA2619B15}"/>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Visual analysis: electronic track data</a:t>
            </a:r>
          </a:p>
        </p:txBody>
      </p:sp>
      <p:sp>
        <p:nvSpPr>
          <p:cNvPr id="4" name="">
            <a:extLst xmlns:a="http://schemas.openxmlformats.org/drawingml/2006/main">
              <a:ext uri="{FF2B5EF4-FFF2-40B4-BE49-F238E27FC236}">
                <a16:creationId xmlns:a16="http://schemas.microsoft.com/office/drawing/2014/main" id="{F2AF5F4C-718B-475A-8200-F8755C6AD3D2}"/>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099DF33C-B6F4-4FB1-8A67-CF4770481010}"/>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16</a:t>
            </a:r>
          </a:p>
        </p:txBody>
      </p:sp>
      <p:sp>
        <p:nvSpPr>
          <p:cNvPr id="6" name="">
            <a:extLst xmlns:a="http://schemas.openxmlformats.org/drawingml/2006/main">
              <a:ext uri="{FF2B5EF4-FFF2-40B4-BE49-F238E27FC236}">
                <a16:creationId xmlns:a16="http://schemas.microsoft.com/office/drawing/2014/main" id="{A560E737-0A28-4C5C-8349-B8331A4D5FE4}"/>
              </a:ext>
            </a:extLst>
          </p:cNvPr>
          <p:cNvSpPr>
            <a:spLocks xmlns:a="http://schemas.openxmlformats.org/drawingml/2006/main" noGrp="1"/>
          </p:cNvSpPr>
          <p:nvPr/>
        </p:nvSpPr>
        <p:spPr>
          <a:xfrm xmlns:a="http://schemas.openxmlformats.org/drawingml/2006/main">
            <a:off x="666750" y="2190750"/>
            <a:ext cx="22860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700" b="1">
                <a:solidFill>
                  <a:srgbClr val="3F1D52"/>
                </a:solidFill>
                <a:latin typeface="Aptos"/>
                <a:ea typeface="Aptos"/>
                <a:cs typeface="Aptos"/>
              </a:defRPr>
            </a:pPr>
            <a:r>
              <a:rPr sz="2700" b="1">
                <a:solidFill>
                  <a:srgbClr val="3F1D52"/>
                </a:solidFill>
                <a:latin typeface="Aptos"/>
                <a:ea typeface="Aptos"/>
                <a:cs typeface="Aptos"/>
              </a:rPr>
              <a:t>OBSERVE</a:t>
            </a:r>
          </a:p>
        </p:txBody>
      </p:sp>
      <p:sp>
        <p:nvSpPr>
          <p:cNvPr id="7" name="">
            <a:extLst xmlns:a="http://schemas.openxmlformats.org/drawingml/2006/main">
              <a:ext uri="{FF2B5EF4-FFF2-40B4-BE49-F238E27FC236}">
                <a16:creationId xmlns:a16="http://schemas.microsoft.com/office/drawing/2014/main" id="{9AC667C6-8903-4348-9276-08740DC20BF2}"/>
              </a:ext>
            </a:extLst>
          </p:cNvPr>
          <p:cNvSpPr>
            <a:spLocks xmlns:a="http://schemas.openxmlformats.org/drawingml/2006/main" noGrp="1"/>
          </p:cNvSpPr>
          <p:nvPr/>
        </p:nvSpPr>
        <p:spPr>
          <a:xfrm xmlns:a="http://schemas.openxmlformats.org/drawingml/2006/main">
            <a:off x="666750" y="2800350"/>
            <a:ext cx="2286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59524"/>
          </a:bodyPr>
          <a:lstStyle xmlns:a="http://schemas.openxmlformats.org/drawingml/2006/main"/>
          <a:p xmlns:a="http://schemas.openxmlformats.org/drawingml/2006/main">
            <a:pPr algn="ctr">
              <a:buNone/>
              <a:defRPr sz="1575" b="1">
                <a:solidFill>
                  <a:srgbClr val="5F6874"/>
                </a:solidFill>
                <a:latin typeface="Aptos"/>
                <a:ea typeface="Aptos"/>
                <a:cs typeface="Aptos"/>
              </a:defRPr>
            </a:pPr>
            <a:r>
              <a:rPr sz="1575" b="1">
                <a:solidFill>
                  <a:srgbClr val="5F6874"/>
                </a:solidFill>
                <a:latin typeface="Aptos"/>
                <a:ea typeface="Aptos"/>
                <a:cs typeface="Aptos"/>
              </a:rPr>
              <a:t>Separate what the record shows from inference.</a:t>
            </a:r>
          </a:p>
        </p:txBody>
      </p:sp>
      <p:sp>
        <p:nvSpPr>
          <p:cNvPr id="8" name="">
            <a:extLst xmlns:a="http://schemas.openxmlformats.org/drawingml/2006/main">
              <a:ext uri="{FF2B5EF4-FFF2-40B4-BE49-F238E27FC236}">
                <a16:creationId xmlns:a16="http://schemas.microsoft.com/office/drawing/2014/main" id="{6B8F7A16-B3D2-4D21-B3DD-8F830064BEF6}"/>
              </a:ext>
            </a:extLst>
          </p:cNvPr>
          <p:cNvSpPr>
            <a:spLocks xmlns:a="http://schemas.openxmlformats.org/drawingml/2006/main" noGrp="1"/>
          </p:cNvSpPr>
          <p:nvPr/>
        </p:nvSpPr>
        <p:spPr>
          <a:xfrm xmlns:a="http://schemas.openxmlformats.org/drawingml/2006/main">
            <a:off x="3000375" y="2428875"/>
            <a:ext cx="333375"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550" b="1">
                <a:solidFill>
                  <a:srgbClr val="D8D2DC"/>
                </a:solidFill>
                <a:latin typeface="Aptos"/>
                <a:ea typeface="Aptos"/>
                <a:cs typeface="Aptos"/>
              </a:defRPr>
            </a:pPr>
            <a:r>
              <a:rPr sz="2550" b="1">
                <a:solidFill>
                  <a:srgbClr val="D8D2DC"/>
                </a:solidFill>
                <a:latin typeface="Aptos"/>
                <a:ea typeface="Aptos"/>
                <a:cs typeface="Aptos"/>
              </a:rPr>
              <a:t>→</a:t>
            </a:r>
          </a:p>
        </p:txBody>
      </p:sp>
      <p:sp>
        <p:nvSpPr>
          <p:cNvPr id="9" name="">
            <a:extLst xmlns:a="http://schemas.openxmlformats.org/drawingml/2006/main">
              <a:ext uri="{FF2B5EF4-FFF2-40B4-BE49-F238E27FC236}">
                <a16:creationId xmlns:a16="http://schemas.microsoft.com/office/drawing/2014/main" id="{B3F84CE5-97F6-4CB5-9BE3-0C0635A480E5}"/>
              </a:ext>
            </a:extLst>
          </p:cNvPr>
          <p:cNvSpPr>
            <a:spLocks xmlns:a="http://schemas.openxmlformats.org/drawingml/2006/main" noGrp="1"/>
          </p:cNvSpPr>
          <p:nvPr/>
        </p:nvSpPr>
        <p:spPr>
          <a:xfrm xmlns:a="http://schemas.openxmlformats.org/drawingml/2006/main">
            <a:off x="3429000" y="2190750"/>
            <a:ext cx="22860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700" b="1">
                <a:solidFill>
                  <a:srgbClr val="A8424A"/>
                </a:solidFill>
                <a:latin typeface="Aptos"/>
                <a:ea typeface="Aptos"/>
                <a:cs typeface="Aptos"/>
              </a:defRPr>
            </a:pPr>
            <a:r>
              <a:rPr sz="2700" b="1">
                <a:solidFill>
                  <a:srgbClr val="A8424A"/>
                </a:solidFill>
                <a:latin typeface="Aptos"/>
                <a:ea typeface="Aptos"/>
                <a:cs typeface="Aptos"/>
              </a:rPr>
              <a:t>CONNECT</a:t>
            </a:r>
          </a:p>
        </p:txBody>
      </p:sp>
      <p:sp>
        <p:nvSpPr>
          <p:cNvPr id="10" name="">
            <a:extLst xmlns:a="http://schemas.openxmlformats.org/drawingml/2006/main">
              <a:ext uri="{FF2B5EF4-FFF2-40B4-BE49-F238E27FC236}">
                <a16:creationId xmlns:a16="http://schemas.microsoft.com/office/drawing/2014/main" id="{30C2B652-3D3B-438E-8B82-116DBED3781D}"/>
              </a:ext>
            </a:extLst>
          </p:cNvPr>
          <p:cNvSpPr>
            <a:spLocks xmlns:a="http://schemas.openxmlformats.org/drawingml/2006/main" noGrp="1"/>
          </p:cNvSpPr>
          <p:nvPr/>
        </p:nvSpPr>
        <p:spPr>
          <a:xfrm xmlns:a="http://schemas.openxmlformats.org/drawingml/2006/main">
            <a:off x="3429000" y="2800350"/>
            <a:ext cx="2286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59524"/>
          </a:bodyPr>
          <a:lstStyle xmlns:a="http://schemas.openxmlformats.org/drawingml/2006/main"/>
          <a:p xmlns:a="http://schemas.openxmlformats.org/drawingml/2006/main">
            <a:pPr algn="ctr">
              <a:buNone/>
              <a:defRPr sz="1575" b="1">
                <a:solidFill>
                  <a:srgbClr val="5F6874"/>
                </a:solidFill>
                <a:latin typeface="Aptos"/>
                <a:ea typeface="Aptos"/>
                <a:cs typeface="Aptos"/>
              </a:defRPr>
            </a:pPr>
            <a:r>
              <a:rPr sz="1575" b="1">
                <a:solidFill>
                  <a:srgbClr val="5F6874"/>
                </a:solidFill>
                <a:latin typeface="Aptos"/>
                <a:ea typeface="Aptos"/>
                <a:cs typeface="Aptos"/>
              </a:rPr>
              <a:t>Link people, property, events and time in one verified sequence.</a:t>
            </a:r>
          </a:p>
        </p:txBody>
      </p:sp>
      <p:sp>
        <p:nvSpPr>
          <p:cNvPr id="11" name="">
            <a:extLst xmlns:a="http://schemas.openxmlformats.org/drawingml/2006/main">
              <a:ext uri="{FF2B5EF4-FFF2-40B4-BE49-F238E27FC236}">
                <a16:creationId xmlns:a16="http://schemas.microsoft.com/office/drawing/2014/main" id="{163DC180-ACC4-424C-9F50-A480CBDA5CFA}"/>
              </a:ext>
            </a:extLst>
          </p:cNvPr>
          <p:cNvSpPr>
            <a:spLocks xmlns:a="http://schemas.openxmlformats.org/drawingml/2006/main" noGrp="1"/>
          </p:cNvSpPr>
          <p:nvPr/>
        </p:nvSpPr>
        <p:spPr>
          <a:xfrm xmlns:a="http://schemas.openxmlformats.org/drawingml/2006/main">
            <a:off x="5762625" y="2428875"/>
            <a:ext cx="333375"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550" b="1">
                <a:solidFill>
                  <a:srgbClr val="D8D2DC"/>
                </a:solidFill>
                <a:latin typeface="Aptos"/>
                <a:ea typeface="Aptos"/>
                <a:cs typeface="Aptos"/>
              </a:defRPr>
            </a:pPr>
            <a:r>
              <a:rPr sz="2550" b="1">
                <a:solidFill>
                  <a:srgbClr val="D8D2DC"/>
                </a:solidFill>
                <a:latin typeface="Aptos"/>
                <a:ea typeface="Aptos"/>
                <a:cs typeface="Aptos"/>
              </a:rPr>
              <a:t>→</a:t>
            </a:r>
          </a:p>
        </p:txBody>
      </p:sp>
      <p:sp>
        <p:nvSpPr>
          <p:cNvPr id="12" name="">
            <a:extLst xmlns:a="http://schemas.openxmlformats.org/drawingml/2006/main">
              <a:ext uri="{FF2B5EF4-FFF2-40B4-BE49-F238E27FC236}">
                <a16:creationId xmlns:a16="http://schemas.microsoft.com/office/drawing/2014/main" id="{D7F9A408-5E65-48D2-97E7-7547701A4EAE}"/>
              </a:ext>
            </a:extLst>
          </p:cNvPr>
          <p:cNvSpPr>
            <a:spLocks xmlns:a="http://schemas.openxmlformats.org/drawingml/2006/main" noGrp="1"/>
          </p:cNvSpPr>
          <p:nvPr/>
        </p:nvSpPr>
        <p:spPr>
          <a:xfrm xmlns:a="http://schemas.openxmlformats.org/drawingml/2006/main">
            <a:off x="6191250" y="2190750"/>
            <a:ext cx="22860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700" b="1">
                <a:solidFill>
                  <a:srgbClr val="D39124"/>
                </a:solidFill>
                <a:latin typeface="Aptos"/>
                <a:ea typeface="Aptos"/>
                <a:cs typeface="Aptos"/>
              </a:defRPr>
            </a:pPr>
            <a:r>
              <a:rPr sz="2700" b="1">
                <a:solidFill>
                  <a:srgbClr val="D39124"/>
                </a:solidFill>
                <a:latin typeface="Aptos"/>
                <a:ea typeface="Aptos"/>
                <a:cs typeface="Aptos"/>
              </a:rPr>
              <a:t>TEST</a:t>
            </a:r>
          </a:p>
        </p:txBody>
      </p:sp>
      <p:sp>
        <p:nvSpPr>
          <p:cNvPr id="13" name="">
            <a:extLst xmlns:a="http://schemas.openxmlformats.org/drawingml/2006/main">
              <a:ext uri="{FF2B5EF4-FFF2-40B4-BE49-F238E27FC236}">
                <a16:creationId xmlns:a16="http://schemas.microsoft.com/office/drawing/2014/main" id="{8E86F34C-544E-4A05-B8FB-AC9A36C98AFB}"/>
              </a:ext>
            </a:extLst>
          </p:cNvPr>
          <p:cNvSpPr>
            <a:spLocks xmlns:a="http://schemas.openxmlformats.org/drawingml/2006/main" noGrp="1"/>
          </p:cNvSpPr>
          <p:nvPr/>
        </p:nvSpPr>
        <p:spPr>
          <a:xfrm xmlns:a="http://schemas.openxmlformats.org/drawingml/2006/main">
            <a:off x="6191250" y="2800350"/>
            <a:ext cx="2286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59524"/>
          </a:bodyPr>
          <a:lstStyle xmlns:a="http://schemas.openxmlformats.org/drawingml/2006/main"/>
          <a:p xmlns:a="http://schemas.openxmlformats.org/drawingml/2006/main">
            <a:pPr algn="ctr">
              <a:buNone/>
              <a:defRPr sz="1575" b="1">
                <a:solidFill>
                  <a:srgbClr val="5F6874"/>
                </a:solidFill>
                <a:latin typeface="Aptos"/>
                <a:ea typeface="Aptos"/>
                <a:cs typeface="Aptos"/>
              </a:defRPr>
            </a:pPr>
            <a:r>
              <a:rPr sz="1575" b="1">
                <a:solidFill>
                  <a:srgbClr val="5F6874"/>
                </a:solidFill>
                <a:latin typeface="Aptos"/>
                <a:ea typeface="Aptos"/>
                <a:cs typeface="Aptos"/>
              </a:rPr>
              <a:t>Apply the governing rule and alternative causal explanations.</a:t>
            </a:r>
          </a:p>
        </p:txBody>
      </p:sp>
      <p:sp>
        <p:nvSpPr>
          <p:cNvPr id="14" name="">
            <a:extLst xmlns:a="http://schemas.openxmlformats.org/drawingml/2006/main">
              <a:ext uri="{FF2B5EF4-FFF2-40B4-BE49-F238E27FC236}">
                <a16:creationId xmlns:a16="http://schemas.microsoft.com/office/drawing/2014/main" id="{FFF8E5B7-E276-4C45-817F-92C2742C66CC}"/>
              </a:ext>
            </a:extLst>
          </p:cNvPr>
          <p:cNvSpPr>
            <a:spLocks xmlns:a="http://schemas.openxmlformats.org/drawingml/2006/main" noGrp="1"/>
          </p:cNvSpPr>
          <p:nvPr/>
        </p:nvSpPr>
        <p:spPr>
          <a:xfrm xmlns:a="http://schemas.openxmlformats.org/drawingml/2006/main">
            <a:off x="8524875" y="2428875"/>
            <a:ext cx="333375"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550" b="1">
                <a:solidFill>
                  <a:srgbClr val="D8D2DC"/>
                </a:solidFill>
                <a:latin typeface="Aptos"/>
                <a:ea typeface="Aptos"/>
                <a:cs typeface="Aptos"/>
              </a:defRPr>
            </a:pPr>
            <a:r>
              <a:rPr sz="2550" b="1">
                <a:solidFill>
                  <a:srgbClr val="D8D2DC"/>
                </a:solidFill>
                <a:latin typeface="Aptos"/>
                <a:ea typeface="Aptos"/>
                <a:cs typeface="Aptos"/>
              </a:rPr>
              <a:t>→</a:t>
            </a:r>
          </a:p>
        </p:txBody>
      </p:sp>
      <p:sp>
        <p:nvSpPr>
          <p:cNvPr id="15" name="">
            <a:extLst xmlns:a="http://schemas.openxmlformats.org/drawingml/2006/main">
              <a:ext uri="{FF2B5EF4-FFF2-40B4-BE49-F238E27FC236}">
                <a16:creationId xmlns:a16="http://schemas.microsoft.com/office/drawing/2014/main" id="{57AA260A-8C53-4BEB-B91F-96358B4640D5}"/>
              </a:ext>
            </a:extLst>
          </p:cNvPr>
          <p:cNvSpPr>
            <a:spLocks xmlns:a="http://schemas.openxmlformats.org/drawingml/2006/main" noGrp="1"/>
          </p:cNvSpPr>
          <p:nvPr/>
        </p:nvSpPr>
        <p:spPr>
          <a:xfrm xmlns:a="http://schemas.openxmlformats.org/drawingml/2006/main">
            <a:off x="8953500" y="2190750"/>
            <a:ext cx="22860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700" b="1">
                <a:solidFill>
                  <a:srgbClr val="167386"/>
                </a:solidFill>
                <a:latin typeface="Aptos"/>
                <a:ea typeface="Aptos"/>
                <a:cs typeface="Aptos"/>
              </a:defRPr>
            </a:pPr>
            <a:r>
              <a:rPr sz="2700" b="1">
                <a:solidFill>
                  <a:srgbClr val="167386"/>
                </a:solidFill>
                <a:latin typeface="Aptos"/>
                <a:ea typeface="Aptos"/>
                <a:cs typeface="Aptos"/>
              </a:rPr>
              <a:t>PRESERVE</a:t>
            </a:r>
          </a:p>
        </p:txBody>
      </p:sp>
      <p:sp>
        <p:nvSpPr>
          <p:cNvPr id="16" name="">
            <a:extLst xmlns:a="http://schemas.openxmlformats.org/drawingml/2006/main">
              <a:ext uri="{FF2B5EF4-FFF2-40B4-BE49-F238E27FC236}">
                <a16:creationId xmlns:a16="http://schemas.microsoft.com/office/drawing/2014/main" id="{5C104C31-EB6A-4438-91CA-EB7B5BF7FBD0}"/>
              </a:ext>
            </a:extLst>
          </p:cNvPr>
          <p:cNvSpPr>
            <a:spLocks xmlns:a="http://schemas.openxmlformats.org/drawingml/2006/main" noGrp="1"/>
          </p:cNvSpPr>
          <p:nvPr/>
        </p:nvSpPr>
        <p:spPr>
          <a:xfrm xmlns:a="http://schemas.openxmlformats.org/drawingml/2006/main">
            <a:off x="8953500" y="2800350"/>
            <a:ext cx="2286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59524"/>
          </a:bodyPr>
          <a:lstStyle xmlns:a="http://schemas.openxmlformats.org/drawingml/2006/main"/>
          <a:p xmlns:a="http://schemas.openxmlformats.org/drawingml/2006/main">
            <a:pPr algn="ctr">
              <a:buNone/>
              <a:defRPr sz="1575" b="1">
                <a:solidFill>
                  <a:srgbClr val="5F6874"/>
                </a:solidFill>
                <a:latin typeface="Aptos"/>
                <a:ea typeface="Aptos"/>
                <a:cs typeface="Aptos"/>
              </a:defRPr>
            </a:pPr>
            <a:r>
              <a:rPr sz="1575" b="1">
                <a:solidFill>
                  <a:srgbClr val="5F6874"/>
                </a:solidFill>
                <a:latin typeface="Aptos"/>
                <a:ea typeface="Aptos"/>
                <a:cs typeface="Aptos"/>
              </a:rPr>
              <a:t>Secure original data, provenance and expert methodology.</a:t>
            </a:r>
          </a:p>
        </p:txBody>
      </p:sp>
      <p:sp>
        <p:nvSpPr>
          <p:cNvPr id="17" name="">
            <a:extLst xmlns:a="http://schemas.openxmlformats.org/drawingml/2006/main">
              <a:ext uri="{FF2B5EF4-FFF2-40B4-BE49-F238E27FC236}">
                <a16:creationId xmlns:a16="http://schemas.microsoft.com/office/drawing/2014/main" id="{DF62E41A-2E82-44E6-B783-3F679CCF63AE}"/>
              </a:ext>
            </a:extLst>
          </p:cNvPr>
          <p:cNvSpPr>
            <a:spLocks xmlns:a="http://schemas.openxmlformats.org/drawingml/2006/main" noGrp="1"/>
          </p:cNvSpPr>
          <p:nvPr/>
        </p:nvSpPr>
        <p:spPr>
          <a:xfrm xmlns:a="http://schemas.openxmlformats.org/drawingml/2006/main">
            <a:off x="666750" y="3667125"/>
            <a:ext cx="10668000" cy="952500"/>
          </a:xfrm>
          <a:prstGeom xmlns:a="http://schemas.openxmlformats.org/drawingml/2006/main" prst="roundRect">
            <a:avLst>
              <a:gd name="adj" fmla="val 16000"/>
            </a:avLst>
          </a:prstGeom>
          <a:solidFill xmlns:a="http://schemas.openxmlformats.org/drawingml/2006/main">
            <a:srgbClr val="EDE4F1"/>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22F12897-330B-4AAF-933D-1122BF63084A}"/>
              </a:ext>
            </a:extLst>
          </p:cNvPr>
          <p:cNvSpPr>
            <a:spLocks xmlns:a="http://schemas.openxmlformats.org/drawingml/2006/main" noGrp="1"/>
          </p:cNvSpPr>
          <p:nvPr/>
        </p:nvSpPr>
        <p:spPr>
          <a:xfrm xmlns:a="http://schemas.openxmlformats.org/drawingml/2006/main">
            <a:off x="1000125" y="3876675"/>
            <a:ext cx="1000125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875" b="1">
                <a:solidFill>
                  <a:srgbClr val="3F1D52"/>
                </a:solidFill>
                <a:latin typeface="Aptos"/>
                <a:ea typeface="Aptos"/>
                <a:cs typeface="Aptos"/>
              </a:defRPr>
            </a:pPr>
            <a:r>
              <a:rPr sz="1875" b="1">
                <a:solidFill>
                  <a:srgbClr val="3F1D52"/>
                </a:solidFill>
                <a:latin typeface="Aptos"/>
                <a:ea typeface="Aptos"/>
                <a:cs typeface="Aptos"/>
              </a:rPr>
              <a:t>Keep jurisdiction, merits, procedure and remedy analytically distinct.</a:t>
            </a:r>
          </a:p>
        </p:txBody>
      </p:sp>
      <p:sp>
        <p:nvSpPr>
          <p:cNvPr id="19" name="">
            <a:extLst xmlns:a="http://schemas.openxmlformats.org/drawingml/2006/main">
              <a:ext uri="{FF2B5EF4-FFF2-40B4-BE49-F238E27FC236}">
                <a16:creationId xmlns:a16="http://schemas.microsoft.com/office/drawing/2014/main" id="{83CA0D25-986D-4629-BBE9-34681A9538CF}"/>
              </a:ext>
            </a:extLst>
          </p:cNvPr>
          <p:cNvSpPr>
            <a:spLocks xmlns:a="http://schemas.openxmlformats.org/drawingml/2006/main" noGrp="1"/>
          </p:cNvSpPr>
          <p:nvPr/>
        </p:nvSpPr>
        <p:spPr>
          <a:xfrm xmlns:a="http://schemas.openxmlformats.org/drawingml/2006/main">
            <a:off x="666750" y="5191125"/>
            <a:ext cx="952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350" b="1">
                <a:solidFill>
                  <a:srgbClr val="167386"/>
                </a:solidFill>
                <a:latin typeface="Aptos"/>
                <a:ea typeface="Aptos"/>
                <a:cs typeface="Aptos"/>
              </a:defRPr>
            </a:pPr>
            <a:r>
              <a:rPr sz="1350" b="1">
                <a:solidFill>
                  <a:srgbClr val="167386"/>
                </a:solidFill>
                <a:latin typeface="Aptos"/>
                <a:ea typeface="Aptos"/>
                <a:cs typeface="Aptos"/>
              </a:rPr>
              <a:t>Reflect</a:t>
            </a:r>
          </a:p>
        </p:txBody>
      </p:sp>
      <p:sp>
        <p:nvSpPr>
          <p:cNvPr id="20" name="">
            <a:extLst xmlns:a="http://schemas.openxmlformats.org/drawingml/2006/main">
              <a:ext uri="{FF2B5EF4-FFF2-40B4-BE49-F238E27FC236}">
                <a16:creationId xmlns:a16="http://schemas.microsoft.com/office/drawing/2014/main" id="{0859337F-66D4-4435-B1C6-E3E381BF57AF}"/>
              </a:ext>
            </a:extLst>
          </p:cNvPr>
          <p:cNvSpPr>
            <a:spLocks xmlns:a="http://schemas.openxmlformats.org/drawingml/2006/main" noGrp="1"/>
          </p:cNvSpPr>
          <p:nvPr/>
        </p:nvSpPr>
        <p:spPr>
          <a:xfrm xmlns:a="http://schemas.openxmlformats.org/drawingml/2006/main">
            <a:off x="1571625" y="5124450"/>
            <a:ext cx="95250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75" b="1">
                <a:solidFill>
                  <a:srgbClr val="17202A"/>
                </a:solidFill>
                <a:latin typeface="Aptos"/>
                <a:ea typeface="Aptos"/>
                <a:cs typeface="Aptos"/>
              </a:defRPr>
            </a:pPr>
            <a:r>
              <a:rPr sz="1875" b="1">
                <a:solidFill>
                  <a:srgbClr val="17202A"/>
                </a:solidFill>
                <a:latin typeface="Aptos"/>
                <a:ea typeface="Aptos"/>
                <a:cs typeface="Aptos"/>
              </a:rPr>
              <a:t>Which issue requires the earliest evidence-preservation step?</a:t>
            </a:r>
          </a:p>
        </p:txBody>
      </p:sp>
    </p:spTree>
    <p:extLst>
      <p:ext uri="{BB962C8B-B14F-4D97-AF65-F5344CB8AC3E}">
        <p14:creationId xmlns:p14="http://schemas.microsoft.com/office/powerpoint/2010/main" val="257688740"/>
      </p:ext>
    </p:extLst>
  </p:cSld>
</p:sld>
</file>

<file path=ppt/slides/slide17.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15" name="">
            <a:extLst xmlns:a="http://schemas.openxmlformats.org/drawingml/2006/main">
              <a:ext uri="{FF2B5EF4-FFF2-40B4-BE49-F238E27FC236}">
                <a16:creationId xmlns:a16="http://schemas.microsoft.com/office/drawing/2014/main" id="{7ACFAF70-0D67-4D44-85FE-A036A2008F0C}"/>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4</a:t>
            </a:r>
          </a:p>
        </p:txBody>
      </p:sp>
      <p:pic>
        <p:nvPicPr>
          <p:cNvPr id="18" name=""/>
          <p:cNvPicPr>
            <a:picLocks xmlns:a="http://schemas.openxmlformats.org/drawingml/2006/main" noChangeAspect="1"/>
          </p:cNvPicPr>
          <p:nvPr/>
        </p:nvPicPr>
        <p:blipFill>
          <a:blip xmlns:r="http://schemas.openxmlformats.org/officeDocument/2006/relationships" xmlns:a="http://schemas.openxmlformats.org/drawingml/2006/main" r:embed="R91e90101998c4f1a"/>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DFEEB0E9-C2EF-44E1-B9B6-B3B30640D334}"/>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Civil duty of care</a:t>
            </a:r>
          </a:p>
        </p:txBody>
      </p:sp>
      <p:sp>
        <p:nvSpPr>
          <p:cNvPr id="4" name="">
            <a:extLst xmlns:a="http://schemas.openxmlformats.org/drawingml/2006/main">
              <a:ext uri="{FF2B5EF4-FFF2-40B4-BE49-F238E27FC236}">
                <a16:creationId xmlns:a16="http://schemas.microsoft.com/office/drawing/2014/main" id="{04175DA0-721D-44A2-96D9-055AE943FBD4}"/>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7DCB52CA-D7F8-4ED9-9DB0-5ED84D256000}"/>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17</a:t>
            </a:r>
          </a:p>
        </p:txBody>
      </p:sp>
      <p:sp>
        <p:nvSpPr>
          <p:cNvPr id="6" name="">
            <a:extLst xmlns:a="http://schemas.openxmlformats.org/drawingml/2006/main">
              <a:ext uri="{FF2B5EF4-FFF2-40B4-BE49-F238E27FC236}">
                <a16:creationId xmlns:a16="http://schemas.microsoft.com/office/drawing/2014/main" id="{502E153A-24DD-43DD-9717-F72D0D609F6A}"/>
              </a:ext>
            </a:extLst>
          </p:cNvPr>
          <p:cNvSpPr>
            <a:spLocks xmlns:a="http://schemas.openxmlformats.org/drawingml/2006/main" noGrp="1"/>
          </p:cNvSpPr>
          <p:nvPr/>
        </p:nvSpPr>
        <p:spPr>
          <a:xfrm xmlns:a="http://schemas.openxmlformats.org/drawingml/2006/main">
            <a:off x="666750" y="1695450"/>
            <a:ext cx="9906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73329"/>
          </a:bodyPr>
          <a:lstStyle xmlns:a="http://schemas.openxmlformats.org/drawingml/2006/main"/>
          <a:p xmlns:a="http://schemas.openxmlformats.org/drawingml/2006/main">
            <a:pPr algn="l">
              <a:buNone/>
              <a:defRPr sz="2175" b="1">
                <a:solidFill>
                  <a:srgbClr val="17202A"/>
                </a:solidFill>
                <a:latin typeface="Aptos"/>
                <a:ea typeface="Aptos"/>
                <a:cs typeface="Aptos"/>
              </a:defRPr>
            </a:pPr>
            <a:r>
              <a:rPr sz="2175" b="1">
                <a:solidFill>
                  <a:srgbClr val="17202A"/>
                </a:solidFill>
                <a:latin typeface="Aptos"/>
                <a:ea typeface="Aptos"/>
                <a:cs typeface="Aptos"/>
              </a:rPr>
              <a:t>Navigation and management are judged against the reasonable seafarer and applicable statutory rules.</a:t>
            </a:r>
          </a:p>
        </p:txBody>
      </p:sp>
      <p:sp>
        <p:nvSpPr>
          <p:cNvPr id="7" name="">
            <a:extLst xmlns:a="http://schemas.openxmlformats.org/drawingml/2006/main">
              <a:ext uri="{FF2B5EF4-FFF2-40B4-BE49-F238E27FC236}">
                <a16:creationId xmlns:a16="http://schemas.microsoft.com/office/drawing/2014/main" id="{B5335C83-8918-4881-86A6-54B192E60BF3}"/>
              </a:ext>
            </a:extLst>
          </p:cNvPr>
          <p:cNvSpPr>
            <a:spLocks xmlns:a="http://schemas.openxmlformats.org/drawingml/2006/main" noGrp="1"/>
          </p:cNvSpPr>
          <p:nvPr/>
        </p:nvSpPr>
        <p:spPr>
          <a:xfrm xmlns:a="http://schemas.openxmlformats.org/drawingml/2006/main">
            <a:off x="904875" y="2647950"/>
            <a:ext cx="3619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425" b="1">
                <a:solidFill>
                  <a:srgbClr val="3F1D52"/>
                </a:solidFill>
                <a:latin typeface="Aptos"/>
                <a:ea typeface="Aptos"/>
                <a:cs typeface="Aptos"/>
              </a:defRPr>
            </a:pPr>
            <a:r>
              <a:rPr sz="1425" b="1">
                <a:solidFill>
                  <a:srgbClr val="3F1D52"/>
                </a:solidFill>
                <a:latin typeface="Aptos"/>
                <a:ea typeface="Aptos"/>
                <a:cs typeface="Aptos"/>
              </a:rPr>
              <a:t>LEGAL SOURCE</a:t>
            </a:r>
          </a:p>
        </p:txBody>
      </p:sp>
      <p:sp>
        <p:nvSpPr>
          <p:cNvPr id="8" name="">
            <a:extLst xmlns:a="http://schemas.openxmlformats.org/drawingml/2006/main">
              <a:ext uri="{FF2B5EF4-FFF2-40B4-BE49-F238E27FC236}">
                <a16:creationId xmlns:a16="http://schemas.microsoft.com/office/drawing/2014/main" id="{7478D770-32C1-42B0-A69A-63FE479A5A81}"/>
              </a:ext>
            </a:extLst>
          </p:cNvPr>
          <p:cNvSpPr>
            <a:spLocks xmlns:a="http://schemas.openxmlformats.org/drawingml/2006/main" noGrp="1"/>
          </p:cNvSpPr>
          <p:nvPr/>
        </p:nvSpPr>
        <p:spPr>
          <a:xfrm xmlns:a="http://schemas.openxmlformats.org/drawingml/2006/main">
            <a:off x="952500" y="3143250"/>
            <a:ext cx="3714750" cy="1809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ormAutofit fontScale="100000"/>
          </a:bodyPr>
          <a:lstStyle xmlns:a="http://schemas.openxmlformats.org/drawingml/2006/main"/>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Identify the precise statute, rule, convention, contract or authority.</a:t>
            </a:r>
          </a:p>
        </p:txBody>
      </p:sp>
      <p:sp>
        <p:nvSpPr>
          <p:cNvPr id="9" name="">
            <a:extLst xmlns:a="http://schemas.openxmlformats.org/drawingml/2006/main">
              <a:ext uri="{FF2B5EF4-FFF2-40B4-BE49-F238E27FC236}">
                <a16:creationId xmlns:a16="http://schemas.microsoft.com/office/drawing/2014/main" id="{C23C9FC9-93AF-4BD8-A7E6-04FFDD3AAA9A}"/>
              </a:ext>
            </a:extLst>
          </p:cNvPr>
          <p:cNvSpPr>
            <a:spLocks xmlns:a="http://schemas.openxmlformats.org/drawingml/2006/main" noGrp="1"/>
          </p:cNvSpPr>
          <p:nvPr/>
        </p:nvSpPr>
        <p:spPr>
          <a:xfrm xmlns:a="http://schemas.openxmlformats.org/drawingml/2006/main">
            <a:off x="7620000" y="2647950"/>
            <a:ext cx="31432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425" b="1">
                <a:solidFill>
                  <a:srgbClr val="167386"/>
                </a:solidFill>
                <a:latin typeface="Aptos"/>
                <a:ea typeface="Aptos"/>
                <a:cs typeface="Aptos"/>
              </a:defRPr>
            </a:pPr>
            <a:r>
              <a:rPr sz="1425" b="1">
                <a:solidFill>
                  <a:srgbClr val="167386"/>
                </a:solidFill>
                <a:latin typeface="Aptos"/>
                <a:ea typeface="Aptos"/>
                <a:cs typeface="Aptos"/>
              </a:rPr>
              <a:t>ELEMENTS</a:t>
            </a:r>
          </a:p>
        </p:txBody>
      </p:sp>
      <p:sp>
        <p:nvSpPr>
          <p:cNvPr id="10" name="">
            <a:extLst xmlns:a="http://schemas.openxmlformats.org/drawingml/2006/main">
              <a:ext uri="{FF2B5EF4-FFF2-40B4-BE49-F238E27FC236}">
                <a16:creationId xmlns:a16="http://schemas.microsoft.com/office/drawing/2014/main" id="{95BB7FEB-BF6D-4036-9A6E-9F9E647AA79A}"/>
              </a:ext>
            </a:extLst>
          </p:cNvPr>
          <p:cNvSpPr>
            <a:spLocks xmlns:a="http://schemas.openxmlformats.org/drawingml/2006/main" noGrp="1"/>
          </p:cNvSpPr>
          <p:nvPr/>
        </p:nvSpPr>
        <p:spPr>
          <a:xfrm xmlns:a="http://schemas.openxmlformats.org/drawingml/2006/main">
            <a:off x="7667625" y="3143250"/>
            <a:ext cx="3143250" cy="1809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ormAutofit fontScale="100000"/>
          </a:bodyPr>
          <a:lstStyle xmlns:a="http://schemas.openxmlformats.org/drawingml/2006/main"/>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State the legal test without merging distinct requirements.</a:t>
            </a:r>
          </a:p>
        </p:txBody>
      </p:sp>
      <p:sp>
        <p:nvSpPr>
          <p:cNvPr id="11" name="">
            <a:extLst xmlns:a="http://schemas.openxmlformats.org/drawingml/2006/main">
              <a:ext uri="{FF2B5EF4-FFF2-40B4-BE49-F238E27FC236}">
                <a16:creationId xmlns:a16="http://schemas.microsoft.com/office/drawing/2014/main" id="{BC344220-4BC6-40A8-A528-CBADBD437EA6}"/>
              </a:ext>
            </a:extLst>
          </p:cNvPr>
          <p:cNvSpPr>
            <a:spLocks xmlns:a="http://schemas.openxmlformats.org/drawingml/2006/main" noGrp="1"/>
          </p:cNvSpPr>
          <p:nvPr/>
        </p:nvSpPr>
        <p:spPr>
          <a:xfrm xmlns:a="http://schemas.openxmlformats.org/drawingml/2006/main">
            <a:off x="4905375" y="2619375"/>
            <a:ext cx="2333625" cy="2381250"/>
          </a:xfrm>
          <a:prstGeom xmlns:a="http://schemas.openxmlformats.org/drawingml/2006/main" prst="roundRect">
            <a:avLst>
              <a:gd name="adj" fmla="val 49796"/>
            </a:avLst>
          </a:prstGeom>
          <a:solidFill xmlns:a="http://schemas.openxmlformats.org/drawingml/2006/main">
            <a:srgbClr val="F7E8CC"/>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CC6BC1D7-0B0C-4410-8535-C60E8DA79FD1}"/>
              </a:ext>
            </a:extLst>
          </p:cNvPr>
          <p:cNvSpPr>
            <a:spLocks xmlns:a="http://schemas.openxmlformats.org/drawingml/2006/main" noGrp="1"/>
          </p:cNvSpPr>
          <p:nvPr/>
        </p:nvSpPr>
        <p:spPr>
          <a:xfrm xmlns:a="http://schemas.openxmlformats.org/drawingml/2006/main">
            <a:off x="5238750" y="3143250"/>
            <a:ext cx="1666875"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83315"/>
          </a:bodyPr>
          <a:lstStyle xmlns:a="http://schemas.openxmlformats.org/drawingml/2006/main"/>
          <a:p xmlns:a="http://schemas.openxmlformats.org/drawingml/2006/main">
            <a:pPr algn="ctr">
              <a:buNone/>
              <a:defRPr sz="2325" b="1">
                <a:solidFill>
                  <a:srgbClr val="D39124"/>
                </a:solidFill>
                <a:latin typeface="Aptos"/>
                <a:ea typeface="Aptos"/>
                <a:cs typeface="Aptos"/>
              </a:defRPr>
            </a:pPr>
            <a:r>
              <a:rPr sz="2325" b="1">
                <a:solidFill>
                  <a:srgbClr val="D39124"/>
                </a:solidFill>
                <a:latin typeface="Aptos"/>
                <a:ea typeface="Aptos"/>
                <a:cs typeface="Aptos"/>
              </a:rPr>
              <a:t>APPLICATION</a:t>
            </a:r>
          </a:p>
        </p:txBody>
      </p:sp>
      <p:sp>
        <p:nvSpPr>
          <p:cNvPr id="13" name="">
            <a:extLst xmlns:a="http://schemas.openxmlformats.org/drawingml/2006/main">
              <a:ext uri="{FF2B5EF4-FFF2-40B4-BE49-F238E27FC236}">
                <a16:creationId xmlns:a16="http://schemas.microsoft.com/office/drawing/2014/main" id="{A1419BBD-2ED4-4602-8536-ED09CC6E8589}"/>
              </a:ext>
            </a:extLst>
          </p:cNvPr>
          <p:cNvSpPr>
            <a:spLocks xmlns:a="http://schemas.openxmlformats.org/drawingml/2006/main" noGrp="1"/>
          </p:cNvSpPr>
          <p:nvPr/>
        </p:nvSpPr>
        <p:spPr>
          <a:xfrm xmlns:a="http://schemas.openxmlformats.org/drawingml/2006/main">
            <a:off x="5238750" y="3714750"/>
            <a:ext cx="1666875"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1593"/>
          </a:bodyPr>
          <a:lstStyle xmlns:a="http://schemas.openxmlformats.org/drawingml/2006/main"/>
          <a:p xmlns:a="http://schemas.openxmlformats.org/drawingml/2006/main">
            <a:pPr algn="ctr">
              <a:buNone/>
              <a:defRPr sz="1575" b="1">
                <a:solidFill>
                  <a:srgbClr val="17202A"/>
                </a:solidFill>
                <a:latin typeface="Aptos"/>
                <a:ea typeface="Aptos"/>
                <a:cs typeface="Aptos"/>
              </a:defRPr>
            </a:pPr>
            <a:r>
              <a:rPr sz="1575" b="1">
                <a:solidFill>
                  <a:srgbClr val="17202A"/>
                </a:solidFill>
                <a:latin typeface="Aptos"/>
                <a:ea typeface="Aptos"/>
                <a:cs typeface="Aptos"/>
              </a:rPr>
              <a:t>Test status, timing, control, causation and any exception.</a:t>
            </a:r>
          </a:p>
        </p:txBody>
      </p:sp>
      <p:sp>
        <p:nvSpPr>
          <p:cNvPr id="14" name="">
            <a:extLst xmlns:a="http://schemas.openxmlformats.org/drawingml/2006/main">
              <a:ext uri="{FF2B5EF4-FFF2-40B4-BE49-F238E27FC236}">
                <a16:creationId xmlns:a16="http://schemas.microsoft.com/office/drawing/2014/main" id="{81916C0D-9D85-4A35-BF4D-4113F4CDB4FA}"/>
              </a:ext>
            </a:extLst>
          </p:cNvPr>
          <p:cNvSpPr>
            <a:spLocks xmlns:a="http://schemas.openxmlformats.org/drawingml/2006/main" noGrp="1"/>
          </p:cNvSpPr>
          <p:nvPr/>
        </p:nvSpPr>
        <p:spPr>
          <a:xfrm xmlns:a="http://schemas.openxmlformats.org/drawingml/2006/main">
            <a:off x="1095375" y="5524500"/>
            <a:ext cx="100012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875" b="1">
                <a:solidFill>
                  <a:srgbClr val="3F1D52"/>
                </a:solidFill>
                <a:latin typeface="Aptos"/>
                <a:ea typeface="Aptos"/>
                <a:cs typeface="Aptos"/>
              </a:defRPr>
            </a:pPr>
            <a:r>
              <a:rPr sz="1875" b="1">
                <a:solidFill>
                  <a:srgbClr val="3F1D52"/>
                </a:solidFill>
                <a:latin typeface="Aptos"/>
                <a:ea typeface="Aptos"/>
                <a:cs typeface="Aptos"/>
              </a:rPr>
              <a:t>PRACTICE — Preserve evidence and identify the available remedy or defence.</a:t>
            </a:r>
          </a:p>
        </p:txBody>
      </p:sp>
    </p:spTree>
    <p:extLst>
      <p:ext uri="{BB962C8B-B14F-4D97-AF65-F5344CB8AC3E}">
        <p14:creationId xmlns:p14="http://schemas.microsoft.com/office/powerpoint/2010/main" val="2056515350"/>
      </p:ext>
    </p:extLst>
  </p:cSld>
</p:sld>
</file>

<file path=ppt/slides/slide18.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14" name="">
            <a:extLst xmlns:a="http://schemas.openxmlformats.org/drawingml/2006/main">
              <a:ext uri="{FF2B5EF4-FFF2-40B4-BE49-F238E27FC236}">
                <a16:creationId xmlns:a16="http://schemas.microsoft.com/office/drawing/2014/main" id="{5477F0EF-DD6A-44E8-BE1B-C5DC325392EA}"/>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4</a:t>
            </a:r>
          </a:p>
        </p:txBody>
      </p:sp>
      <p:pic>
        <p:nvPicPr>
          <p:cNvPr id="17" name=""/>
          <p:cNvPicPr>
            <a:picLocks xmlns:a="http://schemas.openxmlformats.org/drawingml/2006/main" noChangeAspect="1"/>
          </p:cNvPicPr>
          <p:nvPr/>
        </p:nvPicPr>
        <p:blipFill>
          <a:blip xmlns:r="http://schemas.openxmlformats.org/officeDocument/2006/relationships" xmlns:a="http://schemas.openxmlformats.org/drawingml/2006/main" r:embed="R1c6cb97a8a4a49e2"/>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70511450-76AA-460A-94E7-C50F3F9C12FA}"/>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Vicarious and corporate liability</a:t>
            </a:r>
          </a:p>
        </p:txBody>
      </p:sp>
      <p:sp>
        <p:nvSpPr>
          <p:cNvPr id="4" name="">
            <a:extLst xmlns:a="http://schemas.openxmlformats.org/drawingml/2006/main">
              <a:ext uri="{FF2B5EF4-FFF2-40B4-BE49-F238E27FC236}">
                <a16:creationId xmlns:a16="http://schemas.microsoft.com/office/drawing/2014/main" id="{7A07071B-C6E0-47D7-BC6D-AA34A4559AF9}"/>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D3526047-C9A9-4529-A513-C6F7F8E8E707}"/>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18</a:t>
            </a:r>
          </a:p>
        </p:txBody>
      </p:sp>
      <p:sp>
        <p:nvSpPr>
          <p:cNvPr id="6" name="">
            <a:extLst xmlns:a="http://schemas.openxmlformats.org/drawingml/2006/main">
              <a:ext uri="{FF2B5EF4-FFF2-40B4-BE49-F238E27FC236}">
                <a16:creationId xmlns:a16="http://schemas.microsoft.com/office/drawing/2014/main" id="{9398A95D-96D0-4600-B910-CA8E5230BA0E}"/>
              </a:ext>
            </a:extLst>
          </p:cNvPr>
          <p:cNvSpPr>
            <a:spLocks xmlns:a="http://schemas.openxmlformats.org/drawingml/2006/main" noGrp="1"/>
          </p:cNvSpPr>
          <p:nvPr/>
        </p:nvSpPr>
        <p:spPr>
          <a:xfrm xmlns:a="http://schemas.openxmlformats.org/drawingml/2006/main">
            <a:off x="666750" y="1714500"/>
            <a:ext cx="952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68966"/>
          </a:bodyPr>
          <a:lstStyle xmlns:a="http://schemas.openxmlformats.org/drawingml/2006/main"/>
          <a:p xmlns:a="http://schemas.openxmlformats.org/drawingml/2006/main">
            <a:pPr algn="l">
              <a:buNone/>
              <a:defRPr sz="2175" b="1">
                <a:solidFill>
                  <a:srgbClr val="17202A"/>
                </a:solidFill>
                <a:latin typeface="Aptos"/>
                <a:ea typeface="Aptos"/>
                <a:cs typeface="Aptos"/>
              </a:defRPr>
            </a:pPr>
            <a:r>
              <a:rPr sz="2175" b="1">
                <a:solidFill>
                  <a:srgbClr val="17202A"/>
                </a:solidFill>
                <a:latin typeface="Aptos"/>
                <a:ea typeface="Aptos"/>
                <a:cs typeface="Aptos"/>
              </a:rPr>
              <a:t>Owner exposure may arise through crew acts, while corporate fault depends on the relevant attribution rules.</a:t>
            </a:r>
          </a:p>
        </p:txBody>
      </p:sp>
      <p:sp>
        <p:nvSpPr>
          <p:cNvPr id="7" name="">
            <a:extLst xmlns:a="http://schemas.openxmlformats.org/drawingml/2006/main">
              <a:ext uri="{FF2B5EF4-FFF2-40B4-BE49-F238E27FC236}">
                <a16:creationId xmlns:a16="http://schemas.microsoft.com/office/drawing/2014/main" id="{80C71ED4-8958-4775-A22D-2C483F2C6883}"/>
              </a:ext>
            </a:extLst>
          </p:cNvPr>
          <p:cNvSpPr>
            <a:spLocks xmlns:a="http://schemas.openxmlformats.org/drawingml/2006/main" noGrp="1"/>
          </p:cNvSpPr>
          <p:nvPr/>
        </p:nvSpPr>
        <p:spPr>
          <a:xfrm xmlns:a="http://schemas.openxmlformats.org/drawingml/2006/main">
            <a:off x="666750" y="2552700"/>
            <a:ext cx="4762500" cy="2714625"/>
          </a:xfrm>
          <a:prstGeom xmlns:a="http://schemas.openxmlformats.org/drawingml/2006/main" prst="roundRect">
            <a:avLst>
              <a:gd name="adj" fmla="val 6316"/>
            </a:avLst>
          </a:prstGeom>
          <a:solidFill xmlns:a="http://schemas.openxmlformats.org/drawingml/2006/main">
            <a:srgbClr val="F5E0E2"/>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CF7D3F28-B7D7-49E6-B5B8-D5DB39B030B7}"/>
              </a:ext>
            </a:extLst>
          </p:cNvPr>
          <p:cNvSpPr>
            <a:spLocks xmlns:a="http://schemas.openxmlformats.org/drawingml/2006/main" noGrp="1"/>
          </p:cNvSpPr>
          <p:nvPr/>
        </p:nvSpPr>
        <p:spPr>
          <a:xfrm xmlns:a="http://schemas.openxmlformats.org/drawingml/2006/main">
            <a:off x="952500" y="2838450"/>
            <a:ext cx="4191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425" b="1">
                <a:solidFill>
                  <a:srgbClr val="A8424A"/>
                </a:solidFill>
                <a:latin typeface="Aptos"/>
                <a:ea typeface="Aptos"/>
                <a:cs typeface="Aptos"/>
              </a:defRPr>
            </a:pPr>
            <a:r>
              <a:rPr sz="1425" b="1">
                <a:solidFill>
                  <a:srgbClr val="A8424A"/>
                </a:solidFill>
                <a:latin typeface="Aptos"/>
                <a:ea typeface="Aptos"/>
                <a:cs typeface="Aptos"/>
              </a:rPr>
              <a:t>LEGAL SOURCE</a:t>
            </a:r>
          </a:p>
        </p:txBody>
      </p:sp>
      <p:sp>
        <p:nvSpPr>
          <p:cNvPr id="9" name="">
            <a:extLst xmlns:a="http://schemas.openxmlformats.org/drawingml/2006/main">
              <a:ext uri="{FF2B5EF4-FFF2-40B4-BE49-F238E27FC236}">
                <a16:creationId xmlns:a16="http://schemas.microsoft.com/office/drawing/2014/main" id="{CD2D2CCB-4F4D-4F43-89C9-B68043DBC26C}"/>
              </a:ext>
            </a:extLst>
          </p:cNvPr>
          <p:cNvSpPr>
            <a:spLocks xmlns:a="http://schemas.openxmlformats.org/drawingml/2006/main" noGrp="1"/>
          </p:cNvSpPr>
          <p:nvPr/>
        </p:nvSpPr>
        <p:spPr>
          <a:xfrm xmlns:a="http://schemas.openxmlformats.org/drawingml/2006/main">
            <a:off x="1095375" y="3381375"/>
            <a:ext cx="3810000" cy="1524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ormAutofit fontScale="100000"/>
          </a:bodyPr>
          <a:lstStyle xmlns:a="http://schemas.openxmlformats.org/drawingml/2006/main"/>
          <a:p xmlns:a="http://schemas.openxmlformats.org/drawingml/2006/main">
            <a:pPr marL="23" indent="-13">
              <a:spcAft>
                <a:spcPts val="12"/>
              </a:spcAft>
              <a:buChar char="•"/>
              <a:defRPr sz="1800">
                <a:solidFill>
                  <a:srgbClr val="17202A"/>
                </a:solidFill>
                <a:latin typeface="Aptos"/>
                <a:ea typeface="Aptos"/>
                <a:cs typeface="Aptos"/>
              </a:defRPr>
            </a:pPr>
            <a:r>
              <a:rPr sz="1800">
                <a:solidFill>
                  <a:srgbClr val="17202A"/>
                </a:solidFill>
                <a:latin typeface="Aptos"/>
                <a:ea typeface="Aptos"/>
                <a:cs typeface="Aptos"/>
              </a:rPr>
              <a:t>Identify the precise statute, rule, convention, contract or authority.</a:t>
            </a:r>
          </a:p>
        </p:txBody>
      </p:sp>
      <p:sp>
        <p:nvSpPr>
          <p:cNvPr id="10" name="">
            <a:extLst xmlns:a="http://schemas.openxmlformats.org/drawingml/2006/main">
              <a:ext uri="{FF2B5EF4-FFF2-40B4-BE49-F238E27FC236}">
                <a16:creationId xmlns:a16="http://schemas.microsoft.com/office/drawing/2014/main" id="{045DF73D-8004-40F5-9A49-FF8E8A4247EA}"/>
              </a:ext>
            </a:extLst>
          </p:cNvPr>
          <p:cNvSpPr>
            <a:spLocks xmlns:a="http://schemas.openxmlformats.org/drawingml/2006/main" noGrp="1"/>
          </p:cNvSpPr>
          <p:nvPr/>
        </p:nvSpPr>
        <p:spPr>
          <a:xfrm xmlns:a="http://schemas.openxmlformats.org/drawingml/2006/main">
            <a:off x="5905500" y="2552700"/>
            <a:ext cx="5429250" cy="2714625"/>
          </a:xfrm>
          <a:prstGeom xmlns:a="http://schemas.openxmlformats.org/drawingml/2006/main" prst="roundRect">
            <a:avLst>
              <a:gd name="adj" fmla="val 6316"/>
            </a:avLst>
          </a:prstGeom>
          <a:solidFill xmlns:a="http://schemas.openxmlformats.org/drawingml/2006/main">
            <a:srgbClr val="DDEDE8"/>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D83106C5-4F97-4FC9-9CB9-7BCF857CC3FC}"/>
              </a:ext>
            </a:extLst>
          </p:cNvPr>
          <p:cNvSpPr>
            <a:spLocks xmlns:a="http://schemas.openxmlformats.org/drawingml/2006/main" noGrp="1"/>
          </p:cNvSpPr>
          <p:nvPr/>
        </p:nvSpPr>
        <p:spPr>
          <a:xfrm xmlns:a="http://schemas.openxmlformats.org/drawingml/2006/main">
            <a:off x="6238875" y="2838450"/>
            <a:ext cx="4762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425" b="1">
                <a:solidFill>
                  <a:srgbClr val="2E7968"/>
                </a:solidFill>
                <a:latin typeface="Aptos"/>
                <a:ea typeface="Aptos"/>
                <a:cs typeface="Aptos"/>
              </a:defRPr>
            </a:pPr>
            <a:r>
              <a:rPr sz="1425" b="1">
                <a:solidFill>
                  <a:srgbClr val="2E7968"/>
                </a:solidFill>
                <a:latin typeface="Aptos"/>
                <a:ea typeface="Aptos"/>
                <a:cs typeface="Aptos"/>
              </a:rPr>
              <a:t>ELEMENTS</a:t>
            </a:r>
          </a:p>
        </p:txBody>
      </p:sp>
      <p:sp>
        <p:nvSpPr>
          <p:cNvPr id="12" name="">
            <a:extLst xmlns:a="http://schemas.openxmlformats.org/drawingml/2006/main">
              <a:ext uri="{FF2B5EF4-FFF2-40B4-BE49-F238E27FC236}">
                <a16:creationId xmlns:a16="http://schemas.microsoft.com/office/drawing/2014/main" id="{A9FDF952-7D2D-473F-BDFE-F85578C14792}"/>
              </a:ext>
            </a:extLst>
          </p:cNvPr>
          <p:cNvSpPr>
            <a:spLocks xmlns:a="http://schemas.openxmlformats.org/drawingml/2006/main" noGrp="1"/>
          </p:cNvSpPr>
          <p:nvPr/>
        </p:nvSpPr>
        <p:spPr>
          <a:xfrm xmlns:a="http://schemas.openxmlformats.org/drawingml/2006/main">
            <a:off x="6381750" y="3381375"/>
            <a:ext cx="4286250" cy="1524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ormAutofit fontScale="100000"/>
          </a:bodyPr>
          <a:lstStyle xmlns:a="http://schemas.openxmlformats.org/drawingml/2006/main"/>
          <a:p xmlns:a="http://schemas.openxmlformats.org/drawingml/2006/main">
            <a:pPr marL="23" indent="-13">
              <a:spcAft>
                <a:spcPts val="12"/>
              </a:spcAft>
              <a:buChar char="•"/>
              <a:defRPr sz="1800">
                <a:solidFill>
                  <a:srgbClr val="17202A"/>
                </a:solidFill>
                <a:latin typeface="Aptos"/>
                <a:ea typeface="Aptos"/>
                <a:cs typeface="Aptos"/>
              </a:defRPr>
            </a:pPr>
            <a:r>
              <a:rPr sz="1800">
                <a:solidFill>
                  <a:srgbClr val="17202A"/>
                </a:solidFill>
                <a:latin typeface="Aptos"/>
                <a:ea typeface="Aptos"/>
                <a:cs typeface="Aptos"/>
              </a:rPr>
              <a:t>State the legal test without merging distinct requirements.</a:t>
            </a:r>
          </a:p>
        </p:txBody>
      </p:sp>
      <p:sp>
        <p:nvSpPr>
          <p:cNvPr id="13" name="">
            <a:extLst xmlns:a="http://schemas.openxmlformats.org/drawingml/2006/main">
              <a:ext uri="{FF2B5EF4-FFF2-40B4-BE49-F238E27FC236}">
                <a16:creationId xmlns:a16="http://schemas.microsoft.com/office/drawing/2014/main" id="{CCB86A5D-5513-4228-BD46-9D97E13973A9}"/>
              </a:ext>
            </a:extLst>
          </p:cNvPr>
          <p:cNvSpPr>
            <a:spLocks xmlns:a="http://schemas.openxmlformats.org/drawingml/2006/main" noGrp="1"/>
          </p:cNvSpPr>
          <p:nvPr/>
        </p:nvSpPr>
        <p:spPr>
          <a:xfrm xmlns:a="http://schemas.openxmlformats.org/drawingml/2006/main">
            <a:off x="1524000" y="5715000"/>
            <a:ext cx="91440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025" b="1">
                <a:solidFill>
                  <a:srgbClr val="3F1D52"/>
                </a:solidFill>
                <a:latin typeface="Aptos"/>
                <a:ea typeface="Aptos"/>
                <a:cs typeface="Aptos"/>
              </a:defRPr>
            </a:pPr>
            <a:r>
              <a:rPr sz="2025" b="1">
                <a:solidFill>
                  <a:srgbClr val="3F1D52"/>
                </a:solidFill>
                <a:latin typeface="Aptos"/>
                <a:ea typeface="Aptos"/>
                <a:cs typeface="Aptos"/>
              </a:rPr>
              <a:t>Keep jurisdiction, merits, procedure and remedy analytically distinct.</a:t>
            </a:r>
          </a:p>
        </p:txBody>
      </p:sp>
    </p:spTree>
    <p:extLst>
      <p:ext uri="{BB962C8B-B14F-4D97-AF65-F5344CB8AC3E}">
        <p14:creationId xmlns:p14="http://schemas.microsoft.com/office/powerpoint/2010/main" val="2145290259"/>
      </p:ext>
    </p:extLst>
  </p:cSld>
</p:sld>
</file>

<file path=ppt/slides/slide19.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4" name="">
            <a:extLst xmlns:a="http://schemas.openxmlformats.org/drawingml/2006/main">
              <a:ext uri="{FF2B5EF4-FFF2-40B4-BE49-F238E27FC236}">
                <a16:creationId xmlns:a16="http://schemas.microsoft.com/office/drawing/2014/main" id="{F1BC5549-ACCD-448F-B89B-F664FE278F4A}"/>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4</a:t>
            </a:r>
          </a:p>
        </p:txBody>
      </p:sp>
      <p:pic>
        <p:nvPicPr>
          <p:cNvPr id="27" name=""/>
          <p:cNvPicPr>
            <a:picLocks xmlns:a="http://schemas.openxmlformats.org/drawingml/2006/main" noChangeAspect="1"/>
          </p:cNvPicPr>
          <p:nvPr/>
        </p:nvPicPr>
        <p:blipFill>
          <a:blip xmlns:r="http://schemas.openxmlformats.org/officeDocument/2006/relationships" xmlns:a="http://schemas.openxmlformats.org/drawingml/2006/main" r:embed="Ra10a91f5f8374b2c"/>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9E91420D-53E3-4A81-8C71-B293F15BD1DD}"/>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Ship as procedural res</a:t>
            </a:r>
          </a:p>
        </p:txBody>
      </p:sp>
      <p:sp>
        <p:nvSpPr>
          <p:cNvPr id="4" name="">
            <a:extLst xmlns:a="http://schemas.openxmlformats.org/drawingml/2006/main">
              <a:ext uri="{FF2B5EF4-FFF2-40B4-BE49-F238E27FC236}">
                <a16:creationId xmlns:a16="http://schemas.microsoft.com/office/drawing/2014/main" id="{E6E6A6BB-09B8-4D9E-936E-0EEAF223C07F}"/>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7FB6F245-003D-41CB-AB3D-1D538AA5A882}"/>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19</a:t>
            </a:r>
          </a:p>
        </p:txBody>
      </p:sp>
      <p:sp>
        <p:nvSpPr>
          <p:cNvPr id="6" name="">
            <a:extLst xmlns:a="http://schemas.openxmlformats.org/drawingml/2006/main">
              <a:ext uri="{FF2B5EF4-FFF2-40B4-BE49-F238E27FC236}">
                <a16:creationId xmlns:a16="http://schemas.microsoft.com/office/drawing/2014/main" id="{1B259CE8-BB5C-4DF9-8B98-497868C1DE9C}"/>
              </a:ext>
            </a:extLst>
          </p:cNvPr>
          <p:cNvSpPr>
            <a:spLocks xmlns:a="http://schemas.openxmlformats.org/drawingml/2006/main" noGrp="1"/>
          </p:cNvSpPr>
          <p:nvPr/>
        </p:nvSpPr>
        <p:spPr>
          <a:xfrm xmlns:a="http://schemas.openxmlformats.org/drawingml/2006/main">
            <a:off x="704850" y="1885950"/>
            <a:ext cx="428625"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ctr">
              <a:buNone/>
              <a:defRPr sz="2250" b="1">
                <a:solidFill>
                  <a:srgbClr val="3F1D52"/>
                </a:solidFill>
                <a:latin typeface="Aptos"/>
                <a:ea typeface="Aptos"/>
                <a:cs typeface="Aptos"/>
              </a:defRPr>
            </a:pPr>
            <a:r>
              <a:rPr sz="2250" b="1">
                <a:solidFill>
                  <a:srgbClr val="3F1D52"/>
                </a:solidFill>
                <a:latin typeface="Aptos"/>
                <a:ea typeface="Aptos"/>
                <a:cs typeface="Aptos"/>
              </a:rPr>
              <a:t/>
            </a:r>
          </a:p>
        </p:txBody>
      </p:sp>
      <p:sp>
        <p:nvSpPr>
          <p:cNvPr id="7" name="">
            <a:extLst xmlns:a="http://schemas.openxmlformats.org/drawingml/2006/main">
              <a:ext uri="{FF2B5EF4-FFF2-40B4-BE49-F238E27FC236}">
                <a16:creationId xmlns:a16="http://schemas.microsoft.com/office/drawing/2014/main" id="{1AC4CF18-50D7-44F4-B663-098EB93FAF55}"/>
              </a:ext>
            </a:extLst>
          </p:cNvPr>
          <p:cNvSpPr>
            <a:spLocks xmlns:a="http://schemas.openxmlformats.org/drawingml/2006/main" noGrp="1"/>
          </p:cNvSpPr>
          <p:nvPr/>
        </p:nvSpPr>
        <p:spPr>
          <a:xfrm xmlns:a="http://schemas.openxmlformats.org/drawingml/2006/main">
            <a:off x="1381125" y="1809750"/>
            <a:ext cx="33337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75" b="1">
                <a:solidFill>
                  <a:srgbClr val="3F1D52"/>
                </a:solidFill>
                <a:latin typeface="Aptos"/>
                <a:ea typeface="Aptos"/>
                <a:cs typeface="Aptos"/>
              </a:defRPr>
            </a:pPr>
            <a:r>
              <a:rPr sz="1875" b="1">
                <a:solidFill>
                  <a:srgbClr val="3F1D52"/>
                </a:solidFill>
                <a:latin typeface="Aptos"/>
                <a:ea typeface="Aptos"/>
                <a:cs typeface="Aptos"/>
              </a:rPr>
              <a:t>LEGAL SOURCE</a:t>
            </a:r>
          </a:p>
        </p:txBody>
      </p:sp>
      <p:sp>
        <p:nvSpPr>
          <p:cNvPr id="8" name="">
            <a:extLst xmlns:a="http://schemas.openxmlformats.org/drawingml/2006/main">
              <a:ext uri="{FF2B5EF4-FFF2-40B4-BE49-F238E27FC236}">
                <a16:creationId xmlns:a16="http://schemas.microsoft.com/office/drawing/2014/main" id="{5AE7D411-DDF0-4084-936D-241CFEFFF3FC}"/>
              </a:ext>
            </a:extLst>
          </p:cNvPr>
          <p:cNvSpPr>
            <a:spLocks xmlns:a="http://schemas.openxmlformats.org/drawingml/2006/main" noGrp="1"/>
          </p:cNvSpPr>
          <p:nvPr/>
        </p:nvSpPr>
        <p:spPr>
          <a:xfrm xmlns:a="http://schemas.openxmlformats.org/drawingml/2006/main">
            <a:off x="5048250" y="1809750"/>
            <a:ext cx="6191250" cy="619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650" b="0">
                <a:solidFill>
                  <a:srgbClr val="17202A"/>
                </a:solidFill>
                <a:latin typeface="Aptos"/>
                <a:ea typeface="Aptos"/>
                <a:cs typeface="Aptos"/>
              </a:defRPr>
            </a:pPr>
            <a:r>
              <a:rPr sz="1650" b="0">
                <a:solidFill>
                  <a:srgbClr val="17202A"/>
                </a:solidFill>
                <a:latin typeface="Aptos"/>
                <a:ea typeface="Aptos"/>
                <a:cs typeface="Aptos"/>
              </a:rPr>
              <a:t>Identify the precise statute, rule, convention, contract or authority.</a:t>
            </a:r>
          </a:p>
        </p:txBody>
      </p:sp>
      <p:sp>
        <p:nvSpPr>
          <p:cNvPr id="9" name="">
            <a:extLst xmlns:a="http://schemas.openxmlformats.org/drawingml/2006/main">
              <a:ext uri="{FF2B5EF4-FFF2-40B4-BE49-F238E27FC236}">
                <a16:creationId xmlns:a16="http://schemas.microsoft.com/office/drawing/2014/main" id="{42DF6AB3-1881-475F-92C2-4B7EAB2001AF}"/>
              </a:ext>
            </a:extLst>
          </p:cNvPr>
          <p:cNvSpPr>
            <a:spLocks xmlns:a="http://schemas.openxmlformats.org/drawingml/2006/main" noGrp="1"/>
          </p:cNvSpPr>
          <p:nvPr/>
        </p:nvSpPr>
        <p:spPr>
          <a:xfrm xmlns:a="http://schemas.openxmlformats.org/drawingml/2006/main">
            <a:off x="1381125" y="2552700"/>
            <a:ext cx="9858375" cy="19050"/>
          </a:xfrm>
          <a:prstGeom xmlns:a="http://schemas.openxmlformats.org/drawingml/2006/main" prst="rect">
            <a:avLst/>
          </a:prstGeom>
          <a:solidFill xmlns:a="http://schemas.openxmlformats.org/drawingml/2006/main">
            <a:srgbClr val="D8D2DC"/>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79D5B388-E5CA-43E1-8684-189210834D17}"/>
              </a:ext>
            </a:extLst>
          </p:cNvPr>
          <p:cNvSpPr>
            <a:spLocks xmlns:a="http://schemas.openxmlformats.org/drawingml/2006/main" noGrp="1"/>
          </p:cNvSpPr>
          <p:nvPr/>
        </p:nvSpPr>
        <p:spPr>
          <a:xfrm xmlns:a="http://schemas.openxmlformats.org/drawingml/2006/main">
            <a:off x="704850" y="2876550"/>
            <a:ext cx="428625"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ctr">
              <a:buNone/>
              <a:defRPr sz="2250" b="1">
                <a:solidFill>
                  <a:srgbClr val="167386"/>
                </a:solidFill>
                <a:latin typeface="Aptos"/>
                <a:ea typeface="Aptos"/>
                <a:cs typeface="Aptos"/>
              </a:defRPr>
            </a:pPr>
            <a:r>
              <a:rPr sz="2250" b="1">
                <a:solidFill>
                  <a:srgbClr val="167386"/>
                </a:solidFill>
                <a:latin typeface="Aptos"/>
                <a:ea typeface="Aptos"/>
                <a:cs typeface="Aptos"/>
              </a:rPr>
              <a:t/>
            </a:r>
          </a:p>
        </p:txBody>
      </p:sp>
      <p:sp>
        <p:nvSpPr>
          <p:cNvPr id="11" name="">
            <a:extLst xmlns:a="http://schemas.openxmlformats.org/drawingml/2006/main">
              <a:ext uri="{FF2B5EF4-FFF2-40B4-BE49-F238E27FC236}">
                <a16:creationId xmlns:a16="http://schemas.microsoft.com/office/drawing/2014/main" id="{FD757696-1877-4FB1-BEAB-8F9001EE3FCD}"/>
              </a:ext>
            </a:extLst>
          </p:cNvPr>
          <p:cNvSpPr>
            <a:spLocks xmlns:a="http://schemas.openxmlformats.org/drawingml/2006/main" noGrp="1"/>
          </p:cNvSpPr>
          <p:nvPr/>
        </p:nvSpPr>
        <p:spPr>
          <a:xfrm xmlns:a="http://schemas.openxmlformats.org/drawingml/2006/main">
            <a:off x="1381125" y="2800350"/>
            <a:ext cx="33337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75" b="1">
                <a:solidFill>
                  <a:srgbClr val="167386"/>
                </a:solidFill>
                <a:latin typeface="Aptos"/>
                <a:ea typeface="Aptos"/>
                <a:cs typeface="Aptos"/>
              </a:defRPr>
            </a:pPr>
            <a:r>
              <a:rPr sz="1875" b="1">
                <a:solidFill>
                  <a:srgbClr val="167386"/>
                </a:solidFill>
                <a:latin typeface="Aptos"/>
                <a:ea typeface="Aptos"/>
                <a:cs typeface="Aptos"/>
              </a:rPr>
              <a:t>ELEMENTS</a:t>
            </a:r>
          </a:p>
        </p:txBody>
      </p:sp>
      <p:sp>
        <p:nvSpPr>
          <p:cNvPr id="12" name="">
            <a:extLst xmlns:a="http://schemas.openxmlformats.org/drawingml/2006/main">
              <a:ext uri="{FF2B5EF4-FFF2-40B4-BE49-F238E27FC236}">
                <a16:creationId xmlns:a16="http://schemas.microsoft.com/office/drawing/2014/main" id="{1EACD7CC-686F-4C2B-A651-5252DF5EB1CE}"/>
              </a:ext>
            </a:extLst>
          </p:cNvPr>
          <p:cNvSpPr>
            <a:spLocks xmlns:a="http://schemas.openxmlformats.org/drawingml/2006/main" noGrp="1"/>
          </p:cNvSpPr>
          <p:nvPr/>
        </p:nvSpPr>
        <p:spPr>
          <a:xfrm xmlns:a="http://schemas.openxmlformats.org/drawingml/2006/main">
            <a:off x="5048250" y="2800350"/>
            <a:ext cx="6191250" cy="619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650" b="0">
                <a:solidFill>
                  <a:srgbClr val="17202A"/>
                </a:solidFill>
                <a:latin typeface="Aptos"/>
                <a:ea typeface="Aptos"/>
                <a:cs typeface="Aptos"/>
              </a:defRPr>
            </a:pPr>
            <a:r>
              <a:rPr sz="1650" b="0">
                <a:solidFill>
                  <a:srgbClr val="17202A"/>
                </a:solidFill>
                <a:latin typeface="Aptos"/>
                <a:ea typeface="Aptos"/>
                <a:cs typeface="Aptos"/>
              </a:rPr>
              <a:t>State the legal test without merging distinct requirements.</a:t>
            </a:r>
          </a:p>
        </p:txBody>
      </p:sp>
      <p:sp>
        <p:nvSpPr>
          <p:cNvPr id="13" name="">
            <a:extLst xmlns:a="http://schemas.openxmlformats.org/drawingml/2006/main">
              <a:ext uri="{FF2B5EF4-FFF2-40B4-BE49-F238E27FC236}">
                <a16:creationId xmlns:a16="http://schemas.microsoft.com/office/drawing/2014/main" id="{EBD2D058-48A1-4BFD-AC34-B333E07C3684}"/>
              </a:ext>
            </a:extLst>
          </p:cNvPr>
          <p:cNvSpPr>
            <a:spLocks xmlns:a="http://schemas.openxmlformats.org/drawingml/2006/main" noGrp="1"/>
          </p:cNvSpPr>
          <p:nvPr/>
        </p:nvSpPr>
        <p:spPr>
          <a:xfrm xmlns:a="http://schemas.openxmlformats.org/drawingml/2006/main">
            <a:off x="1381125" y="3543300"/>
            <a:ext cx="9858375" cy="19050"/>
          </a:xfrm>
          <a:prstGeom xmlns:a="http://schemas.openxmlformats.org/drawingml/2006/main" prst="rect">
            <a:avLst/>
          </a:prstGeom>
          <a:solidFill xmlns:a="http://schemas.openxmlformats.org/drawingml/2006/main">
            <a:srgbClr val="D8D2DC"/>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7679C542-9470-4BB2-A9FC-416E682589B4}"/>
              </a:ext>
            </a:extLst>
          </p:cNvPr>
          <p:cNvSpPr>
            <a:spLocks xmlns:a="http://schemas.openxmlformats.org/drawingml/2006/main" noGrp="1"/>
          </p:cNvSpPr>
          <p:nvPr/>
        </p:nvSpPr>
        <p:spPr>
          <a:xfrm xmlns:a="http://schemas.openxmlformats.org/drawingml/2006/main">
            <a:off x="704850" y="3867150"/>
            <a:ext cx="428625"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ctr">
              <a:buNone/>
              <a:defRPr sz="2250" b="1">
                <a:solidFill>
                  <a:srgbClr val="D39124"/>
                </a:solidFill>
                <a:latin typeface="Aptos"/>
                <a:ea typeface="Aptos"/>
                <a:cs typeface="Aptos"/>
              </a:defRPr>
            </a:pPr>
            <a:r>
              <a:rPr sz="2250" b="1">
                <a:solidFill>
                  <a:srgbClr val="D39124"/>
                </a:solidFill>
                <a:latin typeface="Aptos"/>
                <a:ea typeface="Aptos"/>
                <a:cs typeface="Aptos"/>
              </a:rPr>
              <a:t/>
            </a:r>
          </a:p>
        </p:txBody>
      </p:sp>
      <p:sp>
        <p:nvSpPr>
          <p:cNvPr id="15" name="">
            <a:extLst xmlns:a="http://schemas.openxmlformats.org/drawingml/2006/main">
              <a:ext uri="{FF2B5EF4-FFF2-40B4-BE49-F238E27FC236}">
                <a16:creationId xmlns:a16="http://schemas.microsoft.com/office/drawing/2014/main" id="{AC8C6A89-3102-415C-9B83-35304EE77EB6}"/>
              </a:ext>
            </a:extLst>
          </p:cNvPr>
          <p:cNvSpPr>
            <a:spLocks xmlns:a="http://schemas.openxmlformats.org/drawingml/2006/main" noGrp="1"/>
          </p:cNvSpPr>
          <p:nvPr/>
        </p:nvSpPr>
        <p:spPr>
          <a:xfrm xmlns:a="http://schemas.openxmlformats.org/drawingml/2006/main">
            <a:off x="1381125" y="3790950"/>
            <a:ext cx="33337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75" b="1">
                <a:solidFill>
                  <a:srgbClr val="D39124"/>
                </a:solidFill>
                <a:latin typeface="Aptos"/>
                <a:ea typeface="Aptos"/>
                <a:cs typeface="Aptos"/>
              </a:defRPr>
            </a:pPr>
            <a:r>
              <a:rPr sz="1875" b="1">
                <a:solidFill>
                  <a:srgbClr val="D39124"/>
                </a:solidFill>
                <a:latin typeface="Aptos"/>
                <a:ea typeface="Aptos"/>
                <a:cs typeface="Aptos"/>
              </a:rPr>
              <a:t>APPLICATION</a:t>
            </a:r>
          </a:p>
        </p:txBody>
      </p:sp>
      <p:sp>
        <p:nvSpPr>
          <p:cNvPr id="16" name="">
            <a:extLst xmlns:a="http://schemas.openxmlformats.org/drawingml/2006/main">
              <a:ext uri="{FF2B5EF4-FFF2-40B4-BE49-F238E27FC236}">
                <a16:creationId xmlns:a16="http://schemas.microsoft.com/office/drawing/2014/main" id="{EFEA6747-F54D-4D51-9964-99F8B6872B93}"/>
              </a:ext>
            </a:extLst>
          </p:cNvPr>
          <p:cNvSpPr>
            <a:spLocks xmlns:a="http://schemas.openxmlformats.org/drawingml/2006/main" noGrp="1"/>
          </p:cNvSpPr>
          <p:nvPr/>
        </p:nvSpPr>
        <p:spPr>
          <a:xfrm xmlns:a="http://schemas.openxmlformats.org/drawingml/2006/main">
            <a:off x="5048250" y="3790950"/>
            <a:ext cx="6191250" cy="619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650" b="0">
                <a:solidFill>
                  <a:srgbClr val="17202A"/>
                </a:solidFill>
                <a:latin typeface="Aptos"/>
                <a:ea typeface="Aptos"/>
                <a:cs typeface="Aptos"/>
              </a:defRPr>
            </a:pPr>
            <a:r>
              <a:rPr sz="1650" b="0">
                <a:solidFill>
                  <a:srgbClr val="17202A"/>
                </a:solidFill>
                <a:latin typeface="Aptos"/>
                <a:ea typeface="Aptos"/>
                <a:cs typeface="Aptos"/>
              </a:rPr>
              <a:t>Test status, timing, control, causation and any exception.</a:t>
            </a:r>
          </a:p>
        </p:txBody>
      </p:sp>
      <p:sp>
        <p:nvSpPr>
          <p:cNvPr id="17" name="">
            <a:extLst xmlns:a="http://schemas.openxmlformats.org/drawingml/2006/main">
              <a:ext uri="{FF2B5EF4-FFF2-40B4-BE49-F238E27FC236}">
                <a16:creationId xmlns:a16="http://schemas.microsoft.com/office/drawing/2014/main" id="{6C450C92-EA46-4467-83FA-4EEAF4B48FC0}"/>
              </a:ext>
            </a:extLst>
          </p:cNvPr>
          <p:cNvSpPr>
            <a:spLocks xmlns:a="http://schemas.openxmlformats.org/drawingml/2006/main" noGrp="1"/>
          </p:cNvSpPr>
          <p:nvPr/>
        </p:nvSpPr>
        <p:spPr>
          <a:xfrm xmlns:a="http://schemas.openxmlformats.org/drawingml/2006/main">
            <a:off x="1381125" y="4533900"/>
            <a:ext cx="9858375" cy="19050"/>
          </a:xfrm>
          <a:prstGeom xmlns:a="http://schemas.openxmlformats.org/drawingml/2006/main" prst="rect">
            <a:avLst/>
          </a:prstGeom>
          <a:solidFill xmlns:a="http://schemas.openxmlformats.org/drawingml/2006/main">
            <a:srgbClr val="D8D2DC"/>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D13551EC-81AE-4ED3-B6AA-D16E69FAA1BD}"/>
              </a:ext>
            </a:extLst>
          </p:cNvPr>
          <p:cNvSpPr>
            <a:spLocks xmlns:a="http://schemas.openxmlformats.org/drawingml/2006/main" noGrp="1"/>
          </p:cNvSpPr>
          <p:nvPr/>
        </p:nvSpPr>
        <p:spPr>
          <a:xfrm xmlns:a="http://schemas.openxmlformats.org/drawingml/2006/main">
            <a:off x="704850" y="4857750"/>
            <a:ext cx="428625"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ctr">
              <a:buNone/>
              <a:defRPr sz="2250" b="1">
                <a:solidFill>
                  <a:srgbClr val="A8424A"/>
                </a:solidFill>
                <a:latin typeface="Aptos"/>
                <a:ea typeface="Aptos"/>
                <a:cs typeface="Aptos"/>
              </a:defRPr>
            </a:pPr>
            <a:r>
              <a:rPr sz="2250" b="1">
                <a:solidFill>
                  <a:srgbClr val="A8424A"/>
                </a:solidFill>
                <a:latin typeface="Aptos"/>
                <a:ea typeface="Aptos"/>
                <a:cs typeface="Aptos"/>
              </a:rPr>
              <a:t/>
            </a:r>
          </a:p>
        </p:txBody>
      </p:sp>
      <p:sp>
        <p:nvSpPr>
          <p:cNvPr id="19" name="">
            <a:extLst xmlns:a="http://schemas.openxmlformats.org/drawingml/2006/main">
              <a:ext uri="{FF2B5EF4-FFF2-40B4-BE49-F238E27FC236}">
                <a16:creationId xmlns:a16="http://schemas.microsoft.com/office/drawing/2014/main" id="{3C3144DF-46C4-40BB-9EFC-F82B078D8BAB}"/>
              </a:ext>
            </a:extLst>
          </p:cNvPr>
          <p:cNvSpPr>
            <a:spLocks xmlns:a="http://schemas.openxmlformats.org/drawingml/2006/main" noGrp="1"/>
          </p:cNvSpPr>
          <p:nvPr/>
        </p:nvSpPr>
        <p:spPr>
          <a:xfrm xmlns:a="http://schemas.openxmlformats.org/drawingml/2006/main">
            <a:off x="1381125" y="4781550"/>
            <a:ext cx="33337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75" b="1">
                <a:solidFill>
                  <a:srgbClr val="A8424A"/>
                </a:solidFill>
                <a:latin typeface="Aptos"/>
                <a:ea typeface="Aptos"/>
                <a:cs typeface="Aptos"/>
              </a:defRPr>
            </a:pPr>
            <a:r>
              <a:rPr sz="1875" b="1">
                <a:solidFill>
                  <a:srgbClr val="A8424A"/>
                </a:solidFill>
                <a:latin typeface="Aptos"/>
                <a:ea typeface="Aptos"/>
                <a:cs typeface="Aptos"/>
              </a:rPr>
              <a:t>PRACTICE</a:t>
            </a:r>
          </a:p>
        </p:txBody>
      </p:sp>
      <p:sp>
        <p:nvSpPr>
          <p:cNvPr id="20" name="">
            <a:extLst xmlns:a="http://schemas.openxmlformats.org/drawingml/2006/main">
              <a:ext uri="{FF2B5EF4-FFF2-40B4-BE49-F238E27FC236}">
                <a16:creationId xmlns:a16="http://schemas.microsoft.com/office/drawing/2014/main" id="{7222AD30-9EE0-43D1-89DE-34C6F506AB8B}"/>
              </a:ext>
            </a:extLst>
          </p:cNvPr>
          <p:cNvSpPr>
            <a:spLocks xmlns:a="http://schemas.openxmlformats.org/drawingml/2006/main" noGrp="1"/>
          </p:cNvSpPr>
          <p:nvPr/>
        </p:nvSpPr>
        <p:spPr>
          <a:xfrm xmlns:a="http://schemas.openxmlformats.org/drawingml/2006/main">
            <a:off x="5048250" y="4781550"/>
            <a:ext cx="6191250" cy="619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650" b="0">
                <a:solidFill>
                  <a:srgbClr val="17202A"/>
                </a:solidFill>
                <a:latin typeface="Aptos"/>
                <a:ea typeface="Aptos"/>
                <a:cs typeface="Aptos"/>
              </a:defRPr>
            </a:pPr>
            <a:r>
              <a:rPr sz="1650" b="0">
                <a:solidFill>
                  <a:srgbClr val="17202A"/>
                </a:solidFill>
                <a:latin typeface="Aptos"/>
                <a:ea typeface="Aptos"/>
                <a:cs typeface="Aptos"/>
              </a:rPr>
              <a:t>Preserve evidence and identify the available remedy or defence.</a:t>
            </a:r>
          </a:p>
        </p:txBody>
      </p:sp>
      <p:sp>
        <p:nvSpPr>
          <p:cNvPr id="21" name="">
            <a:extLst xmlns:a="http://schemas.openxmlformats.org/drawingml/2006/main">
              <a:ext uri="{FF2B5EF4-FFF2-40B4-BE49-F238E27FC236}">
                <a16:creationId xmlns:a16="http://schemas.microsoft.com/office/drawing/2014/main" id="{D971A46A-4BE8-49DA-BA63-AA62790F4F9D}"/>
              </a:ext>
            </a:extLst>
          </p:cNvPr>
          <p:cNvSpPr>
            <a:spLocks xmlns:a="http://schemas.openxmlformats.org/drawingml/2006/main" noGrp="1"/>
          </p:cNvSpPr>
          <p:nvPr/>
        </p:nvSpPr>
        <p:spPr>
          <a:xfrm xmlns:a="http://schemas.openxmlformats.org/drawingml/2006/main">
            <a:off x="1381125" y="5524500"/>
            <a:ext cx="9858375" cy="19050"/>
          </a:xfrm>
          <a:prstGeom xmlns:a="http://schemas.openxmlformats.org/drawingml/2006/main" prst="rect">
            <a:avLst/>
          </a:prstGeom>
          <a:solidFill xmlns:a="http://schemas.openxmlformats.org/drawingml/2006/main">
            <a:srgbClr val="D8D2DC"/>
          </a:solidFill>
          <a:ln xmlns:a="http://schemas.openxmlformats.org/drawingml/2006/main" w="0">
            <a:noFill/>
            <a:prstDash val="solid"/>
          </a:ln>
        </p:spPr>
      </p:sp>
      <p:sp>
        <p:nvSpPr>
          <p:cNvPr id="22" name="">
            <a:extLst xmlns:a="http://schemas.openxmlformats.org/drawingml/2006/main">
              <a:ext uri="{FF2B5EF4-FFF2-40B4-BE49-F238E27FC236}">
                <a16:creationId xmlns:a16="http://schemas.microsoft.com/office/drawing/2014/main" id="{57C1D726-4BC6-42B5-9771-4303D27DBDF4}"/>
              </a:ext>
            </a:extLst>
          </p:cNvPr>
          <p:cNvSpPr>
            <a:spLocks xmlns:a="http://schemas.openxmlformats.org/drawingml/2006/main" noGrp="1"/>
          </p:cNvSpPr>
          <p:nvPr/>
        </p:nvSpPr>
        <p:spPr>
          <a:xfrm xmlns:a="http://schemas.openxmlformats.org/drawingml/2006/main">
            <a:off x="666750" y="5867400"/>
            <a:ext cx="10572750" cy="438150"/>
          </a:xfrm>
          <a:prstGeom xmlns:a="http://schemas.openxmlformats.org/drawingml/2006/main" prst="roundRect">
            <a:avLst>
              <a:gd name="adj" fmla="val 21739"/>
            </a:avLst>
          </a:prstGeom>
          <a:solidFill xmlns:a="http://schemas.openxmlformats.org/drawingml/2006/main">
            <a:srgbClr val="3F1D52"/>
          </a:solidFill>
          <a:ln xmlns:a="http://schemas.openxmlformats.org/drawingml/2006/main" w="0">
            <a:noFill/>
            <a:prstDash val="solid"/>
          </a:ln>
        </p:spPr>
      </p:sp>
      <p:sp>
        <p:nvSpPr>
          <p:cNvPr id="23" name="">
            <a:extLst xmlns:a="http://schemas.openxmlformats.org/drawingml/2006/main">
              <a:ext uri="{FF2B5EF4-FFF2-40B4-BE49-F238E27FC236}">
                <a16:creationId xmlns:a16="http://schemas.microsoft.com/office/drawing/2014/main" id="{A1FFAF23-263A-4B35-94E7-092BBD6385CC}"/>
              </a:ext>
            </a:extLst>
          </p:cNvPr>
          <p:cNvSpPr>
            <a:spLocks xmlns:a="http://schemas.openxmlformats.org/drawingml/2006/main" noGrp="1"/>
          </p:cNvSpPr>
          <p:nvPr/>
        </p:nvSpPr>
        <p:spPr>
          <a:xfrm xmlns:a="http://schemas.openxmlformats.org/drawingml/2006/main">
            <a:off x="904875" y="5962650"/>
            <a:ext cx="10096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650" b="1">
                <a:solidFill>
                  <a:srgbClr val="FFFFFF"/>
                </a:solidFill>
                <a:latin typeface="Aptos"/>
                <a:ea typeface="Aptos"/>
                <a:cs typeface="Aptos"/>
              </a:defRPr>
            </a:pPr>
            <a:r>
              <a:rPr sz="1650" b="1">
                <a:solidFill>
                  <a:srgbClr val="FFFFFF"/>
                </a:solidFill>
                <a:latin typeface="Aptos"/>
                <a:ea typeface="Aptos"/>
                <a:cs typeface="Aptos"/>
              </a:rPr>
              <a:t>Conclude only after the legal gateway and evidence align.</a:t>
            </a:r>
          </a:p>
        </p:txBody>
      </p:sp>
    </p:spTree>
    <p:extLst>
      <p:ext uri="{BB962C8B-B14F-4D97-AF65-F5344CB8AC3E}">
        <p14:creationId xmlns:p14="http://schemas.microsoft.com/office/powerpoint/2010/main" val="1086347914"/>
      </p:ext>
    </p:extLst>
  </p:cSld>
</p:sld>
</file>

<file path=ppt/slides/slide2.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16" name="">
            <a:extLst xmlns:a="http://schemas.openxmlformats.org/drawingml/2006/main">
              <a:ext uri="{FF2B5EF4-FFF2-40B4-BE49-F238E27FC236}">
                <a16:creationId xmlns:a16="http://schemas.microsoft.com/office/drawing/2014/main" id="{D09DDB9E-E514-481D-B183-5AFDE74DBB4E}"/>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4</a:t>
            </a:r>
          </a:p>
        </p:txBody>
      </p:sp>
      <p:pic>
        <p:nvPicPr>
          <p:cNvPr id="19" name=""/>
          <p:cNvPicPr>
            <a:picLocks xmlns:a="http://schemas.openxmlformats.org/drawingml/2006/main" noChangeAspect="1"/>
          </p:cNvPicPr>
          <p:nvPr/>
        </p:nvPicPr>
        <p:blipFill>
          <a:blip xmlns:r="http://schemas.openxmlformats.org/officeDocument/2006/relationships" xmlns:a="http://schemas.openxmlformats.org/drawingml/2006/main" r:embed="R2dd8a2e1803548e9"/>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2885419E-A57C-4DE4-9F87-9A88F9B02E47}"/>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Course aim</a:t>
            </a:r>
          </a:p>
        </p:txBody>
      </p:sp>
      <p:sp>
        <p:nvSpPr>
          <p:cNvPr id="4" name="">
            <a:extLst xmlns:a="http://schemas.openxmlformats.org/drawingml/2006/main">
              <a:ext uri="{FF2B5EF4-FFF2-40B4-BE49-F238E27FC236}">
                <a16:creationId xmlns:a16="http://schemas.microsoft.com/office/drawing/2014/main" id="{149329FC-266A-4B48-9C3D-E6EC97F4FEBA}"/>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17157DD7-A31C-479F-8E5D-BD749F82322B}"/>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02</a:t>
            </a:r>
          </a:p>
        </p:txBody>
      </p:sp>
      <p:sp>
        <p:nvSpPr>
          <p:cNvPr id="6" name="">
            <a:extLst xmlns:a="http://schemas.openxmlformats.org/drawingml/2006/main">
              <a:ext uri="{FF2B5EF4-FFF2-40B4-BE49-F238E27FC236}">
                <a16:creationId xmlns:a16="http://schemas.microsoft.com/office/drawing/2014/main" id="{68E2033F-9C26-4824-AFF7-9EEBEB7B0EB6}"/>
              </a:ext>
            </a:extLst>
          </p:cNvPr>
          <p:cNvSpPr>
            <a:spLocks xmlns:a="http://schemas.openxmlformats.org/drawingml/2006/main" noGrp="1"/>
          </p:cNvSpPr>
          <p:nvPr/>
        </p:nvSpPr>
        <p:spPr>
          <a:xfrm xmlns:a="http://schemas.openxmlformats.org/drawingml/2006/main">
            <a:off x="666750" y="1752600"/>
            <a:ext cx="72390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81140"/>
          </a:bodyPr>
          <a:lstStyle xmlns:a="http://schemas.openxmlformats.org/drawingml/2006/main"/>
          <a:p xmlns:a="http://schemas.openxmlformats.org/drawingml/2006/main">
            <a:pPr algn="l">
              <a:buNone/>
              <a:defRPr sz="2850" b="1">
                <a:solidFill>
                  <a:srgbClr val="17202A"/>
                </a:solidFill>
                <a:latin typeface="Aptos"/>
                <a:ea typeface="Aptos"/>
                <a:cs typeface="Aptos"/>
              </a:defRPr>
            </a:pPr>
            <a:r>
              <a:rPr sz="2850" b="1">
                <a:solidFill>
                  <a:srgbClr val="17202A"/>
                </a:solidFill>
                <a:latin typeface="Aptos"/>
                <a:ea typeface="Aptos"/>
                <a:cs typeface="Aptos"/>
              </a:rPr>
              <a:t>Develop legally confident, evidence-led Admiralty practitioners</a:t>
            </a:r>
          </a:p>
        </p:txBody>
      </p:sp>
      <p:sp>
        <p:nvSpPr>
          <p:cNvPr id="7" name="">
            <a:extLst xmlns:a="http://schemas.openxmlformats.org/drawingml/2006/main">
              <a:ext uri="{FF2B5EF4-FFF2-40B4-BE49-F238E27FC236}">
                <a16:creationId xmlns:a16="http://schemas.microsoft.com/office/drawing/2014/main" id="{E3968126-115E-46A9-9687-07A860915D2A}"/>
              </a:ext>
            </a:extLst>
          </p:cNvPr>
          <p:cNvSpPr>
            <a:spLocks xmlns:a="http://schemas.openxmlformats.org/drawingml/2006/main" noGrp="1"/>
          </p:cNvSpPr>
          <p:nvPr/>
        </p:nvSpPr>
        <p:spPr>
          <a:xfrm xmlns:a="http://schemas.openxmlformats.org/drawingml/2006/main">
            <a:off x="666750" y="2619375"/>
            <a:ext cx="6953250" cy="1190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950" b="0">
                <a:solidFill>
                  <a:srgbClr val="5F6874"/>
                </a:solidFill>
                <a:latin typeface="Aptos"/>
                <a:ea typeface="Aptos"/>
                <a:cs typeface="Aptos"/>
              </a:defRPr>
            </a:pPr>
            <a:r>
              <a:rPr sz="1950" b="0">
                <a:solidFill>
                  <a:srgbClr val="5F6874"/>
                </a:solidFill>
                <a:latin typeface="Aptos"/>
                <a:ea typeface="Aptos"/>
                <a:cs typeface="Aptos"/>
              </a:rPr>
              <a:t>This course provides a comprehensive grounding in Admiralty law and maritime litigation: jurisdiction, arrest, collision, salvage, towage, pilotage and limitation of liability.</a:t>
            </a:r>
          </a:p>
        </p:txBody>
      </p:sp>
      <p:sp>
        <p:nvSpPr>
          <p:cNvPr id="8" name="">
            <a:extLst xmlns:a="http://schemas.openxmlformats.org/drawingml/2006/main">
              <a:ext uri="{FF2B5EF4-FFF2-40B4-BE49-F238E27FC236}">
                <a16:creationId xmlns:a16="http://schemas.microsoft.com/office/drawing/2014/main" id="{13DA6EAE-E4C3-4976-A1A6-AE0CCCB2352C}"/>
              </a:ext>
            </a:extLst>
          </p:cNvPr>
          <p:cNvSpPr>
            <a:spLocks xmlns:a="http://schemas.openxmlformats.org/drawingml/2006/main" noGrp="1"/>
          </p:cNvSpPr>
          <p:nvPr/>
        </p:nvSpPr>
        <p:spPr>
          <a:xfrm xmlns:a="http://schemas.openxmlformats.org/drawingml/2006/main">
            <a:off x="8096250" y="1752600"/>
            <a:ext cx="3238500" cy="3352800"/>
          </a:xfrm>
          <a:prstGeom xmlns:a="http://schemas.openxmlformats.org/drawingml/2006/main" prst="roundRect">
            <a:avLst>
              <a:gd name="adj" fmla="val 7059"/>
            </a:avLst>
          </a:prstGeom>
          <a:solidFill xmlns:a="http://schemas.openxmlformats.org/drawingml/2006/main">
            <a:srgbClr val="3F1D52"/>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DB196F61-23F2-46F8-9976-22D299470EC1}"/>
              </a:ext>
            </a:extLst>
          </p:cNvPr>
          <p:cNvSpPr>
            <a:spLocks xmlns:a="http://schemas.openxmlformats.org/drawingml/2006/main" noGrp="1"/>
          </p:cNvSpPr>
          <p:nvPr/>
        </p:nvSpPr>
        <p:spPr>
          <a:xfrm xmlns:a="http://schemas.openxmlformats.org/drawingml/2006/main">
            <a:off x="8420100" y="2076450"/>
            <a:ext cx="2571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200" b="1">
                <a:solidFill>
                  <a:srgbClr val="DCCBE2"/>
                </a:solidFill>
                <a:latin typeface="Aptos"/>
                <a:ea typeface="Aptos"/>
                <a:cs typeface="Aptos"/>
              </a:defRPr>
            </a:pPr>
            <a:r>
              <a:rPr sz="1200" b="1">
                <a:solidFill>
                  <a:srgbClr val="DCCBE2"/>
                </a:solidFill>
                <a:latin typeface="Aptos"/>
                <a:ea typeface="Aptos"/>
                <a:cs typeface="Aptos"/>
              </a:rPr>
              <a:t>LEARNERS WILL</a:t>
            </a:r>
          </a:p>
        </p:txBody>
      </p:sp>
      <p:sp>
        <p:nvSpPr>
          <p:cNvPr id="10" name="">
            <a:extLst xmlns:a="http://schemas.openxmlformats.org/drawingml/2006/main">
              <a:ext uri="{FF2B5EF4-FFF2-40B4-BE49-F238E27FC236}">
                <a16:creationId xmlns:a16="http://schemas.microsoft.com/office/drawing/2014/main" id="{23F26851-DC46-4AAA-91B2-680B64AEA5F9}"/>
              </a:ext>
            </a:extLst>
          </p:cNvPr>
          <p:cNvSpPr>
            <a:spLocks xmlns:a="http://schemas.openxmlformats.org/drawingml/2006/main" noGrp="1"/>
          </p:cNvSpPr>
          <p:nvPr/>
        </p:nvSpPr>
        <p:spPr>
          <a:xfrm xmlns:a="http://schemas.openxmlformats.org/drawingml/2006/main">
            <a:off x="8420100" y="2533650"/>
            <a:ext cx="25717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325" b="1">
                <a:solidFill>
                  <a:srgbClr val="FFFFFF"/>
                </a:solidFill>
                <a:latin typeface="Aptos"/>
                <a:ea typeface="Aptos"/>
                <a:cs typeface="Aptos"/>
              </a:defRPr>
            </a:pPr>
            <a:r>
              <a:rPr sz="2325" b="1">
                <a:solidFill>
                  <a:srgbClr val="FFFFFF"/>
                </a:solidFill>
                <a:latin typeface="Aptos"/>
                <a:ea typeface="Aptos"/>
                <a:cs typeface="Aptos"/>
              </a:rPr>
              <a:t>Interpret</a:t>
            </a:r>
          </a:p>
        </p:txBody>
      </p:sp>
      <p:sp>
        <p:nvSpPr>
          <p:cNvPr id="11" name="">
            <a:extLst xmlns:a="http://schemas.openxmlformats.org/drawingml/2006/main">
              <a:ext uri="{FF2B5EF4-FFF2-40B4-BE49-F238E27FC236}">
                <a16:creationId xmlns:a16="http://schemas.microsoft.com/office/drawing/2014/main" id="{DF9F04F8-A1F1-4C83-9A04-105F600A6246}"/>
              </a:ext>
            </a:extLst>
          </p:cNvPr>
          <p:cNvSpPr>
            <a:spLocks xmlns:a="http://schemas.openxmlformats.org/drawingml/2006/main" noGrp="1"/>
          </p:cNvSpPr>
          <p:nvPr/>
        </p:nvSpPr>
        <p:spPr>
          <a:xfrm xmlns:a="http://schemas.openxmlformats.org/drawingml/2006/main">
            <a:off x="8420100" y="3152775"/>
            <a:ext cx="25717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325" b="1">
                <a:solidFill>
                  <a:srgbClr val="FFFFFF"/>
                </a:solidFill>
                <a:latin typeface="Aptos"/>
                <a:ea typeface="Aptos"/>
                <a:cs typeface="Aptos"/>
              </a:defRPr>
            </a:pPr>
            <a:r>
              <a:rPr sz="2325" b="1">
                <a:solidFill>
                  <a:srgbClr val="FFFFFF"/>
                </a:solidFill>
                <a:latin typeface="Aptos"/>
                <a:ea typeface="Aptos"/>
                <a:cs typeface="Aptos"/>
              </a:rPr>
              <a:t>Analyse</a:t>
            </a:r>
          </a:p>
        </p:txBody>
      </p:sp>
      <p:sp>
        <p:nvSpPr>
          <p:cNvPr id="12" name="">
            <a:extLst xmlns:a="http://schemas.openxmlformats.org/drawingml/2006/main">
              <a:ext uri="{FF2B5EF4-FFF2-40B4-BE49-F238E27FC236}">
                <a16:creationId xmlns:a16="http://schemas.microsoft.com/office/drawing/2014/main" id="{44622936-6D6D-4D38-8E1B-01F5E7D9642C}"/>
              </a:ext>
            </a:extLst>
          </p:cNvPr>
          <p:cNvSpPr>
            <a:spLocks xmlns:a="http://schemas.openxmlformats.org/drawingml/2006/main" noGrp="1"/>
          </p:cNvSpPr>
          <p:nvPr/>
        </p:nvSpPr>
        <p:spPr>
          <a:xfrm xmlns:a="http://schemas.openxmlformats.org/drawingml/2006/main">
            <a:off x="8420100" y="3771900"/>
            <a:ext cx="25717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325" b="1">
                <a:solidFill>
                  <a:srgbClr val="FFFFFF"/>
                </a:solidFill>
                <a:latin typeface="Aptos"/>
                <a:ea typeface="Aptos"/>
                <a:cs typeface="Aptos"/>
              </a:defRPr>
            </a:pPr>
            <a:r>
              <a:rPr sz="2325" b="1">
                <a:solidFill>
                  <a:srgbClr val="FFFFFF"/>
                </a:solidFill>
                <a:latin typeface="Aptos"/>
                <a:ea typeface="Aptos"/>
                <a:cs typeface="Aptos"/>
              </a:rPr>
              <a:t>Apply</a:t>
            </a:r>
          </a:p>
        </p:txBody>
      </p:sp>
      <p:sp>
        <p:nvSpPr>
          <p:cNvPr id="13" name="">
            <a:extLst xmlns:a="http://schemas.openxmlformats.org/drawingml/2006/main">
              <a:ext uri="{FF2B5EF4-FFF2-40B4-BE49-F238E27FC236}">
                <a16:creationId xmlns:a16="http://schemas.microsoft.com/office/drawing/2014/main" id="{758EF851-D9B9-4349-A43E-02369714F66C}"/>
              </a:ext>
            </a:extLst>
          </p:cNvPr>
          <p:cNvSpPr>
            <a:spLocks xmlns:a="http://schemas.openxmlformats.org/drawingml/2006/main" noGrp="1"/>
          </p:cNvSpPr>
          <p:nvPr/>
        </p:nvSpPr>
        <p:spPr>
          <a:xfrm xmlns:a="http://schemas.openxmlformats.org/drawingml/2006/main">
            <a:off x="8420100" y="4429125"/>
            <a:ext cx="23812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78407"/>
          </a:bodyPr>
          <a:lstStyle xmlns:a="http://schemas.openxmlformats.org/drawingml/2006/main"/>
          <a:p xmlns:a="http://schemas.openxmlformats.org/drawingml/2006/main">
            <a:pPr algn="l">
              <a:buNone/>
              <a:defRPr sz="1650" b="0">
                <a:solidFill>
                  <a:srgbClr val="E8DCEC"/>
                </a:solidFill>
                <a:latin typeface="Aptos"/>
                <a:ea typeface="Aptos"/>
                <a:cs typeface="Aptos"/>
              </a:defRPr>
            </a:pPr>
            <a:r>
              <a:rPr sz="1650" b="0">
                <a:solidFill>
                  <a:srgbClr val="E8DCEC"/>
                </a:solidFill>
                <a:latin typeface="Aptos"/>
                <a:ea typeface="Aptos"/>
                <a:cs typeface="Aptos"/>
              </a:rPr>
              <a:t>statutes, conventions, procedure and maritime evidence</a:t>
            </a:r>
          </a:p>
        </p:txBody>
      </p:sp>
      <p:sp>
        <p:nvSpPr>
          <p:cNvPr id="14" name="">
            <a:extLst xmlns:a="http://schemas.openxmlformats.org/drawingml/2006/main">
              <a:ext uri="{FF2B5EF4-FFF2-40B4-BE49-F238E27FC236}">
                <a16:creationId xmlns:a16="http://schemas.microsoft.com/office/drawing/2014/main" id="{98C4E0F6-7BE6-4A4B-BF9F-E0784347FD2B}"/>
              </a:ext>
            </a:extLst>
          </p:cNvPr>
          <p:cNvSpPr>
            <a:spLocks xmlns:a="http://schemas.openxmlformats.org/drawingml/2006/main" noGrp="1"/>
          </p:cNvSpPr>
          <p:nvPr/>
        </p:nvSpPr>
        <p:spPr>
          <a:xfrm xmlns:a="http://schemas.openxmlformats.org/drawingml/2006/main">
            <a:off x="666750" y="5334000"/>
            <a:ext cx="102870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75" b="1">
                <a:solidFill>
                  <a:srgbClr val="167386"/>
                </a:solidFill>
                <a:latin typeface="Aptos"/>
                <a:ea typeface="Aptos"/>
                <a:cs typeface="Aptos"/>
              </a:defRPr>
            </a:pPr>
            <a:r>
              <a:rPr sz="1875" b="1">
                <a:solidFill>
                  <a:srgbClr val="167386"/>
                </a:solidFill>
                <a:latin typeface="Aptos"/>
                <a:ea typeface="Aptos"/>
                <a:cs typeface="Aptos"/>
              </a:rPr>
              <a:t>Jurisdiction  •  Liability  •  Security  •  Procedure  •  Risk</a:t>
            </a:r>
          </a:p>
        </p:txBody>
      </p:sp>
      <p:sp>
        <p:nvSpPr>
          <p:cNvPr id="15" name="">
            <a:extLst xmlns:a="http://schemas.openxmlformats.org/drawingml/2006/main">
              <a:ext uri="{FF2B5EF4-FFF2-40B4-BE49-F238E27FC236}">
                <a16:creationId xmlns:a16="http://schemas.microsoft.com/office/drawing/2014/main" id="{A4ADDCF9-F57B-441D-980F-1897F3F02312}"/>
              </a:ext>
            </a:extLst>
          </p:cNvPr>
          <p:cNvSpPr>
            <a:spLocks xmlns:a="http://schemas.openxmlformats.org/drawingml/2006/main" noGrp="1"/>
          </p:cNvSpPr>
          <p:nvPr/>
        </p:nvSpPr>
        <p:spPr>
          <a:xfrm xmlns:a="http://schemas.openxmlformats.org/drawingml/2006/main">
            <a:off x="666750" y="5886450"/>
            <a:ext cx="10287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5238"/>
          </a:bodyPr>
          <a:lstStyle xmlns:a="http://schemas.openxmlformats.org/drawingml/2006/main"/>
          <a:p xmlns:a="http://schemas.openxmlformats.org/drawingml/2006/main">
            <a:pPr algn="l">
              <a:buNone/>
              <a:defRPr sz="1575" b="0">
                <a:solidFill>
                  <a:srgbClr val="17202A"/>
                </a:solidFill>
                <a:latin typeface="Aptos"/>
                <a:ea typeface="Aptos"/>
                <a:cs typeface="Aptos"/>
              </a:defRPr>
            </a:pPr>
            <a:r>
              <a:rPr sz="1575" b="0">
                <a:solidFill>
                  <a:srgbClr val="17202A"/>
                </a:solidFill>
                <a:latin typeface="Aptos"/>
                <a:ea typeface="Aptos"/>
                <a:cs typeface="Aptos"/>
              </a:rPr>
              <a:t>Professional emphasis: current authority, exact legal gateways, disciplined evidence and practical maritime decision-making.</a:t>
            </a:r>
          </a:p>
        </p:txBody>
      </p:sp>
    </p:spTree>
    <p:extLst>
      <p:ext uri="{BB962C8B-B14F-4D97-AF65-F5344CB8AC3E}">
        <p14:creationId xmlns:p14="http://schemas.microsoft.com/office/powerpoint/2010/main" val="946671545"/>
      </p:ext>
    </p:extLst>
  </p:cSld>
</p:sld>
</file>

<file path=ppt/slides/slide20.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9" name="">
            <a:extLst xmlns:a="http://schemas.openxmlformats.org/drawingml/2006/main">
              <a:ext uri="{FF2B5EF4-FFF2-40B4-BE49-F238E27FC236}">
                <a16:creationId xmlns:a16="http://schemas.microsoft.com/office/drawing/2014/main" id="{863C453A-1DB0-41FA-9463-0EE083692ECF}"/>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4</a:t>
            </a:r>
          </a:p>
        </p:txBody>
      </p:sp>
      <p:pic>
        <p:nvPicPr>
          <p:cNvPr id="32" name=""/>
          <p:cNvPicPr>
            <a:picLocks xmlns:a="http://schemas.openxmlformats.org/drawingml/2006/main" noChangeAspect="1"/>
          </p:cNvPicPr>
          <p:nvPr/>
        </p:nvPicPr>
        <p:blipFill>
          <a:blip xmlns:r="http://schemas.openxmlformats.org/officeDocument/2006/relationships" xmlns:a="http://schemas.openxmlformats.org/drawingml/2006/main" r:embed="R77f88fd12760414e"/>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25EDAC56-142A-4B13-8176-B8D85EFD7985}"/>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Master and crew fault</a:t>
            </a:r>
          </a:p>
        </p:txBody>
      </p:sp>
      <p:sp>
        <p:nvSpPr>
          <p:cNvPr id="4" name="">
            <a:extLst xmlns:a="http://schemas.openxmlformats.org/drawingml/2006/main">
              <a:ext uri="{FF2B5EF4-FFF2-40B4-BE49-F238E27FC236}">
                <a16:creationId xmlns:a16="http://schemas.microsoft.com/office/drawing/2014/main" id="{5E1A4E4E-9D28-4AD2-8925-4873884A9510}"/>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56A71007-C9D9-4BE9-9FD4-1173D557D137}"/>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20</a:t>
            </a:r>
          </a:p>
        </p:txBody>
      </p:sp>
      <p:sp>
        <p:nvSpPr>
          <p:cNvPr id="6" name="">
            <a:extLst xmlns:a="http://schemas.openxmlformats.org/drawingml/2006/main">
              <a:ext uri="{FF2B5EF4-FFF2-40B4-BE49-F238E27FC236}">
                <a16:creationId xmlns:a16="http://schemas.microsoft.com/office/drawing/2014/main" id="{C4FB8A61-C6B9-478A-BA67-06C759D43C34}"/>
              </a:ext>
            </a:extLst>
          </p:cNvPr>
          <p:cNvSpPr>
            <a:spLocks xmlns:a="http://schemas.openxmlformats.org/drawingml/2006/main" noGrp="1"/>
          </p:cNvSpPr>
          <p:nvPr/>
        </p:nvSpPr>
        <p:spPr>
          <a:xfrm xmlns:a="http://schemas.openxmlformats.org/drawingml/2006/main">
            <a:off x="666750" y="1695450"/>
            <a:ext cx="100012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82420"/>
          </a:bodyPr>
          <a:lstStyle xmlns:a="http://schemas.openxmlformats.org/drawingml/2006/main"/>
          <a:p xmlns:a="http://schemas.openxmlformats.org/drawingml/2006/main">
            <a:pPr algn="l">
              <a:buNone/>
              <a:defRPr sz="2100" b="1">
                <a:solidFill>
                  <a:srgbClr val="17202A"/>
                </a:solidFill>
                <a:latin typeface="Aptos"/>
                <a:ea typeface="Aptos"/>
                <a:cs typeface="Aptos"/>
              </a:defRPr>
            </a:pPr>
            <a:r>
              <a:rPr sz="2100" b="1">
                <a:solidFill>
                  <a:srgbClr val="17202A"/>
                </a:solidFill>
                <a:latin typeface="Aptos"/>
                <a:ea typeface="Aptos"/>
                <a:cs typeface="Aptos"/>
              </a:rPr>
              <a:t>Bridge-team decisions, competence, fatigue and standing orders are central to breach analysis.</a:t>
            </a:r>
          </a:p>
        </p:txBody>
      </p:sp>
      <p:sp>
        <p:nvSpPr>
          <p:cNvPr id="7" name="">
            <a:extLst xmlns:a="http://schemas.openxmlformats.org/drawingml/2006/main">
              <a:ext uri="{FF2B5EF4-FFF2-40B4-BE49-F238E27FC236}">
                <a16:creationId xmlns:a16="http://schemas.microsoft.com/office/drawing/2014/main" id="{775560BF-1EEE-4D33-8735-8D016F016C60}"/>
              </a:ext>
            </a:extLst>
          </p:cNvPr>
          <p:cNvSpPr>
            <a:spLocks xmlns:a="http://schemas.openxmlformats.org/drawingml/2006/main" noGrp="1"/>
          </p:cNvSpPr>
          <p:nvPr/>
        </p:nvSpPr>
        <p:spPr>
          <a:xfrm xmlns:a="http://schemas.openxmlformats.org/drawingml/2006/main">
            <a:off x="590550" y="2714625"/>
            <a:ext cx="1952625" cy="1714500"/>
          </a:xfrm>
          <a:prstGeom xmlns:a="http://schemas.openxmlformats.org/drawingml/2006/main" prst="roundRect">
            <a:avLst>
              <a:gd name="adj" fmla="val 50000"/>
            </a:avLst>
          </a:prstGeom>
          <a:solidFill xmlns:a="http://schemas.openxmlformats.org/drawingml/2006/main">
            <a:srgbClr val="FFFFFF"/>
          </a:solidFill>
          <a:ln xmlns:a="http://schemas.openxmlformats.org/drawingml/2006/main" w="9525">
            <a:solidFill>
              <a:srgbClr val="A8424A"/>
            </a:solidFill>
            <a:prstDash val="solid"/>
          </a:ln>
        </p:spPr>
      </p:sp>
      <p:sp>
        <p:nvSpPr>
          <p:cNvPr id="8" name="">
            <a:extLst xmlns:a="http://schemas.openxmlformats.org/drawingml/2006/main">
              <a:ext uri="{FF2B5EF4-FFF2-40B4-BE49-F238E27FC236}">
                <a16:creationId xmlns:a16="http://schemas.microsoft.com/office/drawing/2014/main" id="{E5DEEFA1-09F8-403F-A88D-50BCCE67A2A6}"/>
              </a:ext>
            </a:extLst>
          </p:cNvPr>
          <p:cNvSpPr>
            <a:spLocks xmlns:a="http://schemas.openxmlformats.org/drawingml/2006/main" noGrp="1"/>
          </p:cNvSpPr>
          <p:nvPr/>
        </p:nvSpPr>
        <p:spPr>
          <a:xfrm xmlns:a="http://schemas.openxmlformats.org/drawingml/2006/main">
            <a:off x="1238250" y="2905125"/>
            <a:ext cx="6667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ctr">
              <a:buNone/>
              <a:defRPr sz="3300" b="1">
                <a:solidFill>
                  <a:srgbClr val="A8424A"/>
                </a:solidFill>
                <a:latin typeface="Aptos"/>
                <a:ea typeface="Aptos"/>
                <a:cs typeface="Aptos"/>
              </a:defRPr>
            </a:pPr>
            <a:r>
              <a:rPr sz="3300" b="1">
                <a:solidFill>
                  <a:srgbClr val="A8424A"/>
                </a:solidFill>
                <a:latin typeface="Aptos"/>
                <a:ea typeface="Aptos"/>
                <a:cs typeface="Aptos"/>
              </a:rPr>
              <a:t/>
            </a:r>
          </a:p>
        </p:txBody>
      </p:sp>
      <p:sp>
        <p:nvSpPr>
          <p:cNvPr id="9" name="">
            <a:extLst xmlns:a="http://schemas.openxmlformats.org/drawingml/2006/main">
              <a:ext uri="{FF2B5EF4-FFF2-40B4-BE49-F238E27FC236}">
                <a16:creationId xmlns:a16="http://schemas.microsoft.com/office/drawing/2014/main" id="{411AAF90-A83D-4B05-BCB9-F6AA2CF1D012}"/>
              </a:ext>
            </a:extLst>
          </p:cNvPr>
          <p:cNvSpPr>
            <a:spLocks xmlns:a="http://schemas.openxmlformats.org/drawingml/2006/main" noGrp="1"/>
          </p:cNvSpPr>
          <p:nvPr/>
        </p:nvSpPr>
        <p:spPr>
          <a:xfrm xmlns:a="http://schemas.openxmlformats.org/drawingml/2006/main">
            <a:off x="781050" y="3543300"/>
            <a:ext cx="15716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350" b="1">
                <a:solidFill>
                  <a:srgbClr val="A8424A"/>
                </a:solidFill>
                <a:latin typeface="Aptos"/>
                <a:ea typeface="Aptos"/>
                <a:cs typeface="Aptos"/>
              </a:defRPr>
            </a:pPr>
            <a:r>
              <a:rPr sz="1350" b="1">
                <a:solidFill>
                  <a:srgbClr val="A8424A"/>
                </a:solidFill>
                <a:latin typeface="Aptos"/>
                <a:ea typeface="Aptos"/>
                <a:cs typeface="Aptos"/>
              </a:rPr>
              <a:t>LEGAL SOURCE</a:t>
            </a:r>
          </a:p>
        </p:txBody>
      </p:sp>
      <p:sp>
        <p:nvSpPr>
          <p:cNvPr id="10" name="">
            <a:extLst xmlns:a="http://schemas.openxmlformats.org/drawingml/2006/main">
              <a:ext uri="{FF2B5EF4-FFF2-40B4-BE49-F238E27FC236}">
                <a16:creationId xmlns:a16="http://schemas.microsoft.com/office/drawing/2014/main" id="{BA709857-DB09-49BB-9FE9-94B4C8963067}"/>
              </a:ext>
            </a:extLst>
          </p:cNvPr>
          <p:cNvSpPr>
            <a:spLocks xmlns:a="http://schemas.openxmlformats.org/drawingml/2006/main" noGrp="1"/>
          </p:cNvSpPr>
          <p:nvPr/>
        </p:nvSpPr>
        <p:spPr>
          <a:xfrm xmlns:a="http://schemas.openxmlformats.org/drawingml/2006/main">
            <a:off x="876300" y="3905250"/>
            <a:ext cx="1381125"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61407"/>
          </a:bodyPr>
          <a:lstStyle xmlns:a="http://schemas.openxmlformats.org/drawingml/2006/main"/>
          <a:p xmlns:a="http://schemas.openxmlformats.org/drawingml/2006/main">
            <a:pPr algn="ctr">
              <a:buNone/>
              <a:defRPr sz="1500" b="1">
                <a:solidFill>
                  <a:srgbClr val="17202A"/>
                </a:solidFill>
                <a:latin typeface="Aptos"/>
                <a:ea typeface="Aptos"/>
                <a:cs typeface="Aptos"/>
              </a:defRPr>
            </a:pPr>
            <a:r>
              <a:rPr sz="1500" b="1">
                <a:solidFill>
                  <a:srgbClr val="17202A"/>
                </a:solidFill>
                <a:latin typeface="Aptos"/>
                <a:ea typeface="Aptos"/>
                <a:cs typeface="Aptos"/>
              </a:rPr>
              <a:t>Identify the precise statute, rule, convention, contract or authority.</a:t>
            </a:r>
          </a:p>
        </p:txBody>
      </p:sp>
      <p:sp>
        <p:nvSpPr>
          <p:cNvPr id="11" name="">
            <a:extLst xmlns:a="http://schemas.openxmlformats.org/drawingml/2006/main">
              <a:ext uri="{FF2B5EF4-FFF2-40B4-BE49-F238E27FC236}">
                <a16:creationId xmlns:a16="http://schemas.microsoft.com/office/drawing/2014/main" id="{70CC16D3-8AD5-4E68-9A7C-303C782D5D40}"/>
              </a:ext>
            </a:extLst>
          </p:cNvPr>
          <p:cNvSpPr>
            <a:spLocks xmlns:a="http://schemas.openxmlformats.org/drawingml/2006/main" noGrp="1"/>
          </p:cNvSpPr>
          <p:nvPr/>
        </p:nvSpPr>
        <p:spPr>
          <a:xfrm xmlns:a="http://schemas.openxmlformats.org/drawingml/2006/main">
            <a:off x="2886075" y="2714625"/>
            <a:ext cx="1952625" cy="1714500"/>
          </a:xfrm>
          <a:prstGeom xmlns:a="http://schemas.openxmlformats.org/drawingml/2006/main" prst="roundRect">
            <a:avLst>
              <a:gd name="adj" fmla="val 50000"/>
            </a:avLst>
          </a:prstGeom>
          <a:solidFill xmlns:a="http://schemas.openxmlformats.org/drawingml/2006/main">
            <a:srgbClr val="FFFFFF"/>
          </a:solidFill>
          <a:ln xmlns:a="http://schemas.openxmlformats.org/drawingml/2006/main" w="9525">
            <a:solidFill>
              <a:srgbClr val="3F1D52"/>
            </a:solidFill>
            <a:prstDash val="solid"/>
          </a:ln>
        </p:spPr>
      </p:sp>
      <p:sp>
        <p:nvSpPr>
          <p:cNvPr id="12" name="">
            <a:extLst xmlns:a="http://schemas.openxmlformats.org/drawingml/2006/main">
              <a:ext uri="{FF2B5EF4-FFF2-40B4-BE49-F238E27FC236}">
                <a16:creationId xmlns:a16="http://schemas.microsoft.com/office/drawing/2014/main" id="{CFEB4569-041A-41AA-9B30-6ECC21741BF8}"/>
              </a:ext>
            </a:extLst>
          </p:cNvPr>
          <p:cNvSpPr>
            <a:spLocks xmlns:a="http://schemas.openxmlformats.org/drawingml/2006/main" noGrp="1"/>
          </p:cNvSpPr>
          <p:nvPr/>
        </p:nvSpPr>
        <p:spPr>
          <a:xfrm xmlns:a="http://schemas.openxmlformats.org/drawingml/2006/main">
            <a:off x="3533775" y="2905125"/>
            <a:ext cx="6667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ctr">
              <a:buNone/>
              <a:defRPr sz="3300" b="1">
                <a:solidFill>
                  <a:srgbClr val="3F1D52"/>
                </a:solidFill>
                <a:latin typeface="Aptos"/>
                <a:ea typeface="Aptos"/>
                <a:cs typeface="Aptos"/>
              </a:defRPr>
            </a:pPr>
            <a:r>
              <a:rPr sz="3300" b="1">
                <a:solidFill>
                  <a:srgbClr val="3F1D52"/>
                </a:solidFill>
                <a:latin typeface="Aptos"/>
                <a:ea typeface="Aptos"/>
                <a:cs typeface="Aptos"/>
              </a:rPr>
              <a:t/>
            </a:r>
          </a:p>
        </p:txBody>
      </p:sp>
      <p:sp>
        <p:nvSpPr>
          <p:cNvPr id="13" name="">
            <a:extLst xmlns:a="http://schemas.openxmlformats.org/drawingml/2006/main">
              <a:ext uri="{FF2B5EF4-FFF2-40B4-BE49-F238E27FC236}">
                <a16:creationId xmlns:a16="http://schemas.microsoft.com/office/drawing/2014/main" id="{0FFFB2C2-6B47-4776-B06B-1C2971F8CFFC}"/>
              </a:ext>
            </a:extLst>
          </p:cNvPr>
          <p:cNvSpPr>
            <a:spLocks xmlns:a="http://schemas.openxmlformats.org/drawingml/2006/main" noGrp="1"/>
          </p:cNvSpPr>
          <p:nvPr/>
        </p:nvSpPr>
        <p:spPr>
          <a:xfrm xmlns:a="http://schemas.openxmlformats.org/drawingml/2006/main">
            <a:off x="3076575" y="3543300"/>
            <a:ext cx="15716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350" b="1">
                <a:solidFill>
                  <a:srgbClr val="3F1D52"/>
                </a:solidFill>
                <a:latin typeface="Aptos"/>
                <a:ea typeface="Aptos"/>
                <a:cs typeface="Aptos"/>
              </a:defRPr>
            </a:pPr>
            <a:r>
              <a:rPr sz="1350" b="1">
                <a:solidFill>
                  <a:srgbClr val="3F1D52"/>
                </a:solidFill>
                <a:latin typeface="Aptos"/>
                <a:ea typeface="Aptos"/>
                <a:cs typeface="Aptos"/>
              </a:rPr>
              <a:t>ELEMENTS</a:t>
            </a:r>
          </a:p>
        </p:txBody>
      </p:sp>
      <p:sp>
        <p:nvSpPr>
          <p:cNvPr id="14" name="">
            <a:extLst xmlns:a="http://schemas.openxmlformats.org/drawingml/2006/main">
              <a:ext uri="{FF2B5EF4-FFF2-40B4-BE49-F238E27FC236}">
                <a16:creationId xmlns:a16="http://schemas.microsoft.com/office/drawing/2014/main" id="{092E62BB-0AD0-48E1-87A3-273209EB9BE0}"/>
              </a:ext>
            </a:extLst>
          </p:cNvPr>
          <p:cNvSpPr>
            <a:spLocks xmlns:a="http://schemas.openxmlformats.org/drawingml/2006/main" noGrp="1"/>
          </p:cNvSpPr>
          <p:nvPr/>
        </p:nvSpPr>
        <p:spPr>
          <a:xfrm xmlns:a="http://schemas.openxmlformats.org/drawingml/2006/main">
            <a:off x="3171825" y="3905250"/>
            <a:ext cx="1381125"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62500"/>
          </a:bodyPr>
          <a:lstStyle xmlns:a="http://schemas.openxmlformats.org/drawingml/2006/main"/>
          <a:p xmlns:a="http://schemas.openxmlformats.org/drawingml/2006/main">
            <a:pPr algn="ctr">
              <a:buNone/>
              <a:defRPr sz="1500" b="1">
                <a:solidFill>
                  <a:srgbClr val="17202A"/>
                </a:solidFill>
                <a:latin typeface="Aptos"/>
                <a:ea typeface="Aptos"/>
                <a:cs typeface="Aptos"/>
              </a:defRPr>
            </a:pPr>
            <a:r>
              <a:rPr sz="1500" b="1">
                <a:solidFill>
                  <a:srgbClr val="17202A"/>
                </a:solidFill>
                <a:latin typeface="Aptos"/>
                <a:ea typeface="Aptos"/>
                <a:cs typeface="Aptos"/>
              </a:rPr>
              <a:t>State the legal test without merging distinct requirements.</a:t>
            </a:r>
          </a:p>
        </p:txBody>
      </p:sp>
      <p:sp>
        <p:nvSpPr>
          <p:cNvPr id="15" name="">
            <a:extLst xmlns:a="http://schemas.openxmlformats.org/drawingml/2006/main">
              <a:ext uri="{FF2B5EF4-FFF2-40B4-BE49-F238E27FC236}">
                <a16:creationId xmlns:a16="http://schemas.microsoft.com/office/drawing/2014/main" id="{6AAE38D6-49D9-4205-AFB9-DA563E932DDE}"/>
              </a:ext>
            </a:extLst>
          </p:cNvPr>
          <p:cNvSpPr>
            <a:spLocks xmlns:a="http://schemas.openxmlformats.org/drawingml/2006/main" noGrp="1"/>
          </p:cNvSpPr>
          <p:nvPr/>
        </p:nvSpPr>
        <p:spPr>
          <a:xfrm xmlns:a="http://schemas.openxmlformats.org/drawingml/2006/main">
            <a:off x="5181600" y="2714625"/>
            <a:ext cx="1952625" cy="1714500"/>
          </a:xfrm>
          <a:prstGeom xmlns:a="http://schemas.openxmlformats.org/drawingml/2006/main" prst="roundRect">
            <a:avLst>
              <a:gd name="adj" fmla="val 50000"/>
            </a:avLst>
          </a:prstGeom>
          <a:solidFill xmlns:a="http://schemas.openxmlformats.org/drawingml/2006/main">
            <a:srgbClr val="FFFFFF"/>
          </a:solidFill>
          <a:ln xmlns:a="http://schemas.openxmlformats.org/drawingml/2006/main" w="9525">
            <a:solidFill>
              <a:srgbClr val="167386"/>
            </a:solidFill>
            <a:prstDash val="solid"/>
          </a:ln>
        </p:spPr>
      </p:sp>
      <p:sp>
        <p:nvSpPr>
          <p:cNvPr id="16" name="">
            <a:extLst xmlns:a="http://schemas.openxmlformats.org/drawingml/2006/main">
              <a:ext uri="{FF2B5EF4-FFF2-40B4-BE49-F238E27FC236}">
                <a16:creationId xmlns:a16="http://schemas.microsoft.com/office/drawing/2014/main" id="{B493CA25-3CE4-4D34-877C-F17FE250C2BC}"/>
              </a:ext>
            </a:extLst>
          </p:cNvPr>
          <p:cNvSpPr>
            <a:spLocks xmlns:a="http://schemas.openxmlformats.org/drawingml/2006/main" noGrp="1"/>
          </p:cNvSpPr>
          <p:nvPr/>
        </p:nvSpPr>
        <p:spPr>
          <a:xfrm xmlns:a="http://schemas.openxmlformats.org/drawingml/2006/main">
            <a:off x="5829300" y="2905125"/>
            <a:ext cx="6667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ctr">
              <a:buNone/>
              <a:defRPr sz="3300" b="1">
                <a:solidFill>
                  <a:srgbClr val="167386"/>
                </a:solidFill>
                <a:latin typeface="Aptos"/>
                <a:ea typeface="Aptos"/>
                <a:cs typeface="Aptos"/>
              </a:defRPr>
            </a:pPr>
            <a:r>
              <a:rPr sz="3300" b="1">
                <a:solidFill>
                  <a:srgbClr val="167386"/>
                </a:solidFill>
                <a:latin typeface="Aptos"/>
                <a:ea typeface="Aptos"/>
                <a:cs typeface="Aptos"/>
              </a:rPr>
              <a:t/>
            </a:r>
          </a:p>
        </p:txBody>
      </p:sp>
      <p:sp>
        <p:nvSpPr>
          <p:cNvPr id="17" name="">
            <a:extLst xmlns:a="http://schemas.openxmlformats.org/drawingml/2006/main">
              <a:ext uri="{FF2B5EF4-FFF2-40B4-BE49-F238E27FC236}">
                <a16:creationId xmlns:a16="http://schemas.microsoft.com/office/drawing/2014/main" id="{6C8ECCFC-4357-4AA9-AB37-2416B87546A9}"/>
              </a:ext>
            </a:extLst>
          </p:cNvPr>
          <p:cNvSpPr>
            <a:spLocks xmlns:a="http://schemas.openxmlformats.org/drawingml/2006/main" noGrp="1"/>
          </p:cNvSpPr>
          <p:nvPr/>
        </p:nvSpPr>
        <p:spPr>
          <a:xfrm xmlns:a="http://schemas.openxmlformats.org/drawingml/2006/main">
            <a:off x="5372100" y="3543300"/>
            <a:ext cx="15716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350" b="1">
                <a:solidFill>
                  <a:srgbClr val="167386"/>
                </a:solidFill>
                <a:latin typeface="Aptos"/>
                <a:ea typeface="Aptos"/>
                <a:cs typeface="Aptos"/>
              </a:defRPr>
            </a:pPr>
            <a:r>
              <a:rPr sz="1350" b="1">
                <a:solidFill>
                  <a:srgbClr val="167386"/>
                </a:solidFill>
                <a:latin typeface="Aptos"/>
                <a:ea typeface="Aptos"/>
                <a:cs typeface="Aptos"/>
              </a:rPr>
              <a:t>APPLICATION</a:t>
            </a:r>
          </a:p>
        </p:txBody>
      </p:sp>
      <p:sp>
        <p:nvSpPr>
          <p:cNvPr id="18" name="">
            <a:extLst xmlns:a="http://schemas.openxmlformats.org/drawingml/2006/main">
              <a:ext uri="{FF2B5EF4-FFF2-40B4-BE49-F238E27FC236}">
                <a16:creationId xmlns:a16="http://schemas.microsoft.com/office/drawing/2014/main" id="{A8BDF5EB-F524-4B3F-BC6D-336692F8D1CF}"/>
              </a:ext>
            </a:extLst>
          </p:cNvPr>
          <p:cNvSpPr>
            <a:spLocks xmlns:a="http://schemas.openxmlformats.org/drawingml/2006/main" noGrp="1"/>
          </p:cNvSpPr>
          <p:nvPr/>
        </p:nvSpPr>
        <p:spPr>
          <a:xfrm xmlns:a="http://schemas.openxmlformats.org/drawingml/2006/main">
            <a:off x="5467350" y="3905250"/>
            <a:ext cx="1381125"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62500"/>
          </a:bodyPr>
          <a:lstStyle xmlns:a="http://schemas.openxmlformats.org/drawingml/2006/main"/>
          <a:p xmlns:a="http://schemas.openxmlformats.org/drawingml/2006/main">
            <a:pPr algn="ctr">
              <a:buNone/>
              <a:defRPr sz="1500" b="1">
                <a:solidFill>
                  <a:srgbClr val="17202A"/>
                </a:solidFill>
                <a:latin typeface="Aptos"/>
                <a:ea typeface="Aptos"/>
                <a:cs typeface="Aptos"/>
              </a:defRPr>
            </a:pPr>
            <a:r>
              <a:rPr sz="1500" b="1">
                <a:solidFill>
                  <a:srgbClr val="17202A"/>
                </a:solidFill>
                <a:latin typeface="Aptos"/>
                <a:ea typeface="Aptos"/>
                <a:cs typeface="Aptos"/>
              </a:rPr>
              <a:t>Test status, timing, control, causation and any exception.</a:t>
            </a:r>
          </a:p>
        </p:txBody>
      </p:sp>
      <p:sp>
        <p:nvSpPr>
          <p:cNvPr id="19" name="">
            <a:extLst xmlns:a="http://schemas.openxmlformats.org/drawingml/2006/main">
              <a:ext uri="{FF2B5EF4-FFF2-40B4-BE49-F238E27FC236}">
                <a16:creationId xmlns:a16="http://schemas.microsoft.com/office/drawing/2014/main" id="{A66CDE54-E375-44FF-8B74-AFD012C66F5E}"/>
              </a:ext>
            </a:extLst>
          </p:cNvPr>
          <p:cNvSpPr>
            <a:spLocks xmlns:a="http://schemas.openxmlformats.org/drawingml/2006/main" noGrp="1"/>
          </p:cNvSpPr>
          <p:nvPr/>
        </p:nvSpPr>
        <p:spPr>
          <a:xfrm xmlns:a="http://schemas.openxmlformats.org/drawingml/2006/main">
            <a:off x="7477125" y="2714625"/>
            <a:ext cx="1952625" cy="1714500"/>
          </a:xfrm>
          <a:prstGeom xmlns:a="http://schemas.openxmlformats.org/drawingml/2006/main" prst="roundRect">
            <a:avLst>
              <a:gd name="adj" fmla="val 50000"/>
            </a:avLst>
          </a:prstGeom>
          <a:solidFill xmlns:a="http://schemas.openxmlformats.org/drawingml/2006/main">
            <a:srgbClr val="FFFFFF"/>
          </a:solidFill>
          <a:ln xmlns:a="http://schemas.openxmlformats.org/drawingml/2006/main" w="9525">
            <a:solidFill>
              <a:srgbClr val="D39124"/>
            </a:solidFill>
            <a:prstDash val="solid"/>
          </a:ln>
        </p:spPr>
      </p:sp>
      <p:sp>
        <p:nvSpPr>
          <p:cNvPr id="20" name="">
            <a:extLst xmlns:a="http://schemas.openxmlformats.org/drawingml/2006/main">
              <a:ext uri="{FF2B5EF4-FFF2-40B4-BE49-F238E27FC236}">
                <a16:creationId xmlns:a16="http://schemas.microsoft.com/office/drawing/2014/main" id="{E2410A9F-2B2A-4B58-804C-5FE5AA0AD858}"/>
              </a:ext>
            </a:extLst>
          </p:cNvPr>
          <p:cNvSpPr>
            <a:spLocks xmlns:a="http://schemas.openxmlformats.org/drawingml/2006/main" noGrp="1"/>
          </p:cNvSpPr>
          <p:nvPr/>
        </p:nvSpPr>
        <p:spPr>
          <a:xfrm xmlns:a="http://schemas.openxmlformats.org/drawingml/2006/main">
            <a:off x="8124825" y="2905125"/>
            <a:ext cx="6667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ctr">
              <a:buNone/>
              <a:defRPr sz="3300" b="1">
                <a:solidFill>
                  <a:srgbClr val="D39124"/>
                </a:solidFill>
                <a:latin typeface="Aptos"/>
                <a:ea typeface="Aptos"/>
                <a:cs typeface="Aptos"/>
              </a:defRPr>
            </a:pPr>
            <a:r>
              <a:rPr sz="3300" b="1">
                <a:solidFill>
                  <a:srgbClr val="D39124"/>
                </a:solidFill>
                <a:latin typeface="Aptos"/>
                <a:ea typeface="Aptos"/>
                <a:cs typeface="Aptos"/>
              </a:rPr>
              <a:t/>
            </a:r>
          </a:p>
        </p:txBody>
      </p:sp>
      <p:sp>
        <p:nvSpPr>
          <p:cNvPr id="21" name="">
            <a:extLst xmlns:a="http://schemas.openxmlformats.org/drawingml/2006/main">
              <a:ext uri="{FF2B5EF4-FFF2-40B4-BE49-F238E27FC236}">
                <a16:creationId xmlns:a16="http://schemas.microsoft.com/office/drawing/2014/main" id="{733BF266-7982-4C6C-9631-5C15DD02B712}"/>
              </a:ext>
            </a:extLst>
          </p:cNvPr>
          <p:cNvSpPr>
            <a:spLocks xmlns:a="http://schemas.openxmlformats.org/drawingml/2006/main" noGrp="1"/>
          </p:cNvSpPr>
          <p:nvPr/>
        </p:nvSpPr>
        <p:spPr>
          <a:xfrm xmlns:a="http://schemas.openxmlformats.org/drawingml/2006/main">
            <a:off x="7667625" y="3543300"/>
            <a:ext cx="15716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350" b="1">
                <a:solidFill>
                  <a:srgbClr val="D39124"/>
                </a:solidFill>
                <a:latin typeface="Aptos"/>
                <a:ea typeface="Aptos"/>
                <a:cs typeface="Aptos"/>
              </a:defRPr>
            </a:pPr>
            <a:r>
              <a:rPr sz="1350" b="1">
                <a:solidFill>
                  <a:srgbClr val="D39124"/>
                </a:solidFill>
                <a:latin typeface="Aptos"/>
                <a:ea typeface="Aptos"/>
                <a:cs typeface="Aptos"/>
              </a:rPr>
              <a:t>PRACTICE</a:t>
            </a:r>
          </a:p>
        </p:txBody>
      </p:sp>
      <p:sp>
        <p:nvSpPr>
          <p:cNvPr id="22" name="">
            <a:extLst xmlns:a="http://schemas.openxmlformats.org/drawingml/2006/main">
              <a:ext uri="{FF2B5EF4-FFF2-40B4-BE49-F238E27FC236}">
                <a16:creationId xmlns:a16="http://schemas.microsoft.com/office/drawing/2014/main" id="{81696C85-3EE8-40F3-8C7B-EE91B45825EF}"/>
              </a:ext>
            </a:extLst>
          </p:cNvPr>
          <p:cNvSpPr>
            <a:spLocks xmlns:a="http://schemas.openxmlformats.org/drawingml/2006/main" noGrp="1"/>
          </p:cNvSpPr>
          <p:nvPr/>
        </p:nvSpPr>
        <p:spPr>
          <a:xfrm xmlns:a="http://schemas.openxmlformats.org/drawingml/2006/main">
            <a:off x="7762875" y="3905250"/>
            <a:ext cx="1381125"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62500"/>
          </a:bodyPr>
          <a:lstStyle xmlns:a="http://schemas.openxmlformats.org/drawingml/2006/main"/>
          <a:p xmlns:a="http://schemas.openxmlformats.org/drawingml/2006/main">
            <a:pPr algn="ctr">
              <a:buNone/>
              <a:defRPr sz="1500" b="1">
                <a:solidFill>
                  <a:srgbClr val="17202A"/>
                </a:solidFill>
                <a:latin typeface="Aptos"/>
                <a:ea typeface="Aptos"/>
                <a:cs typeface="Aptos"/>
              </a:defRPr>
            </a:pPr>
            <a:r>
              <a:rPr sz="1500" b="1">
                <a:solidFill>
                  <a:srgbClr val="17202A"/>
                </a:solidFill>
                <a:latin typeface="Aptos"/>
                <a:ea typeface="Aptos"/>
                <a:cs typeface="Aptos"/>
              </a:rPr>
              <a:t>Preserve evidence and identify the available remedy or defence.</a:t>
            </a:r>
          </a:p>
        </p:txBody>
      </p:sp>
      <p:sp>
        <p:nvSpPr>
          <p:cNvPr id="23" name="">
            <a:extLst xmlns:a="http://schemas.openxmlformats.org/drawingml/2006/main">
              <a:ext uri="{FF2B5EF4-FFF2-40B4-BE49-F238E27FC236}">
                <a16:creationId xmlns:a16="http://schemas.microsoft.com/office/drawing/2014/main" id="{B074C83E-4CBD-4C13-85E0-C5CBDEA119C5}"/>
              </a:ext>
            </a:extLst>
          </p:cNvPr>
          <p:cNvSpPr>
            <a:spLocks xmlns:a="http://schemas.openxmlformats.org/drawingml/2006/main" noGrp="1"/>
          </p:cNvSpPr>
          <p:nvPr/>
        </p:nvSpPr>
        <p:spPr>
          <a:xfrm xmlns:a="http://schemas.openxmlformats.org/drawingml/2006/main">
            <a:off x="9772650" y="2714625"/>
            <a:ext cx="1952625" cy="1714500"/>
          </a:xfrm>
          <a:prstGeom xmlns:a="http://schemas.openxmlformats.org/drawingml/2006/main" prst="roundRect">
            <a:avLst>
              <a:gd name="adj" fmla="val 50000"/>
            </a:avLst>
          </a:prstGeom>
          <a:solidFill xmlns:a="http://schemas.openxmlformats.org/drawingml/2006/main">
            <a:srgbClr val="FFFFFF"/>
          </a:solidFill>
          <a:ln xmlns:a="http://schemas.openxmlformats.org/drawingml/2006/main" w="9525">
            <a:solidFill>
              <a:srgbClr val="2E7968"/>
            </a:solidFill>
            <a:prstDash val="solid"/>
          </a:ln>
        </p:spPr>
      </p:sp>
      <p:sp>
        <p:nvSpPr>
          <p:cNvPr id="24" name="">
            <a:extLst xmlns:a="http://schemas.openxmlformats.org/drawingml/2006/main">
              <a:ext uri="{FF2B5EF4-FFF2-40B4-BE49-F238E27FC236}">
                <a16:creationId xmlns:a16="http://schemas.microsoft.com/office/drawing/2014/main" id="{12353460-0EA2-4CBE-8B31-50EDA8CB3415}"/>
              </a:ext>
            </a:extLst>
          </p:cNvPr>
          <p:cNvSpPr>
            <a:spLocks xmlns:a="http://schemas.openxmlformats.org/drawingml/2006/main" noGrp="1"/>
          </p:cNvSpPr>
          <p:nvPr/>
        </p:nvSpPr>
        <p:spPr>
          <a:xfrm xmlns:a="http://schemas.openxmlformats.org/drawingml/2006/main">
            <a:off x="10420350" y="2905125"/>
            <a:ext cx="6667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ctr">
              <a:buNone/>
              <a:defRPr sz="3300" b="1">
                <a:solidFill>
                  <a:srgbClr val="2E7968"/>
                </a:solidFill>
                <a:latin typeface="Aptos"/>
                <a:ea typeface="Aptos"/>
                <a:cs typeface="Aptos"/>
              </a:defRPr>
            </a:pPr>
            <a:r>
              <a:rPr sz="3300" b="1">
                <a:solidFill>
                  <a:srgbClr val="2E7968"/>
                </a:solidFill>
                <a:latin typeface="Aptos"/>
                <a:ea typeface="Aptos"/>
                <a:cs typeface="Aptos"/>
              </a:rPr>
              <a:t/>
            </a:r>
          </a:p>
        </p:txBody>
      </p:sp>
      <p:sp>
        <p:nvSpPr>
          <p:cNvPr id="25" name="">
            <a:extLst xmlns:a="http://schemas.openxmlformats.org/drawingml/2006/main">
              <a:ext uri="{FF2B5EF4-FFF2-40B4-BE49-F238E27FC236}">
                <a16:creationId xmlns:a16="http://schemas.microsoft.com/office/drawing/2014/main" id="{2EFE33D0-4E8E-4C56-A7FA-C203E9D4F48F}"/>
              </a:ext>
            </a:extLst>
          </p:cNvPr>
          <p:cNvSpPr>
            <a:spLocks xmlns:a="http://schemas.openxmlformats.org/drawingml/2006/main" noGrp="1"/>
          </p:cNvSpPr>
          <p:nvPr/>
        </p:nvSpPr>
        <p:spPr>
          <a:xfrm xmlns:a="http://schemas.openxmlformats.org/drawingml/2006/main">
            <a:off x="9963150" y="3543300"/>
            <a:ext cx="15716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350" b="1">
                <a:solidFill>
                  <a:srgbClr val="2E7968"/>
                </a:solidFill>
                <a:latin typeface="Aptos"/>
                <a:ea typeface="Aptos"/>
                <a:cs typeface="Aptos"/>
              </a:defRPr>
            </a:pPr>
            <a:r>
              <a:rPr sz="1350" b="1">
                <a:solidFill>
                  <a:srgbClr val="2E7968"/>
                </a:solidFill>
                <a:latin typeface="Aptos"/>
                <a:ea typeface="Aptos"/>
                <a:cs typeface="Aptos"/>
              </a:rPr>
              <a:t>RISK</a:t>
            </a:r>
          </a:p>
        </p:txBody>
      </p:sp>
      <p:sp>
        <p:nvSpPr>
          <p:cNvPr id="26" name="">
            <a:extLst xmlns:a="http://schemas.openxmlformats.org/drawingml/2006/main">
              <a:ext uri="{FF2B5EF4-FFF2-40B4-BE49-F238E27FC236}">
                <a16:creationId xmlns:a16="http://schemas.microsoft.com/office/drawing/2014/main" id="{2195A1C9-5E19-4D65-B4C0-DD99CD578141}"/>
              </a:ext>
            </a:extLst>
          </p:cNvPr>
          <p:cNvSpPr>
            <a:spLocks xmlns:a="http://schemas.openxmlformats.org/drawingml/2006/main" noGrp="1"/>
          </p:cNvSpPr>
          <p:nvPr/>
        </p:nvSpPr>
        <p:spPr>
          <a:xfrm xmlns:a="http://schemas.openxmlformats.org/drawingml/2006/main">
            <a:off x="10058400" y="3905250"/>
            <a:ext cx="1381125"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64842"/>
          </a:bodyPr>
          <a:lstStyle xmlns:a="http://schemas.openxmlformats.org/drawingml/2006/main"/>
          <a:p xmlns:a="http://schemas.openxmlformats.org/drawingml/2006/main">
            <a:pPr algn="ctr">
              <a:buNone/>
              <a:defRPr sz="1500" b="1">
                <a:solidFill>
                  <a:srgbClr val="17202A"/>
                </a:solidFill>
                <a:latin typeface="Aptos"/>
                <a:ea typeface="Aptos"/>
                <a:cs typeface="Aptos"/>
              </a:defRPr>
            </a:pPr>
            <a:r>
              <a:rPr sz="1500" b="1">
                <a:solidFill>
                  <a:srgbClr val="17202A"/>
                </a:solidFill>
                <a:latin typeface="Aptos"/>
                <a:ea typeface="Aptos"/>
                <a:cs typeface="Aptos"/>
              </a:rPr>
              <a:t>Record uncertainty and the facts still required.</a:t>
            </a:r>
          </a:p>
        </p:txBody>
      </p:sp>
      <p:sp>
        <p:nvSpPr>
          <p:cNvPr id="27" name="">
            <a:extLst xmlns:a="http://schemas.openxmlformats.org/drawingml/2006/main">
              <a:ext uri="{FF2B5EF4-FFF2-40B4-BE49-F238E27FC236}">
                <a16:creationId xmlns:a16="http://schemas.microsoft.com/office/drawing/2014/main" id="{6281BAC8-93C1-4CF3-B6C7-AA25EA25CA26}"/>
              </a:ext>
            </a:extLst>
          </p:cNvPr>
          <p:cNvSpPr>
            <a:spLocks xmlns:a="http://schemas.openxmlformats.org/drawingml/2006/main" noGrp="1"/>
          </p:cNvSpPr>
          <p:nvPr/>
        </p:nvSpPr>
        <p:spPr>
          <a:xfrm xmlns:a="http://schemas.openxmlformats.org/drawingml/2006/main">
            <a:off x="1428750" y="5286375"/>
            <a:ext cx="93345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100" b="1">
                <a:solidFill>
                  <a:srgbClr val="3F1D52"/>
                </a:solidFill>
                <a:latin typeface="Aptos"/>
                <a:ea typeface="Aptos"/>
                <a:cs typeface="Aptos"/>
              </a:defRPr>
            </a:pPr>
            <a:r>
              <a:rPr sz="2100" b="1">
                <a:solidFill>
                  <a:srgbClr val="3F1D52"/>
                </a:solidFill>
                <a:latin typeface="Aptos"/>
                <a:ea typeface="Aptos"/>
                <a:cs typeface="Aptos"/>
              </a:rPr>
              <a:t>Keep jurisdiction, merits, procedure and remedy analytically distinct.</a:t>
            </a:r>
          </a:p>
        </p:txBody>
      </p:sp>
      <p:sp>
        <p:nvSpPr>
          <p:cNvPr id="28" name="">
            <a:extLst xmlns:a="http://schemas.openxmlformats.org/drawingml/2006/main">
              <a:ext uri="{FF2B5EF4-FFF2-40B4-BE49-F238E27FC236}">
                <a16:creationId xmlns:a16="http://schemas.microsoft.com/office/drawing/2014/main" id="{48F104E5-A79B-4AAB-8289-9DCD91167514}"/>
              </a:ext>
            </a:extLst>
          </p:cNvPr>
          <p:cNvSpPr>
            <a:spLocks xmlns:a="http://schemas.openxmlformats.org/drawingml/2006/main" noGrp="1"/>
          </p:cNvSpPr>
          <p:nvPr/>
        </p:nvSpPr>
        <p:spPr>
          <a:xfrm xmlns:a="http://schemas.openxmlformats.org/drawingml/2006/main">
            <a:off x="3048000" y="5829300"/>
            <a:ext cx="6096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575" b="1">
                <a:solidFill>
                  <a:srgbClr val="5F6874"/>
                </a:solidFill>
                <a:latin typeface="Aptos"/>
                <a:ea typeface="Aptos"/>
                <a:cs typeface="Aptos"/>
              </a:defRPr>
            </a:pPr>
            <a:r>
              <a:rPr sz="1575" b="1">
                <a:solidFill>
                  <a:srgbClr val="5F6874"/>
                </a:solidFill>
                <a:latin typeface="Aptos"/>
                <a:ea typeface="Aptos"/>
                <a:cs typeface="Aptos"/>
              </a:rPr>
              <a:t>Authority • facts • evidence • causation • remedy</a:t>
            </a:r>
          </a:p>
        </p:txBody>
      </p:sp>
    </p:spTree>
    <p:extLst>
      <p:ext uri="{BB962C8B-B14F-4D97-AF65-F5344CB8AC3E}">
        <p14:creationId xmlns:p14="http://schemas.microsoft.com/office/powerpoint/2010/main" val="768245797"/>
      </p:ext>
    </p:extLst>
  </p:cSld>
</p:sld>
</file>

<file path=ppt/slides/slide21.xml><?xml version="1.0" encoding="utf-8"?>
<p:sld xmlns:p="http://schemas.openxmlformats.org/presentationml/2006/main">
  <p:cSld>
    <p:spTree>
      <p:nvGrpSpPr>
        <p:cNvPr id="1" name=""/>
        <p:cNvGrpSpPr/>
        <p:nvPr/>
      </p:nvGrpSpPr>
      <p:grpSpPr>
        <a:xfrm xmlns:a="http://schemas.openxmlformats.org/drawingml/2006/main"/>
      </p:grpSpPr>
      <p:pic>
        <p:nvPicPr>
          <p:cNvPr id="10" name=""/>
          <p:cNvPicPr>
            <a:picLocks xmlns:a="http://schemas.openxmlformats.org/drawingml/2006/main" noChangeAspect="1"/>
          </p:cNvPicPr>
          <p:nvPr/>
        </p:nvPicPr>
        <p:blipFill>
          <a:blip xmlns:r="http://schemas.openxmlformats.org/officeDocument/2006/relationships" xmlns:a="http://schemas.openxmlformats.org/drawingml/2006/main" r:embed="R13a2bbc0a1ad432a"/>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25710CFE-18FB-4729-A2F5-D59B0F23EDA0}"/>
              </a:ext>
            </a:extLst>
          </p:cNvPr>
          <p:cNvSpPr>
            <a:spLocks xmlns:a="http://schemas.openxmlformats.org/drawingml/2006/main" noGrp="1"/>
          </p:cNvSpPr>
          <p:nvPr/>
        </p:nvSpPr>
        <p:spPr>
          <a:xfrm xmlns:a="http://schemas.openxmlformats.org/drawingml/2006/main">
            <a:off x="0" y="0"/>
            <a:ext cx="5810250" cy="6858000"/>
          </a:xfrm>
          <a:prstGeom xmlns:a="http://schemas.openxmlformats.org/drawingml/2006/main" prst="rect">
            <a:avLst/>
          </a:prstGeom>
          <a:solidFill xmlns:a="http://schemas.openxmlformats.org/drawingml/2006/main">
            <a:srgbClr val="FFFFFF">
              <a:alpha val="91765"/>
            </a:srgbClr>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F4CCB12A-20E5-4E8F-83FF-CF62CC125D82}"/>
              </a:ext>
            </a:extLst>
          </p:cNvPr>
          <p:cNvSpPr>
            <a:spLocks xmlns:a="http://schemas.openxmlformats.org/drawingml/2006/main" noGrp="1"/>
          </p:cNvSpPr>
          <p:nvPr/>
        </p:nvSpPr>
        <p:spPr>
          <a:xfrm xmlns:a="http://schemas.openxmlformats.org/drawingml/2006/main">
            <a:off x="609600" y="685800"/>
            <a:ext cx="4619625"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88141"/>
          </a:bodyPr>
          <a:lstStyle xmlns:a="http://schemas.openxmlformats.org/drawingml/2006/main"/>
          <a:p xmlns:a="http://schemas.openxmlformats.org/drawingml/2006/main">
            <a:pPr algn="l">
              <a:buNone/>
              <a:defRPr sz="3900" b="1">
                <a:solidFill>
                  <a:srgbClr val="3F1D52"/>
                </a:solidFill>
                <a:latin typeface="Aptos"/>
                <a:ea typeface="Aptos"/>
                <a:cs typeface="Aptos"/>
              </a:defRPr>
            </a:pPr>
            <a:r>
              <a:rPr sz="3900" b="1">
                <a:solidFill>
                  <a:srgbClr val="3F1D52"/>
                </a:solidFill>
                <a:latin typeface="Aptos"/>
                <a:ea typeface="Aptos"/>
                <a:cs typeface="Aptos"/>
              </a:rPr>
              <a:t>Tugs, salvors and pilots</a:t>
            </a:r>
          </a:p>
        </p:txBody>
      </p:sp>
      <p:sp>
        <p:nvSpPr>
          <p:cNvPr id="4" name="">
            <a:extLst xmlns:a="http://schemas.openxmlformats.org/drawingml/2006/main">
              <a:ext uri="{FF2B5EF4-FFF2-40B4-BE49-F238E27FC236}">
                <a16:creationId xmlns:a16="http://schemas.microsoft.com/office/drawing/2014/main" id="{97E39CCA-1FAE-418A-BDF2-8EB0E2ECB846}"/>
              </a:ext>
            </a:extLst>
          </p:cNvPr>
          <p:cNvSpPr>
            <a:spLocks xmlns:a="http://schemas.openxmlformats.org/drawingml/2006/main" noGrp="1"/>
          </p:cNvSpPr>
          <p:nvPr/>
        </p:nvSpPr>
        <p:spPr>
          <a:xfrm xmlns:a="http://schemas.openxmlformats.org/drawingml/2006/main">
            <a:off x="628650" y="2076450"/>
            <a:ext cx="40957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59028"/>
          </a:bodyPr>
          <a:lstStyle xmlns:a="http://schemas.openxmlformats.org/drawingml/2006/main"/>
          <a:p xmlns:a="http://schemas.openxmlformats.org/drawingml/2006/main">
            <a:pPr algn="l">
              <a:buNone/>
              <a:defRPr sz="1800" b="1">
                <a:solidFill>
                  <a:srgbClr val="17202A"/>
                </a:solidFill>
                <a:latin typeface="Aptos"/>
                <a:ea typeface="Aptos"/>
                <a:cs typeface="Aptos"/>
              </a:defRPr>
            </a:pPr>
            <a:r>
              <a:rPr sz="1800" b="1">
                <a:solidFill>
                  <a:srgbClr val="17202A"/>
                </a:solidFill>
                <a:latin typeface="Aptos"/>
                <a:ea typeface="Aptos"/>
                <a:cs typeface="Aptos"/>
              </a:rPr>
              <a:t>Specialist participation can create divided control, contractual allocation and multiple tortfeasor issues.</a:t>
            </a:r>
          </a:p>
        </p:txBody>
      </p:sp>
      <p:sp>
        <p:nvSpPr>
          <p:cNvPr id="5" name="">
            <a:extLst xmlns:a="http://schemas.openxmlformats.org/drawingml/2006/main">
              <a:ext uri="{FF2B5EF4-FFF2-40B4-BE49-F238E27FC236}">
                <a16:creationId xmlns:a16="http://schemas.microsoft.com/office/drawing/2014/main" id="{F70FF35D-7DA6-4F6B-BEE1-E6B9204BCE33}"/>
              </a:ext>
            </a:extLst>
          </p:cNvPr>
          <p:cNvSpPr>
            <a:spLocks xmlns:a="http://schemas.openxmlformats.org/drawingml/2006/main" noGrp="1"/>
          </p:cNvSpPr>
          <p:nvPr/>
        </p:nvSpPr>
        <p:spPr>
          <a:xfrm xmlns:a="http://schemas.openxmlformats.org/drawingml/2006/main">
            <a:off x="704850" y="2714625"/>
            <a:ext cx="4333875" cy="2428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ormAutofit fontScale="100000"/>
          </a:bodyPr>
          <a:lstStyle xmlns:a="http://schemas.openxmlformats.org/drawingml/2006/main"/>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LEGAL SOURCE: Identify the precise statute, rule, convention, contract or authority.</a:t>
            </a:r>
          </a:p>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ELEMENTS: State the legal test without merging distinct requirements.</a:t>
            </a:r>
          </a:p>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APPLICATION: Test status, timing, control, causation and any exception.</a:t>
            </a:r>
          </a:p>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PRACTICE: Preserve evidence and identify the available remedy or defence.</a:t>
            </a:r>
          </a:p>
        </p:txBody>
      </p:sp>
      <p:sp>
        <p:nvSpPr>
          <p:cNvPr id="6" name="">
            <a:extLst xmlns:a="http://schemas.openxmlformats.org/drawingml/2006/main">
              <a:ext uri="{FF2B5EF4-FFF2-40B4-BE49-F238E27FC236}">
                <a16:creationId xmlns:a16="http://schemas.microsoft.com/office/drawing/2014/main" id="{DCCF192E-750A-427A-9B62-D221AF3D68CF}"/>
              </a:ext>
            </a:extLst>
          </p:cNvPr>
          <p:cNvSpPr>
            <a:spLocks xmlns:a="http://schemas.openxmlformats.org/drawingml/2006/main" noGrp="1"/>
          </p:cNvSpPr>
          <p:nvPr/>
        </p:nvSpPr>
        <p:spPr>
          <a:xfrm xmlns:a="http://schemas.openxmlformats.org/drawingml/2006/main">
            <a:off x="609600" y="5572125"/>
            <a:ext cx="4667250" cy="685800"/>
          </a:xfrm>
          <a:prstGeom xmlns:a="http://schemas.openxmlformats.org/drawingml/2006/main" prst="roundRect">
            <a:avLst>
              <a:gd name="adj" fmla="val 19444"/>
            </a:avLst>
          </a:prstGeom>
          <a:solidFill xmlns:a="http://schemas.openxmlformats.org/drawingml/2006/main">
            <a:srgbClr val="3F1D52"/>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94731BC1-C65F-464C-9C71-6D5BC0EC71E6}"/>
              </a:ext>
            </a:extLst>
          </p:cNvPr>
          <p:cNvSpPr>
            <a:spLocks xmlns:a="http://schemas.openxmlformats.org/drawingml/2006/main" noGrp="1"/>
          </p:cNvSpPr>
          <p:nvPr/>
        </p:nvSpPr>
        <p:spPr>
          <a:xfrm xmlns:a="http://schemas.openxmlformats.org/drawingml/2006/main">
            <a:off x="838200" y="5743575"/>
            <a:ext cx="41910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61721"/>
          </a:bodyPr>
          <a:lstStyle xmlns:a="http://schemas.openxmlformats.org/drawingml/2006/main"/>
          <a:p xmlns:a="http://schemas.openxmlformats.org/drawingml/2006/main">
            <a:pPr algn="ctr">
              <a:buNone/>
              <a:defRPr sz="1950" b="1">
                <a:solidFill>
                  <a:srgbClr val="FFFFFF"/>
                </a:solidFill>
                <a:latin typeface="Aptos"/>
                <a:ea typeface="Aptos"/>
                <a:cs typeface="Aptos"/>
              </a:defRPr>
            </a:pPr>
            <a:r>
              <a:rPr sz="1950" b="1">
                <a:solidFill>
                  <a:srgbClr val="FFFFFF"/>
                </a:solidFill>
                <a:latin typeface="Aptos"/>
                <a:ea typeface="Aptos"/>
                <a:cs typeface="Aptos"/>
              </a:rPr>
              <a:t>Conclude only after the legal gateway and evidence align.</a:t>
            </a:r>
          </a:p>
        </p:txBody>
      </p:sp>
      <p:pic>
        <p:nvPicPr>
          <p:cNvPr id="17" name=""/>
          <p:cNvPicPr>
            <a:picLocks xmlns:a="http://schemas.openxmlformats.org/drawingml/2006/main" noChangeAspect="1"/>
          </p:cNvPicPr>
          <p:nvPr/>
        </p:nvPicPr>
        <p:blipFill>
          <a:blip xmlns:r="http://schemas.openxmlformats.org/officeDocument/2006/relationships" xmlns:a="http://schemas.openxmlformats.org/drawingml/2006/main" r:embed="R815ac03999d74fc1"/>
          <a:stretch xmlns:a="http://schemas.openxmlformats.org/drawingml/2006/main"/>
        </p:blipFill>
        <p:spPr>
          <a:xfrm xmlns:a="http://schemas.openxmlformats.org/drawingml/2006/main">
            <a:off x="11334750" y="266700"/>
            <a:ext cx="533400" cy="533400"/>
          </a:xfrm>
          <a:prstGeom xmlns:a="http://schemas.openxmlformats.org/drawingml/2006/main" prst="rect">
            <a:avLst/>
          </a:prstGeom>
        </p:spPr>
      </p:pic>
    </p:spTree>
    <p:extLst>
      <p:ext uri="{BB962C8B-B14F-4D97-AF65-F5344CB8AC3E}">
        <p14:creationId xmlns:p14="http://schemas.microsoft.com/office/powerpoint/2010/main" val="1677682205"/>
      </p:ext>
    </p:extLst>
  </p:cSld>
</p:sld>
</file>

<file path=ppt/slides/slide22.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15" name="">
            <a:extLst xmlns:a="http://schemas.openxmlformats.org/drawingml/2006/main">
              <a:ext uri="{FF2B5EF4-FFF2-40B4-BE49-F238E27FC236}">
                <a16:creationId xmlns:a16="http://schemas.microsoft.com/office/drawing/2014/main" id="{37EA73F9-0E84-4F33-B925-7A30D384352E}"/>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4</a:t>
            </a:r>
          </a:p>
        </p:txBody>
      </p:sp>
      <p:pic>
        <p:nvPicPr>
          <p:cNvPr id="18" name=""/>
          <p:cNvPicPr>
            <a:picLocks xmlns:a="http://schemas.openxmlformats.org/drawingml/2006/main" noChangeAspect="1"/>
          </p:cNvPicPr>
          <p:nvPr/>
        </p:nvPicPr>
        <p:blipFill>
          <a:blip xmlns:r="http://schemas.openxmlformats.org/officeDocument/2006/relationships" xmlns:a="http://schemas.openxmlformats.org/drawingml/2006/main" r:embed="Rf7b5d1a191594300"/>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EAB4F30F-68A2-45B5-A447-56E2D78ECC12}"/>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Port-authority exposure</a:t>
            </a:r>
          </a:p>
        </p:txBody>
      </p:sp>
      <p:sp>
        <p:nvSpPr>
          <p:cNvPr id="4" name="">
            <a:extLst xmlns:a="http://schemas.openxmlformats.org/drawingml/2006/main">
              <a:ext uri="{FF2B5EF4-FFF2-40B4-BE49-F238E27FC236}">
                <a16:creationId xmlns:a16="http://schemas.microsoft.com/office/drawing/2014/main" id="{F81BD390-FEB1-4297-8760-33BA7F33B78A}"/>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17C33F80-A11F-43A8-B80D-AD9B6D392D9E}"/>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22</a:t>
            </a:r>
          </a:p>
        </p:txBody>
      </p:sp>
      <p:sp>
        <p:nvSpPr>
          <p:cNvPr id="6" name="">
            <a:extLst xmlns:a="http://schemas.openxmlformats.org/drawingml/2006/main">
              <a:ext uri="{FF2B5EF4-FFF2-40B4-BE49-F238E27FC236}">
                <a16:creationId xmlns:a16="http://schemas.microsoft.com/office/drawing/2014/main" id="{E6B4F3A8-4814-4CE2-93EA-668A1AB54F36}"/>
              </a:ext>
            </a:extLst>
          </p:cNvPr>
          <p:cNvSpPr>
            <a:spLocks xmlns:a="http://schemas.openxmlformats.org/drawingml/2006/main" noGrp="1"/>
          </p:cNvSpPr>
          <p:nvPr/>
        </p:nvSpPr>
        <p:spPr>
          <a:xfrm xmlns:a="http://schemas.openxmlformats.org/drawingml/2006/main">
            <a:off x="666750" y="1809750"/>
            <a:ext cx="2476500" cy="323850"/>
          </a:xfrm>
          <a:prstGeom xmlns:a="http://schemas.openxmlformats.org/drawingml/2006/main" prst="roundRect">
            <a:avLst>
              <a:gd name="adj" fmla="val 35294"/>
            </a:avLst>
          </a:prstGeom>
          <a:solidFill xmlns:a="http://schemas.openxmlformats.org/drawingml/2006/main">
            <a:srgbClr val="3F1D52"/>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D2CB7BA4-31E2-4BCA-99F4-FBB6BADFED0F}"/>
              </a:ext>
            </a:extLst>
          </p:cNvPr>
          <p:cNvSpPr>
            <a:spLocks xmlns:a="http://schemas.openxmlformats.org/drawingml/2006/main" noGrp="1"/>
          </p:cNvSpPr>
          <p:nvPr/>
        </p:nvSpPr>
        <p:spPr>
          <a:xfrm xmlns:a="http://schemas.openxmlformats.org/drawingml/2006/main">
            <a:off x="762000" y="1866900"/>
            <a:ext cx="2286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200" b="1">
                <a:solidFill>
                  <a:srgbClr val="FFFFFF"/>
                </a:solidFill>
                <a:latin typeface="Aptos"/>
                <a:ea typeface="Aptos"/>
                <a:cs typeface="Aptos"/>
              </a:defRPr>
            </a:pPr>
            <a:r>
              <a:rPr sz="1200" b="1">
                <a:solidFill>
                  <a:srgbClr val="FFFFFF"/>
                </a:solidFill>
                <a:latin typeface="Aptos"/>
                <a:ea typeface="Aptos"/>
                <a:cs typeface="Aptos"/>
              </a:rPr>
              <a:t>LEGAL SOURCE</a:t>
            </a:r>
          </a:p>
        </p:txBody>
      </p:sp>
      <p:sp>
        <p:nvSpPr>
          <p:cNvPr id="8" name="">
            <a:extLst xmlns:a="http://schemas.openxmlformats.org/drawingml/2006/main">
              <a:ext uri="{FF2B5EF4-FFF2-40B4-BE49-F238E27FC236}">
                <a16:creationId xmlns:a16="http://schemas.microsoft.com/office/drawing/2014/main" id="{23400722-4BB7-4E91-86EE-96D280BD6F5B}"/>
              </a:ext>
            </a:extLst>
          </p:cNvPr>
          <p:cNvSpPr>
            <a:spLocks xmlns:a="http://schemas.openxmlformats.org/drawingml/2006/main" noGrp="1"/>
          </p:cNvSpPr>
          <p:nvPr/>
        </p:nvSpPr>
        <p:spPr>
          <a:xfrm xmlns:a="http://schemas.openxmlformats.org/drawingml/2006/main">
            <a:off x="666750" y="2333625"/>
            <a:ext cx="6858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83333"/>
          </a:bodyPr>
          <a:lstStyle xmlns:a="http://schemas.openxmlformats.org/drawingml/2006/main"/>
          <a:p xmlns:a="http://schemas.openxmlformats.org/drawingml/2006/main">
            <a:pPr algn="l">
              <a:buNone/>
              <a:defRPr sz="2625" b="1">
                <a:solidFill>
                  <a:srgbClr val="17202A"/>
                </a:solidFill>
                <a:latin typeface="Aptos"/>
                <a:ea typeface="Aptos"/>
                <a:cs typeface="Aptos"/>
              </a:defRPr>
            </a:pPr>
            <a:r>
              <a:rPr sz="2625" b="1">
                <a:solidFill>
                  <a:srgbClr val="17202A"/>
                </a:solidFill>
                <a:latin typeface="Aptos"/>
                <a:ea typeface="Aptos"/>
                <a:cs typeface="Aptos"/>
              </a:rPr>
              <a:t>Identify the precise statute, rule, convention, contract or authority.</a:t>
            </a:r>
          </a:p>
        </p:txBody>
      </p:sp>
      <p:sp>
        <p:nvSpPr>
          <p:cNvPr id="9" name="">
            <a:extLst xmlns:a="http://schemas.openxmlformats.org/drawingml/2006/main">
              <a:ext uri="{FF2B5EF4-FFF2-40B4-BE49-F238E27FC236}">
                <a16:creationId xmlns:a16="http://schemas.microsoft.com/office/drawing/2014/main" id="{F6919C34-BC6F-429B-8E9D-4D1AB496F31E}"/>
              </a:ext>
            </a:extLst>
          </p:cNvPr>
          <p:cNvSpPr>
            <a:spLocks xmlns:a="http://schemas.openxmlformats.org/drawingml/2006/main" noGrp="1"/>
          </p:cNvSpPr>
          <p:nvPr/>
        </p:nvSpPr>
        <p:spPr>
          <a:xfrm xmlns:a="http://schemas.openxmlformats.org/drawingml/2006/main">
            <a:off x="666750" y="3190875"/>
            <a:ext cx="6667500" cy="1190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00" b="0">
                <a:solidFill>
                  <a:srgbClr val="5F6874"/>
                </a:solidFill>
                <a:latin typeface="Aptos"/>
                <a:ea typeface="Aptos"/>
                <a:cs typeface="Aptos"/>
              </a:defRPr>
            </a:pPr>
            <a:r>
              <a:rPr sz="1800" b="0">
                <a:solidFill>
                  <a:srgbClr val="5F6874"/>
                </a:solidFill>
                <a:latin typeface="Aptos"/>
                <a:ea typeface="Aptos"/>
                <a:cs typeface="Aptos"/>
              </a:rPr>
              <a:t>State the legal test without merging distinct requirements.</a:t>
            </a:r>
          </a:p>
        </p:txBody>
      </p:sp>
      <p:sp>
        <p:nvSpPr>
          <p:cNvPr id="10" name="">
            <a:extLst xmlns:a="http://schemas.openxmlformats.org/drawingml/2006/main">
              <a:ext uri="{FF2B5EF4-FFF2-40B4-BE49-F238E27FC236}">
                <a16:creationId xmlns:a16="http://schemas.microsoft.com/office/drawing/2014/main" id="{C238286D-7AE0-4285-A5F6-CC7439A898A9}"/>
              </a:ext>
            </a:extLst>
          </p:cNvPr>
          <p:cNvSpPr>
            <a:spLocks xmlns:a="http://schemas.openxmlformats.org/drawingml/2006/main" noGrp="1"/>
          </p:cNvSpPr>
          <p:nvPr/>
        </p:nvSpPr>
        <p:spPr>
          <a:xfrm xmlns:a="http://schemas.openxmlformats.org/drawingml/2006/main">
            <a:off x="7953375" y="1809750"/>
            <a:ext cx="3238500" cy="2905125"/>
          </a:xfrm>
          <a:prstGeom xmlns:a="http://schemas.openxmlformats.org/drawingml/2006/main" prst="roundRect">
            <a:avLst>
              <a:gd name="adj" fmla="val 5902"/>
            </a:avLst>
          </a:prstGeom>
          <a:solidFill xmlns:a="http://schemas.openxmlformats.org/drawingml/2006/main">
            <a:srgbClr val="EDE4F1"/>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47032D97-C333-4758-9911-DB59AE4A8E19}"/>
              </a:ext>
            </a:extLst>
          </p:cNvPr>
          <p:cNvSpPr>
            <a:spLocks xmlns:a="http://schemas.openxmlformats.org/drawingml/2006/main" noGrp="1"/>
          </p:cNvSpPr>
          <p:nvPr/>
        </p:nvSpPr>
        <p:spPr>
          <a:xfrm xmlns:a="http://schemas.openxmlformats.org/drawingml/2006/main">
            <a:off x="8239125" y="2133600"/>
            <a:ext cx="266700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275" b="1">
                <a:solidFill>
                  <a:srgbClr val="3F1D52"/>
                </a:solidFill>
                <a:latin typeface="Aptos"/>
                <a:ea typeface="Aptos"/>
                <a:cs typeface="Aptos"/>
              </a:defRPr>
            </a:pPr>
            <a:r>
              <a:rPr sz="1275" b="1">
                <a:solidFill>
                  <a:srgbClr val="3F1D52"/>
                </a:solidFill>
                <a:latin typeface="Aptos"/>
                <a:ea typeface="Aptos"/>
                <a:cs typeface="Aptos"/>
              </a:rPr>
              <a:t>APPLICATION</a:t>
            </a:r>
          </a:p>
        </p:txBody>
      </p:sp>
      <p:sp>
        <p:nvSpPr>
          <p:cNvPr id="12" name="">
            <a:extLst xmlns:a="http://schemas.openxmlformats.org/drawingml/2006/main">
              <a:ext uri="{FF2B5EF4-FFF2-40B4-BE49-F238E27FC236}">
                <a16:creationId xmlns:a16="http://schemas.microsoft.com/office/drawing/2014/main" id="{EBF41F49-A448-4307-AF41-F10DDD77E17A}"/>
              </a:ext>
            </a:extLst>
          </p:cNvPr>
          <p:cNvSpPr>
            <a:spLocks xmlns:a="http://schemas.openxmlformats.org/drawingml/2006/main" noGrp="1"/>
          </p:cNvSpPr>
          <p:nvPr/>
        </p:nvSpPr>
        <p:spPr>
          <a:xfrm xmlns:a="http://schemas.openxmlformats.org/drawingml/2006/main">
            <a:off x="8429625" y="2714625"/>
            <a:ext cx="2238375" cy="1714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ormAutofit fontScale="100000"/>
          </a:bodyPr>
          <a:lstStyle xmlns:a="http://schemas.openxmlformats.org/drawingml/2006/main"/>
          <a:p xmlns:a="http://schemas.openxmlformats.org/drawingml/2006/main">
            <a:pPr marL="23" indent="-13">
              <a:spcAft>
                <a:spcPts val="12"/>
              </a:spcAft>
              <a:buChar char="•"/>
              <a:defRPr sz="1650">
                <a:solidFill>
                  <a:srgbClr val="17202A"/>
                </a:solidFill>
                <a:latin typeface="Aptos"/>
                <a:ea typeface="Aptos"/>
                <a:cs typeface="Aptos"/>
              </a:defRPr>
            </a:pPr>
            <a:r>
              <a:rPr sz="1650">
                <a:solidFill>
                  <a:srgbClr val="17202A"/>
                </a:solidFill>
                <a:latin typeface="Aptos"/>
                <a:ea typeface="Aptos"/>
                <a:cs typeface="Aptos"/>
              </a:rPr>
              <a:t>Test status, timing, control, causation and any exception.</a:t>
            </a:r>
          </a:p>
        </p:txBody>
      </p:sp>
      <p:sp>
        <p:nvSpPr>
          <p:cNvPr id="13" name="">
            <a:extLst xmlns:a="http://schemas.openxmlformats.org/drawingml/2006/main">
              <a:ext uri="{FF2B5EF4-FFF2-40B4-BE49-F238E27FC236}">
                <a16:creationId xmlns:a16="http://schemas.microsoft.com/office/drawing/2014/main" id="{D1884F03-45FD-4D04-8E31-76426F923A67}"/>
              </a:ext>
            </a:extLst>
          </p:cNvPr>
          <p:cNvSpPr>
            <a:spLocks xmlns:a="http://schemas.openxmlformats.org/drawingml/2006/main" noGrp="1"/>
          </p:cNvSpPr>
          <p:nvPr/>
        </p:nvSpPr>
        <p:spPr>
          <a:xfrm xmlns:a="http://schemas.openxmlformats.org/drawingml/2006/main">
            <a:off x="666750" y="5095875"/>
            <a:ext cx="10525125" cy="857250"/>
          </a:xfrm>
          <a:prstGeom xmlns:a="http://schemas.openxmlformats.org/drawingml/2006/main" prst="roundRect">
            <a:avLst>
              <a:gd name="adj" fmla="val 17778"/>
            </a:avLst>
          </a:prstGeom>
          <a:solidFill xmlns:a="http://schemas.openxmlformats.org/drawingml/2006/main">
            <a:srgbClr val="F7E8CC"/>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32D729E4-7FB3-4248-BB43-E3816C906547}"/>
              </a:ext>
            </a:extLst>
          </p:cNvPr>
          <p:cNvSpPr>
            <a:spLocks xmlns:a="http://schemas.openxmlformats.org/drawingml/2006/main" noGrp="1"/>
          </p:cNvSpPr>
          <p:nvPr/>
        </p:nvSpPr>
        <p:spPr>
          <a:xfrm xmlns:a="http://schemas.openxmlformats.org/drawingml/2006/main">
            <a:off x="952500" y="5295900"/>
            <a:ext cx="9953625"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800" b="1">
                <a:solidFill>
                  <a:srgbClr val="17202A"/>
                </a:solidFill>
                <a:latin typeface="Aptos"/>
                <a:ea typeface="Aptos"/>
                <a:cs typeface="Aptos"/>
              </a:defRPr>
            </a:pPr>
            <a:r>
              <a:rPr sz="1800" b="1">
                <a:solidFill>
                  <a:srgbClr val="17202A"/>
                </a:solidFill>
                <a:latin typeface="Aptos"/>
                <a:ea typeface="Aptos"/>
                <a:cs typeface="Aptos"/>
              </a:rPr>
              <a:t>Keep jurisdiction, merits, procedure and remedy analytically distinct.</a:t>
            </a:r>
          </a:p>
        </p:txBody>
      </p:sp>
    </p:spTree>
    <p:extLst>
      <p:ext uri="{BB962C8B-B14F-4D97-AF65-F5344CB8AC3E}">
        <p14:creationId xmlns:p14="http://schemas.microsoft.com/office/powerpoint/2010/main" val="1964082293"/>
      </p:ext>
    </p:extLst>
  </p:cSld>
</p:sld>
</file>

<file path=ppt/slides/slide23.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1" name="">
            <a:extLst xmlns:a="http://schemas.openxmlformats.org/drawingml/2006/main">
              <a:ext uri="{FF2B5EF4-FFF2-40B4-BE49-F238E27FC236}">
                <a16:creationId xmlns:a16="http://schemas.microsoft.com/office/drawing/2014/main" id="{FDFF23D4-CC93-4F12-8FD6-2ABB7DEB741E}"/>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4</a:t>
            </a:r>
          </a:p>
        </p:txBody>
      </p:sp>
      <p:pic>
        <p:nvPicPr>
          <p:cNvPr id="24" name=""/>
          <p:cNvPicPr>
            <a:picLocks xmlns:a="http://schemas.openxmlformats.org/drawingml/2006/main" noChangeAspect="1"/>
          </p:cNvPicPr>
          <p:nvPr/>
        </p:nvPicPr>
        <p:blipFill>
          <a:blip xmlns:r="http://schemas.openxmlformats.org/officeDocument/2006/relationships" xmlns:a="http://schemas.openxmlformats.org/drawingml/2006/main" r:embed="Rb0b2243a6d334d74"/>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5FDA4ABB-E920-4F84-AC01-74B49B492DE1}"/>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Breach and burden of proof</a:t>
            </a:r>
          </a:p>
        </p:txBody>
      </p:sp>
      <p:sp>
        <p:nvSpPr>
          <p:cNvPr id="4" name="">
            <a:extLst xmlns:a="http://schemas.openxmlformats.org/drawingml/2006/main">
              <a:ext uri="{FF2B5EF4-FFF2-40B4-BE49-F238E27FC236}">
                <a16:creationId xmlns:a16="http://schemas.microsoft.com/office/drawing/2014/main" id="{852E4910-F94A-4153-B92E-20A9CEDA2EB0}"/>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EF34F474-6D86-4E03-8AA0-40CA00782C68}"/>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23</a:t>
            </a:r>
          </a:p>
        </p:txBody>
      </p:sp>
      <p:sp>
        <p:nvSpPr>
          <p:cNvPr id="6" name="">
            <a:extLst xmlns:a="http://schemas.openxmlformats.org/drawingml/2006/main">
              <a:ext uri="{FF2B5EF4-FFF2-40B4-BE49-F238E27FC236}">
                <a16:creationId xmlns:a16="http://schemas.microsoft.com/office/drawing/2014/main" id="{6F43FE3F-4B55-4C90-8B5D-A97311AE19F4}"/>
              </a:ext>
            </a:extLst>
          </p:cNvPr>
          <p:cNvSpPr>
            <a:spLocks xmlns:a="http://schemas.openxmlformats.org/drawingml/2006/main" noGrp="1"/>
          </p:cNvSpPr>
          <p:nvPr/>
        </p:nvSpPr>
        <p:spPr>
          <a:xfrm xmlns:a="http://schemas.openxmlformats.org/drawingml/2006/main">
            <a:off x="666750" y="1714500"/>
            <a:ext cx="95250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64895"/>
          </a:bodyPr>
          <a:lstStyle xmlns:a="http://schemas.openxmlformats.org/drawingml/2006/main"/>
          <a:p xmlns:a="http://schemas.openxmlformats.org/drawingml/2006/main">
            <a:pPr algn="l">
              <a:buNone/>
              <a:defRPr sz="2250" b="1">
                <a:solidFill>
                  <a:srgbClr val="17202A"/>
                </a:solidFill>
                <a:latin typeface="Aptos"/>
                <a:ea typeface="Aptos"/>
                <a:cs typeface="Aptos"/>
              </a:defRPr>
            </a:pPr>
            <a:r>
              <a:rPr sz="2250" b="1">
                <a:solidFill>
                  <a:srgbClr val="17202A"/>
                </a:solidFill>
                <a:latin typeface="Aptos"/>
                <a:ea typeface="Aptos"/>
                <a:cs typeface="Aptos"/>
              </a:rPr>
              <a:t>A rule violation is evidence of fault, but liability still requires the correct duty, breach and causal connection.</a:t>
            </a:r>
          </a:p>
        </p:txBody>
      </p:sp>
      <p:sp>
        <p:nvSpPr>
          <p:cNvPr id="7" name="">
            <a:extLst xmlns:a="http://schemas.openxmlformats.org/drawingml/2006/main">
              <a:ext uri="{FF2B5EF4-FFF2-40B4-BE49-F238E27FC236}">
                <a16:creationId xmlns:a16="http://schemas.microsoft.com/office/drawing/2014/main" id="{5593E5FB-8CDE-45E4-88A9-051F68F54772}"/>
              </a:ext>
            </a:extLst>
          </p:cNvPr>
          <p:cNvSpPr>
            <a:spLocks xmlns:a="http://schemas.openxmlformats.org/drawingml/2006/main" noGrp="1"/>
          </p:cNvSpPr>
          <p:nvPr/>
        </p:nvSpPr>
        <p:spPr>
          <a:xfrm xmlns:a="http://schemas.openxmlformats.org/drawingml/2006/main">
            <a:off x="666750" y="2571750"/>
            <a:ext cx="2857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350" b="1">
                <a:solidFill>
                  <a:srgbClr val="3F1D52"/>
                </a:solidFill>
                <a:latin typeface="Aptos"/>
                <a:ea typeface="Aptos"/>
                <a:cs typeface="Aptos"/>
              </a:defRPr>
            </a:pPr>
            <a:r>
              <a:rPr sz="1350" b="1">
                <a:solidFill>
                  <a:srgbClr val="3F1D52"/>
                </a:solidFill>
                <a:latin typeface="Aptos"/>
                <a:ea typeface="Aptos"/>
                <a:cs typeface="Aptos"/>
              </a:rPr>
              <a:t>LEGAL SOURCE</a:t>
            </a:r>
          </a:p>
        </p:txBody>
      </p:sp>
      <p:sp>
        <p:nvSpPr>
          <p:cNvPr id="8" name="">
            <a:extLst xmlns:a="http://schemas.openxmlformats.org/drawingml/2006/main">
              <a:ext uri="{FF2B5EF4-FFF2-40B4-BE49-F238E27FC236}">
                <a16:creationId xmlns:a16="http://schemas.microsoft.com/office/drawing/2014/main" id="{59E3DBF4-C670-47D6-B517-309DD3524B3A}"/>
              </a:ext>
            </a:extLst>
          </p:cNvPr>
          <p:cNvSpPr>
            <a:spLocks xmlns:a="http://schemas.openxmlformats.org/drawingml/2006/main" noGrp="1"/>
          </p:cNvSpPr>
          <p:nvPr/>
        </p:nvSpPr>
        <p:spPr>
          <a:xfrm xmlns:a="http://schemas.openxmlformats.org/drawingml/2006/main">
            <a:off x="666750" y="2971800"/>
            <a:ext cx="857250" cy="4762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5CAE4643-F3C5-44B5-B12D-4C8F0D295235}"/>
              </a:ext>
            </a:extLst>
          </p:cNvPr>
          <p:cNvSpPr>
            <a:spLocks xmlns:a="http://schemas.openxmlformats.org/drawingml/2006/main" noGrp="1"/>
          </p:cNvSpPr>
          <p:nvPr/>
        </p:nvSpPr>
        <p:spPr>
          <a:xfrm xmlns:a="http://schemas.openxmlformats.org/drawingml/2006/main">
            <a:off x="666750" y="3190875"/>
            <a:ext cx="428625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Identify the precise statute, rule, convention, contract or authority.</a:t>
            </a:r>
          </a:p>
        </p:txBody>
      </p:sp>
      <p:sp>
        <p:nvSpPr>
          <p:cNvPr id="10" name="">
            <a:extLst xmlns:a="http://schemas.openxmlformats.org/drawingml/2006/main">
              <a:ext uri="{FF2B5EF4-FFF2-40B4-BE49-F238E27FC236}">
                <a16:creationId xmlns:a16="http://schemas.microsoft.com/office/drawing/2014/main" id="{1E03EB90-489B-409E-B924-0AE5EC95D018}"/>
              </a:ext>
            </a:extLst>
          </p:cNvPr>
          <p:cNvSpPr>
            <a:spLocks xmlns:a="http://schemas.openxmlformats.org/drawingml/2006/main" noGrp="1"/>
          </p:cNvSpPr>
          <p:nvPr/>
        </p:nvSpPr>
        <p:spPr>
          <a:xfrm xmlns:a="http://schemas.openxmlformats.org/drawingml/2006/main">
            <a:off x="6000750" y="2571750"/>
            <a:ext cx="2857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350" b="1">
                <a:solidFill>
                  <a:srgbClr val="167386"/>
                </a:solidFill>
                <a:latin typeface="Aptos"/>
                <a:ea typeface="Aptos"/>
                <a:cs typeface="Aptos"/>
              </a:defRPr>
            </a:pPr>
            <a:r>
              <a:rPr sz="1350" b="1">
                <a:solidFill>
                  <a:srgbClr val="167386"/>
                </a:solidFill>
                <a:latin typeface="Aptos"/>
                <a:ea typeface="Aptos"/>
                <a:cs typeface="Aptos"/>
              </a:rPr>
              <a:t>ELEMENTS</a:t>
            </a:r>
          </a:p>
        </p:txBody>
      </p:sp>
      <p:sp>
        <p:nvSpPr>
          <p:cNvPr id="11" name="">
            <a:extLst xmlns:a="http://schemas.openxmlformats.org/drawingml/2006/main">
              <a:ext uri="{FF2B5EF4-FFF2-40B4-BE49-F238E27FC236}">
                <a16:creationId xmlns:a16="http://schemas.microsoft.com/office/drawing/2014/main" id="{1B90C7C4-2B23-4BCA-BAB0-CE2736C2276C}"/>
              </a:ext>
            </a:extLst>
          </p:cNvPr>
          <p:cNvSpPr>
            <a:spLocks xmlns:a="http://schemas.openxmlformats.org/drawingml/2006/main" noGrp="1"/>
          </p:cNvSpPr>
          <p:nvPr/>
        </p:nvSpPr>
        <p:spPr>
          <a:xfrm xmlns:a="http://schemas.openxmlformats.org/drawingml/2006/main">
            <a:off x="6000750" y="2971800"/>
            <a:ext cx="857250" cy="47625"/>
          </a:xfrm>
          <a:prstGeom xmlns:a="http://schemas.openxmlformats.org/drawingml/2006/main" prst="rect">
            <a:avLst/>
          </a:prstGeom>
          <a:solidFill xmlns:a="http://schemas.openxmlformats.org/drawingml/2006/main">
            <a:srgbClr val="167386"/>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D2D771AF-E21A-44F3-A03E-509CAF53569C}"/>
              </a:ext>
            </a:extLst>
          </p:cNvPr>
          <p:cNvSpPr>
            <a:spLocks xmlns:a="http://schemas.openxmlformats.org/drawingml/2006/main" noGrp="1"/>
          </p:cNvSpPr>
          <p:nvPr/>
        </p:nvSpPr>
        <p:spPr>
          <a:xfrm xmlns:a="http://schemas.openxmlformats.org/drawingml/2006/main">
            <a:off x="6000750" y="3190875"/>
            <a:ext cx="428625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State the legal test without merging distinct requirements.</a:t>
            </a:r>
          </a:p>
        </p:txBody>
      </p:sp>
      <p:sp>
        <p:nvSpPr>
          <p:cNvPr id="13" name="">
            <a:extLst xmlns:a="http://schemas.openxmlformats.org/drawingml/2006/main">
              <a:ext uri="{FF2B5EF4-FFF2-40B4-BE49-F238E27FC236}">
                <a16:creationId xmlns:a16="http://schemas.microsoft.com/office/drawing/2014/main" id="{9B1A091E-88AB-40E4-A1BB-79B074D25AB9}"/>
              </a:ext>
            </a:extLst>
          </p:cNvPr>
          <p:cNvSpPr>
            <a:spLocks xmlns:a="http://schemas.openxmlformats.org/drawingml/2006/main" noGrp="1"/>
          </p:cNvSpPr>
          <p:nvPr/>
        </p:nvSpPr>
        <p:spPr>
          <a:xfrm xmlns:a="http://schemas.openxmlformats.org/drawingml/2006/main">
            <a:off x="666750" y="4048125"/>
            <a:ext cx="2857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350" b="1">
                <a:solidFill>
                  <a:srgbClr val="D39124"/>
                </a:solidFill>
                <a:latin typeface="Aptos"/>
                <a:ea typeface="Aptos"/>
                <a:cs typeface="Aptos"/>
              </a:defRPr>
            </a:pPr>
            <a:r>
              <a:rPr sz="1350" b="1">
                <a:solidFill>
                  <a:srgbClr val="D39124"/>
                </a:solidFill>
                <a:latin typeface="Aptos"/>
                <a:ea typeface="Aptos"/>
                <a:cs typeface="Aptos"/>
              </a:rPr>
              <a:t>APPLICATION</a:t>
            </a:r>
          </a:p>
        </p:txBody>
      </p:sp>
      <p:sp>
        <p:nvSpPr>
          <p:cNvPr id="14" name="">
            <a:extLst xmlns:a="http://schemas.openxmlformats.org/drawingml/2006/main">
              <a:ext uri="{FF2B5EF4-FFF2-40B4-BE49-F238E27FC236}">
                <a16:creationId xmlns:a16="http://schemas.microsoft.com/office/drawing/2014/main" id="{5850F492-78C0-4DE5-B864-B357193A0915}"/>
              </a:ext>
            </a:extLst>
          </p:cNvPr>
          <p:cNvSpPr>
            <a:spLocks xmlns:a="http://schemas.openxmlformats.org/drawingml/2006/main" noGrp="1"/>
          </p:cNvSpPr>
          <p:nvPr/>
        </p:nvSpPr>
        <p:spPr>
          <a:xfrm xmlns:a="http://schemas.openxmlformats.org/drawingml/2006/main">
            <a:off x="666750" y="4448175"/>
            <a:ext cx="857250" cy="47625"/>
          </a:xfrm>
          <a:prstGeom xmlns:a="http://schemas.openxmlformats.org/drawingml/2006/main" prst="rect">
            <a:avLst/>
          </a:prstGeom>
          <a:solidFill xmlns:a="http://schemas.openxmlformats.org/drawingml/2006/main">
            <a:srgbClr val="D39124"/>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11059C9C-D23C-4800-83AB-7562C926F2C7}"/>
              </a:ext>
            </a:extLst>
          </p:cNvPr>
          <p:cNvSpPr>
            <a:spLocks xmlns:a="http://schemas.openxmlformats.org/drawingml/2006/main" noGrp="1"/>
          </p:cNvSpPr>
          <p:nvPr/>
        </p:nvSpPr>
        <p:spPr>
          <a:xfrm xmlns:a="http://schemas.openxmlformats.org/drawingml/2006/main">
            <a:off x="666750" y="4667250"/>
            <a:ext cx="428625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Test status, timing, control, causation and any exception.</a:t>
            </a:r>
          </a:p>
        </p:txBody>
      </p:sp>
      <p:sp>
        <p:nvSpPr>
          <p:cNvPr id="16" name="">
            <a:extLst xmlns:a="http://schemas.openxmlformats.org/drawingml/2006/main">
              <a:ext uri="{FF2B5EF4-FFF2-40B4-BE49-F238E27FC236}">
                <a16:creationId xmlns:a16="http://schemas.microsoft.com/office/drawing/2014/main" id="{3729FC7D-71FD-478B-9633-63F7389752DF}"/>
              </a:ext>
            </a:extLst>
          </p:cNvPr>
          <p:cNvSpPr>
            <a:spLocks xmlns:a="http://schemas.openxmlformats.org/drawingml/2006/main" noGrp="1"/>
          </p:cNvSpPr>
          <p:nvPr/>
        </p:nvSpPr>
        <p:spPr>
          <a:xfrm xmlns:a="http://schemas.openxmlformats.org/drawingml/2006/main">
            <a:off x="6000750" y="4048125"/>
            <a:ext cx="2857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350" b="1">
                <a:solidFill>
                  <a:srgbClr val="A8424A"/>
                </a:solidFill>
                <a:latin typeface="Aptos"/>
                <a:ea typeface="Aptos"/>
                <a:cs typeface="Aptos"/>
              </a:defRPr>
            </a:pPr>
            <a:r>
              <a:rPr sz="1350" b="1">
                <a:solidFill>
                  <a:srgbClr val="A8424A"/>
                </a:solidFill>
                <a:latin typeface="Aptos"/>
                <a:ea typeface="Aptos"/>
                <a:cs typeface="Aptos"/>
              </a:rPr>
              <a:t>PRACTICE</a:t>
            </a:r>
          </a:p>
        </p:txBody>
      </p:sp>
      <p:sp>
        <p:nvSpPr>
          <p:cNvPr id="17" name="">
            <a:extLst xmlns:a="http://schemas.openxmlformats.org/drawingml/2006/main">
              <a:ext uri="{FF2B5EF4-FFF2-40B4-BE49-F238E27FC236}">
                <a16:creationId xmlns:a16="http://schemas.microsoft.com/office/drawing/2014/main" id="{E2B8606A-39CE-4A0E-804A-9BF52DA5771D}"/>
              </a:ext>
            </a:extLst>
          </p:cNvPr>
          <p:cNvSpPr>
            <a:spLocks xmlns:a="http://schemas.openxmlformats.org/drawingml/2006/main" noGrp="1"/>
          </p:cNvSpPr>
          <p:nvPr/>
        </p:nvSpPr>
        <p:spPr>
          <a:xfrm xmlns:a="http://schemas.openxmlformats.org/drawingml/2006/main">
            <a:off x="6000750" y="4448175"/>
            <a:ext cx="857250" cy="47625"/>
          </a:xfrm>
          <a:prstGeom xmlns:a="http://schemas.openxmlformats.org/drawingml/2006/main" prst="rect">
            <a:avLst/>
          </a:prstGeom>
          <a:solidFill xmlns:a="http://schemas.openxmlformats.org/drawingml/2006/main">
            <a:srgbClr val="A8424A"/>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19B9D6EF-9A23-494D-A7AF-16D54C3647BC}"/>
              </a:ext>
            </a:extLst>
          </p:cNvPr>
          <p:cNvSpPr>
            <a:spLocks xmlns:a="http://schemas.openxmlformats.org/drawingml/2006/main" noGrp="1"/>
          </p:cNvSpPr>
          <p:nvPr/>
        </p:nvSpPr>
        <p:spPr>
          <a:xfrm xmlns:a="http://schemas.openxmlformats.org/drawingml/2006/main">
            <a:off x="6000750" y="4667250"/>
            <a:ext cx="428625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Preserve evidence and identify the available remedy or defence.</a:t>
            </a:r>
          </a:p>
        </p:txBody>
      </p:sp>
      <p:sp>
        <p:nvSpPr>
          <p:cNvPr id="19" name="">
            <a:extLst xmlns:a="http://schemas.openxmlformats.org/drawingml/2006/main">
              <a:ext uri="{FF2B5EF4-FFF2-40B4-BE49-F238E27FC236}">
                <a16:creationId xmlns:a16="http://schemas.microsoft.com/office/drawing/2014/main" id="{80242864-4A4A-44DE-94B5-36FCDDF4C793}"/>
              </a:ext>
            </a:extLst>
          </p:cNvPr>
          <p:cNvSpPr>
            <a:spLocks xmlns:a="http://schemas.openxmlformats.org/drawingml/2006/main" noGrp="1"/>
          </p:cNvSpPr>
          <p:nvPr/>
        </p:nvSpPr>
        <p:spPr>
          <a:xfrm xmlns:a="http://schemas.openxmlformats.org/drawingml/2006/main">
            <a:off x="1524000" y="5572125"/>
            <a:ext cx="9144000" cy="514350"/>
          </a:xfrm>
          <a:prstGeom xmlns:a="http://schemas.openxmlformats.org/drawingml/2006/main" prst="roundRect">
            <a:avLst>
              <a:gd name="adj" fmla="val 22222"/>
            </a:avLst>
          </a:prstGeom>
          <a:solidFill xmlns:a="http://schemas.openxmlformats.org/drawingml/2006/main">
            <a:srgbClr val="3F1D52"/>
          </a:solidFill>
          <a:ln xmlns:a="http://schemas.openxmlformats.org/drawingml/2006/main" w="0">
            <a:noFill/>
            <a:prstDash val="solid"/>
          </a:ln>
        </p:spPr>
      </p:sp>
      <p:sp>
        <p:nvSpPr>
          <p:cNvPr id="20" name="">
            <a:extLst xmlns:a="http://schemas.openxmlformats.org/drawingml/2006/main">
              <a:ext uri="{FF2B5EF4-FFF2-40B4-BE49-F238E27FC236}">
                <a16:creationId xmlns:a16="http://schemas.microsoft.com/office/drawing/2014/main" id="{E70EB81D-B9ED-4D90-BDE2-569D93603DC7}"/>
              </a:ext>
            </a:extLst>
          </p:cNvPr>
          <p:cNvSpPr>
            <a:spLocks xmlns:a="http://schemas.openxmlformats.org/drawingml/2006/main" noGrp="1"/>
          </p:cNvSpPr>
          <p:nvPr/>
        </p:nvSpPr>
        <p:spPr>
          <a:xfrm xmlns:a="http://schemas.openxmlformats.org/drawingml/2006/main">
            <a:off x="1762125" y="5686425"/>
            <a:ext cx="8667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725" b="1">
                <a:solidFill>
                  <a:srgbClr val="FFFFFF"/>
                </a:solidFill>
                <a:latin typeface="Aptos"/>
                <a:ea typeface="Aptos"/>
                <a:cs typeface="Aptos"/>
              </a:defRPr>
            </a:pPr>
            <a:r>
              <a:rPr sz="1725" b="1">
                <a:solidFill>
                  <a:srgbClr val="FFFFFF"/>
                </a:solidFill>
                <a:latin typeface="Aptos"/>
                <a:ea typeface="Aptos"/>
                <a:cs typeface="Aptos"/>
              </a:rPr>
              <a:t>Conclude only after the legal gateway and evidence align.</a:t>
            </a:r>
          </a:p>
        </p:txBody>
      </p:sp>
    </p:spTree>
    <p:extLst>
      <p:ext uri="{BB962C8B-B14F-4D97-AF65-F5344CB8AC3E}">
        <p14:creationId xmlns:p14="http://schemas.microsoft.com/office/powerpoint/2010/main" val="1535686298"/>
      </p:ext>
    </p:extLst>
  </p:cSld>
</p:sld>
</file>

<file path=ppt/slides/slide24.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3" name="">
            <a:extLst xmlns:a="http://schemas.openxmlformats.org/drawingml/2006/main">
              <a:ext uri="{FF2B5EF4-FFF2-40B4-BE49-F238E27FC236}">
                <a16:creationId xmlns:a16="http://schemas.microsoft.com/office/drawing/2014/main" id="{F9E614D0-0800-4DEC-95CA-F71746523B68}"/>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4</a:t>
            </a:r>
          </a:p>
        </p:txBody>
      </p:sp>
      <p:pic>
        <p:nvPicPr>
          <p:cNvPr id="26" name=""/>
          <p:cNvPicPr>
            <a:picLocks xmlns:a="http://schemas.openxmlformats.org/drawingml/2006/main" noChangeAspect="1"/>
          </p:cNvPicPr>
          <p:nvPr/>
        </p:nvPicPr>
        <p:blipFill>
          <a:blip xmlns:r="http://schemas.openxmlformats.org/officeDocument/2006/relationships" xmlns:a="http://schemas.openxmlformats.org/drawingml/2006/main" r:embed="Rd1a8c73adc3e4e2a"/>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B58ECCB5-3806-4C0E-BA35-C60295E38D26}"/>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Factual causation</a:t>
            </a:r>
          </a:p>
        </p:txBody>
      </p:sp>
      <p:sp>
        <p:nvSpPr>
          <p:cNvPr id="4" name="">
            <a:extLst xmlns:a="http://schemas.openxmlformats.org/drawingml/2006/main">
              <a:ext uri="{FF2B5EF4-FFF2-40B4-BE49-F238E27FC236}">
                <a16:creationId xmlns:a16="http://schemas.microsoft.com/office/drawing/2014/main" id="{CFE72892-2CCD-446C-A262-7D3FB0961670}"/>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A68CDCDE-5B69-4E8C-B4CF-61FB973DCA4D}"/>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24</a:t>
            </a:r>
          </a:p>
        </p:txBody>
      </p:sp>
      <p:sp>
        <p:nvSpPr>
          <p:cNvPr id="6" name="">
            <a:extLst xmlns:a="http://schemas.openxmlformats.org/drawingml/2006/main">
              <a:ext uri="{FF2B5EF4-FFF2-40B4-BE49-F238E27FC236}">
                <a16:creationId xmlns:a16="http://schemas.microsoft.com/office/drawing/2014/main" id="{DACCF670-8E41-4D01-9F0B-7C1F9EE46748}"/>
              </a:ext>
            </a:extLst>
          </p:cNvPr>
          <p:cNvSpPr>
            <a:spLocks xmlns:a="http://schemas.openxmlformats.org/drawingml/2006/main" noGrp="1"/>
          </p:cNvSpPr>
          <p:nvPr/>
        </p:nvSpPr>
        <p:spPr>
          <a:xfrm xmlns:a="http://schemas.openxmlformats.org/drawingml/2006/main">
            <a:off x="666750" y="1695450"/>
            <a:ext cx="85725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63889"/>
          </a:bodyPr>
          <a:lstStyle xmlns:a="http://schemas.openxmlformats.org/drawingml/2006/main"/>
          <a:p xmlns:a="http://schemas.openxmlformats.org/drawingml/2006/main">
            <a:pPr algn="l">
              <a:buNone/>
              <a:defRPr sz="2250" b="1">
                <a:solidFill>
                  <a:srgbClr val="17202A"/>
                </a:solidFill>
                <a:latin typeface="Aptos"/>
                <a:ea typeface="Aptos"/>
                <a:cs typeface="Aptos"/>
              </a:defRPr>
            </a:pPr>
            <a:r>
              <a:rPr sz="2250" b="1">
                <a:solidFill>
                  <a:srgbClr val="17202A"/>
                </a:solidFill>
                <a:latin typeface="Aptos"/>
                <a:ea typeface="Aptos"/>
                <a:cs typeface="Aptos"/>
              </a:rPr>
              <a:t>The court reconstructs what would probably have happened absent the breach using navigation and expert evidence.</a:t>
            </a:r>
          </a:p>
        </p:txBody>
      </p:sp>
      <p:sp>
        <p:nvSpPr>
          <p:cNvPr id="7" name="">
            <a:extLst xmlns:a="http://schemas.openxmlformats.org/drawingml/2006/main">
              <a:ext uri="{FF2B5EF4-FFF2-40B4-BE49-F238E27FC236}">
                <a16:creationId xmlns:a16="http://schemas.microsoft.com/office/drawing/2014/main" id="{E27F3636-F796-4DEA-8FD3-B4A00615C275}"/>
              </a:ext>
            </a:extLst>
          </p:cNvPr>
          <p:cNvSpPr>
            <a:spLocks xmlns:a="http://schemas.openxmlformats.org/drawingml/2006/main" noGrp="1"/>
          </p:cNvSpPr>
          <p:nvPr/>
        </p:nvSpPr>
        <p:spPr>
          <a:xfrm xmlns:a="http://schemas.openxmlformats.org/drawingml/2006/main">
            <a:off x="1333500" y="2190750"/>
            <a:ext cx="9525000" cy="533400"/>
          </a:xfrm>
          <a:prstGeom xmlns:a="http://schemas.openxmlformats.org/drawingml/2006/main" prst="roundRect">
            <a:avLst>
              <a:gd name="adj" fmla="val 21429"/>
            </a:avLst>
          </a:prstGeom>
          <a:solidFill xmlns:a="http://schemas.openxmlformats.org/drawingml/2006/main">
            <a:srgbClr val="3F1D52"/>
          </a:solidFill>
          <a:ln xmlns:a="http://schemas.openxmlformats.org/drawingml/2006/main" w="9525">
            <a:solidFill>
              <a:srgbClr val="3F1D52"/>
            </a:solidFill>
            <a:prstDash val="solid"/>
          </a:ln>
        </p:spPr>
      </p:sp>
      <p:sp>
        <p:nvSpPr>
          <p:cNvPr id="8" name="">
            <a:extLst xmlns:a="http://schemas.openxmlformats.org/drawingml/2006/main">
              <a:ext uri="{FF2B5EF4-FFF2-40B4-BE49-F238E27FC236}">
                <a16:creationId xmlns:a16="http://schemas.microsoft.com/office/drawing/2014/main" id="{8682FE26-06EE-4D89-B06C-330394C0635A}"/>
              </a:ext>
            </a:extLst>
          </p:cNvPr>
          <p:cNvSpPr>
            <a:spLocks xmlns:a="http://schemas.openxmlformats.org/drawingml/2006/main" noGrp="1"/>
          </p:cNvSpPr>
          <p:nvPr/>
        </p:nvSpPr>
        <p:spPr>
          <a:xfrm xmlns:a="http://schemas.openxmlformats.org/drawingml/2006/main">
            <a:off x="1619250" y="2324100"/>
            <a:ext cx="14287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350" b="1">
                <a:solidFill>
                  <a:srgbClr val="FFFFFF"/>
                </a:solidFill>
                <a:latin typeface="Aptos"/>
                <a:ea typeface="Aptos"/>
                <a:cs typeface="Aptos"/>
              </a:defRPr>
            </a:pPr>
            <a:r>
              <a:rPr sz="1350" b="1">
                <a:solidFill>
                  <a:srgbClr val="FFFFFF"/>
                </a:solidFill>
                <a:latin typeface="Aptos"/>
                <a:ea typeface="Aptos"/>
                <a:cs typeface="Aptos"/>
              </a:rPr>
              <a:t>LEGAL SOURCE</a:t>
            </a:r>
          </a:p>
        </p:txBody>
      </p:sp>
      <p:sp>
        <p:nvSpPr>
          <p:cNvPr id="9" name="">
            <a:extLst xmlns:a="http://schemas.openxmlformats.org/drawingml/2006/main">
              <a:ext uri="{FF2B5EF4-FFF2-40B4-BE49-F238E27FC236}">
                <a16:creationId xmlns:a16="http://schemas.microsoft.com/office/drawing/2014/main" id="{BE784BA7-8EC1-4B9A-BAE3-51E509B887B2}"/>
              </a:ext>
            </a:extLst>
          </p:cNvPr>
          <p:cNvSpPr>
            <a:spLocks xmlns:a="http://schemas.openxmlformats.org/drawingml/2006/main" noGrp="1"/>
          </p:cNvSpPr>
          <p:nvPr/>
        </p:nvSpPr>
        <p:spPr>
          <a:xfrm xmlns:a="http://schemas.openxmlformats.org/drawingml/2006/main">
            <a:off x="3238500" y="2305050"/>
            <a:ext cx="6667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650" b="1">
                <a:solidFill>
                  <a:srgbClr val="FFFFFF"/>
                </a:solidFill>
                <a:latin typeface="Aptos"/>
                <a:ea typeface="Aptos"/>
                <a:cs typeface="Aptos"/>
              </a:defRPr>
            </a:pPr>
            <a:r>
              <a:rPr sz="1650" b="1">
                <a:solidFill>
                  <a:srgbClr val="FFFFFF"/>
                </a:solidFill>
                <a:latin typeface="Aptos"/>
                <a:ea typeface="Aptos"/>
                <a:cs typeface="Aptos"/>
              </a:rPr>
              <a:t>Identify the precise statute, rule, convention, contract or authority.</a:t>
            </a:r>
          </a:p>
        </p:txBody>
      </p:sp>
      <p:sp>
        <p:nvSpPr>
          <p:cNvPr id="10" name="">
            <a:extLst xmlns:a="http://schemas.openxmlformats.org/drawingml/2006/main">
              <a:ext uri="{FF2B5EF4-FFF2-40B4-BE49-F238E27FC236}">
                <a16:creationId xmlns:a16="http://schemas.microsoft.com/office/drawing/2014/main" id="{94E6224C-A5F0-435A-BBCD-E719768E843D}"/>
              </a:ext>
            </a:extLst>
          </p:cNvPr>
          <p:cNvSpPr>
            <a:spLocks xmlns:a="http://schemas.openxmlformats.org/drawingml/2006/main" noGrp="1"/>
          </p:cNvSpPr>
          <p:nvPr/>
        </p:nvSpPr>
        <p:spPr>
          <a:xfrm xmlns:a="http://schemas.openxmlformats.org/drawingml/2006/main">
            <a:off x="1733550" y="2762250"/>
            <a:ext cx="8724900" cy="533400"/>
          </a:xfrm>
          <a:prstGeom xmlns:a="http://schemas.openxmlformats.org/drawingml/2006/main" prst="roundRect">
            <a:avLst>
              <a:gd name="adj" fmla="val 21429"/>
            </a:avLst>
          </a:prstGeom>
          <a:solidFill xmlns:a="http://schemas.openxmlformats.org/drawingml/2006/main">
            <a:srgbClr val="FFFFFF"/>
          </a:solidFill>
          <a:ln xmlns:a="http://schemas.openxmlformats.org/drawingml/2006/main" w="9525">
            <a:solidFill>
              <a:srgbClr val="167386"/>
            </a:solidFill>
            <a:prstDash val="solid"/>
          </a:ln>
        </p:spPr>
      </p:sp>
      <p:sp>
        <p:nvSpPr>
          <p:cNvPr id="11" name="">
            <a:extLst xmlns:a="http://schemas.openxmlformats.org/drawingml/2006/main">
              <a:ext uri="{FF2B5EF4-FFF2-40B4-BE49-F238E27FC236}">
                <a16:creationId xmlns:a16="http://schemas.microsoft.com/office/drawing/2014/main" id="{0364565A-5CC0-46B4-BB17-1C04CDFAB934}"/>
              </a:ext>
            </a:extLst>
          </p:cNvPr>
          <p:cNvSpPr>
            <a:spLocks xmlns:a="http://schemas.openxmlformats.org/drawingml/2006/main" noGrp="1"/>
          </p:cNvSpPr>
          <p:nvPr/>
        </p:nvSpPr>
        <p:spPr>
          <a:xfrm xmlns:a="http://schemas.openxmlformats.org/drawingml/2006/main">
            <a:off x="2019300" y="2895600"/>
            <a:ext cx="14287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350" b="1">
                <a:solidFill>
                  <a:srgbClr val="167386"/>
                </a:solidFill>
                <a:latin typeface="Aptos"/>
                <a:ea typeface="Aptos"/>
                <a:cs typeface="Aptos"/>
              </a:defRPr>
            </a:pPr>
            <a:r>
              <a:rPr sz="1350" b="1">
                <a:solidFill>
                  <a:srgbClr val="167386"/>
                </a:solidFill>
                <a:latin typeface="Aptos"/>
                <a:ea typeface="Aptos"/>
                <a:cs typeface="Aptos"/>
              </a:rPr>
              <a:t>ELEMENTS</a:t>
            </a:r>
          </a:p>
        </p:txBody>
      </p:sp>
      <p:sp>
        <p:nvSpPr>
          <p:cNvPr id="12" name="">
            <a:extLst xmlns:a="http://schemas.openxmlformats.org/drawingml/2006/main">
              <a:ext uri="{FF2B5EF4-FFF2-40B4-BE49-F238E27FC236}">
                <a16:creationId xmlns:a16="http://schemas.microsoft.com/office/drawing/2014/main" id="{ED2DA4CE-76B1-4722-AFB5-C9120517E819}"/>
              </a:ext>
            </a:extLst>
          </p:cNvPr>
          <p:cNvSpPr>
            <a:spLocks xmlns:a="http://schemas.openxmlformats.org/drawingml/2006/main" noGrp="1"/>
          </p:cNvSpPr>
          <p:nvPr/>
        </p:nvSpPr>
        <p:spPr>
          <a:xfrm xmlns:a="http://schemas.openxmlformats.org/drawingml/2006/main">
            <a:off x="3638550" y="2876550"/>
            <a:ext cx="58674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650" b="1">
                <a:solidFill>
                  <a:srgbClr val="17202A"/>
                </a:solidFill>
                <a:latin typeface="Aptos"/>
                <a:ea typeface="Aptos"/>
                <a:cs typeface="Aptos"/>
              </a:defRPr>
            </a:pPr>
            <a:r>
              <a:rPr sz="1650" b="1">
                <a:solidFill>
                  <a:srgbClr val="17202A"/>
                </a:solidFill>
                <a:latin typeface="Aptos"/>
                <a:ea typeface="Aptos"/>
                <a:cs typeface="Aptos"/>
              </a:rPr>
              <a:t>State the legal test without merging distinct requirements.</a:t>
            </a:r>
          </a:p>
        </p:txBody>
      </p:sp>
      <p:sp>
        <p:nvSpPr>
          <p:cNvPr id="13" name="">
            <a:extLst xmlns:a="http://schemas.openxmlformats.org/drawingml/2006/main">
              <a:ext uri="{FF2B5EF4-FFF2-40B4-BE49-F238E27FC236}">
                <a16:creationId xmlns:a16="http://schemas.microsoft.com/office/drawing/2014/main" id="{DEA86764-D865-4D48-B158-017FE226AE7E}"/>
              </a:ext>
            </a:extLst>
          </p:cNvPr>
          <p:cNvSpPr>
            <a:spLocks xmlns:a="http://schemas.openxmlformats.org/drawingml/2006/main" noGrp="1"/>
          </p:cNvSpPr>
          <p:nvPr/>
        </p:nvSpPr>
        <p:spPr>
          <a:xfrm xmlns:a="http://schemas.openxmlformats.org/drawingml/2006/main">
            <a:off x="2133600" y="3333750"/>
            <a:ext cx="7924800" cy="533400"/>
          </a:xfrm>
          <a:prstGeom xmlns:a="http://schemas.openxmlformats.org/drawingml/2006/main" prst="roundRect">
            <a:avLst>
              <a:gd name="adj" fmla="val 21429"/>
            </a:avLst>
          </a:prstGeom>
          <a:solidFill xmlns:a="http://schemas.openxmlformats.org/drawingml/2006/main">
            <a:srgbClr val="FFFFFF"/>
          </a:solidFill>
          <a:ln xmlns:a="http://schemas.openxmlformats.org/drawingml/2006/main" w="9525">
            <a:solidFill>
              <a:srgbClr val="D39124"/>
            </a:solidFill>
            <a:prstDash val="solid"/>
          </a:ln>
        </p:spPr>
      </p:sp>
      <p:sp>
        <p:nvSpPr>
          <p:cNvPr id="14" name="">
            <a:extLst xmlns:a="http://schemas.openxmlformats.org/drawingml/2006/main">
              <a:ext uri="{FF2B5EF4-FFF2-40B4-BE49-F238E27FC236}">
                <a16:creationId xmlns:a16="http://schemas.microsoft.com/office/drawing/2014/main" id="{FD08B8DD-809A-4B68-81CF-6BEC508DFE69}"/>
              </a:ext>
            </a:extLst>
          </p:cNvPr>
          <p:cNvSpPr>
            <a:spLocks xmlns:a="http://schemas.openxmlformats.org/drawingml/2006/main" noGrp="1"/>
          </p:cNvSpPr>
          <p:nvPr/>
        </p:nvSpPr>
        <p:spPr>
          <a:xfrm xmlns:a="http://schemas.openxmlformats.org/drawingml/2006/main">
            <a:off x="2419350" y="3467100"/>
            <a:ext cx="14287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350" b="1">
                <a:solidFill>
                  <a:srgbClr val="D39124"/>
                </a:solidFill>
                <a:latin typeface="Aptos"/>
                <a:ea typeface="Aptos"/>
                <a:cs typeface="Aptos"/>
              </a:defRPr>
            </a:pPr>
            <a:r>
              <a:rPr sz="1350" b="1">
                <a:solidFill>
                  <a:srgbClr val="D39124"/>
                </a:solidFill>
                <a:latin typeface="Aptos"/>
                <a:ea typeface="Aptos"/>
                <a:cs typeface="Aptos"/>
              </a:rPr>
              <a:t>APPLICATION</a:t>
            </a:r>
          </a:p>
        </p:txBody>
      </p:sp>
      <p:sp>
        <p:nvSpPr>
          <p:cNvPr id="15" name="">
            <a:extLst xmlns:a="http://schemas.openxmlformats.org/drawingml/2006/main">
              <a:ext uri="{FF2B5EF4-FFF2-40B4-BE49-F238E27FC236}">
                <a16:creationId xmlns:a16="http://schemas.microsoft.com/office/drawing/2014/main" id="{2EFAE9E5-5203-4831-AAE6-90924731C982}"/>
              </a:ext>
            </a:extLst>
          </p:cNvPr>
          <p:cNvSpPr>
            <a:spLocks xmlns:a="http://schemas.openxmlformats.org/drawingml/2006/main" noGrp="1"/>
          </p:cNvSpPr>
          <p:nvPr/>
        </p:nvSpPr>
        <p:spPr>
          <a:xfrm xmlns:a="http://schemas.openxmlformats.org/drawingml/2006/main">
            <a:off x="4038600" y="3448050"/>
            <a:ext cx="50673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88639"/>
          </a:bodyPr>
          <a:lstStyle xmlns:a="http://schemas.openxmlformats.org/drawingml/2006/main"/>
          <a:p xmlns:a="http://schemas.openxmlformats.org/drawingml/2006/main">
            <a:pPr algn="ctr">
              <a:buNone/>
              <a:defRPr sz="1650" b="1">
                <a:solidFill>
                  <a:srgbClr val="17202A"/>
                </a:solidFill>
                <a:latin typeface="Aptos"/>
                <a:ea typeface="Aptos"/>
                <a:cs typeface="Aptos"/>
              </a:defRPr>
            </a:pPr>
            <a:r>
              <a:rPr sz="1650" b="1">
                <a:solidFill>
                  <a:srgbClr val="17202A"/>
                </a:solidFill>
                <a:latin typeface="Aptos"/>
                <a:ea typeface="Aptos"/>
                <a:cs typeface="Aptos"/>
              </a:rPr>
              <a:t>Test status, timing, control, causation and any exception.</a:t>
            </a:r>
          </a:p>
        </p:txBody>
      </p:sp>
      <p:sp>
        <p:nvSpPr>
          <p:cNvPr id="16" name="">
            <a:extLst xmlns:a="http://schemas.openxmlformats.org/drawingml/2006/main">
              <a:ext uri="{FF2B5EF4-FFF2-40B4-BE49-F238E27FC236}">
                <a16:creationId xmlns:a16="http://schemas.microsoft.com/office/drawing/2014/main" id="{4207E4C4-FDBA-4339-A401-4707CF92760A}"/>
              </a:ext>
            </a:extLst>
          </p:cNvPr>
          <p:cNvSpPr>
            <a:spLocks xmlns:a="http://schemas.openxmlformats.org/drawingml/2006/main" noGrp="1"/>
          </p:cNvSpPr>
          <p:nvPr/>
        </p:nvSpPr>
        <p:spPr>
          <a:xfrm xmlns:a="http://schemas.openxmlformats.org/drawingml/2006/main">
            <a:off x="2533650" y="3905250"/>
            <a:ext cx="7124700" cy="533400"/>
          </a:xfrm>
          <a:prstGeom xmlns:a="http://schemas.openxmlformats.org/drawingml/2006/main" prst="roundRect">
            <a:avLst>
              <a:gd name="adj" fmla="val 21429"/>
            </a:avLst>
          </a:prstGeom>
          <a:solidFill xmlns:a="http://schemas.openxmlformats.org/drawingml/2006/main">
            <a:srgbClr val="FFFFFF"/>
          </a:solidFill>
          <a:ln xmlns:a="http://schemas.openxmlformats.org/drawingml/2006/main" w="9525">
            <a:solidFill>
              <a:srgbClr val="A8424A"/>
            </a:solidFill>
            <a:prstDash val="solid"/>
          </a:ln>
        </p:spPr>
      </p:sp>
      <p:sp>
        <p:nvSpPr>
          <p:cNvPr id="17" name="">
            <a:extLst xmlns:a="http://schemas.openxmlformats.org/drawingml/2006/main">
              <a:ext uri="{FF2B5EF4-FFF2-40B4-BE49-F238E27FC236}">
                <a16:creationId xmlns:a16="http://schemas.microsoft.com/office/drawing/2014/main" id="{9C2A6BEE-CE85-4B9A-BF08-D76B9BA879E2}"/>
              </a:ext>
            </a:extLst>
          </p:cNvPr>
          <p:cNvSpPr>
            <a:spLocks xmlns:a="http://schemas.openxmlformats.org/drawingml/2006/main" noGrp="1"/>
          </p:cNvSpPr>
          <p:nvPr/>
        </p:nvSpPr>
        <p:spPr>
          <a:xfrm xmlns:a="http://schemas.openxmlformats.org/drawingml/2006/main">
            <a:off x="2819400" y="4038600"/>
            <a:ext cx="14287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350" b="1">
                <a:solidFill>
                  <a:srgbClr val="A8424A"/>
                </a:solidFill>
                <a:latin typeface="Aptos"/>
                <a:ea typeface="Aptos"/>
                <a:cs typeface="Aptos"/>
              </a:defRPr>
            </a:pPr>
            <a:r>
              <a:rPr sz="1350" b="1">
                <a:solidFill>
                  <a:srgbClr val="A8424A"/>
                </a:solidFill>
                <a:latin typeface="Aptos"/>
                <a:ea typeface="Aptos"/>
                <a:cs typeface="Aptos"/>
              </a:rPr>
              <a:t>PRACTICE</a:t>
            </a:r>
          </a:p>
        </p:txBody>
      </p:sp>
      <p:sp>
        <p:nvSpPr>
          <p:cNvPr id="18" name="">
            <a:extLst xmlns:a="http://schemas.openxmlformats.org/drawingml/2006/main">
              <a:ext uri="{FF2B5EF4-FFF2-40B4-BE49-F238E27FC236}">
                <a16:creationId xmlns:a16="http://schemas.microsoft.com/office/drawing/2014/main" id="{5D6D47A6-8D03-479B-B6B4-5440B0FC5CB5}"/>
              </a:ext>
            </a:extLst>
          </p:cNvPr>
          <p:cNvSpPr>
            <a:spLocks xmlns:a="http://schemas.openxmlformats.org/drawingml/2006/main" noGrp="1"/>
          </p:cNvSpPr>
          <p:nvPr/>
        </p:nvSpPr>
        <p:spPr>
          <a:xfrm xmlns:a="http://schemas.openxmlformats.org/drawingml/2006/main">
            <a:off x="4438650" y="4019550"/>
            <a:ext cx="42672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67116"/>
          </a:bodyPr>
          <a:lstStyle xmlns:a="http://schemas.openxmlformats.org/drawingml/2006/main"/>
          <a:p xmlns:a="http://schemas.openxmlformats.org/drawingml/2006/main">
            <a:pPr algn="ctr">
              <a:buNone/>
              <a:defRPr sz="1650" b="1">
                <a:solidFill>
                  <a:srgbClr val="17202A"/>
                </a:solidFill>
                <a:latin typeface="Aptos"/>
                <a:ea typeface="Aptos"/>
                <a:cs typeface="Aptos"/>
              </a:defRPr>
            </a:pPr>
            <a:r>
              <a:rPr sz="1650" b="1">
                <a:solidFill>
                  <a:srgbClr val="17202A"/>
                </a:solidFill>
                <a:latin typeface="Aptos"/>
                <a:ea typeface="Aptos"/>
                <a:cs typeface="Aptos"/>
              </a:rPr>
              <a:t>Preserve evidence and identify the available remedy or defence.</a:t>
            </a:r>
          </a:p>
        </p:txBody>
      </p:sp>
      <p:sp>
        <p:nvSpPr>
          <p:cNvPr id="19" name="">
            <a:extLst xmlns:a="http://schemas.openxmlformats.org/drawingml/2006/main">
              <a:ext uri="{FF2B5EF4-FFF2-40B4-BE49-F238E27FC236}">
                <a16:creationId xmlns:a16="http://schemas.microsoft.com/office/drawing/2014/main" id="{8B42EF06-DB22-49D6-9C6A-F806B2CB9F8E}"/>
              </a:ext>
            </a:extLst>
          </p:cNvPr>
          <p:cNvSpPr>
            <a:spLocks xmlns:a="http://schemas.openxmlformats.org/drawingml/2006/main" noGrp="1"/>
          </p:cNvSpPr>
          <p:nvPr/>
        </p:nvSpPr>
        <p:spPr>
          <a:xfrm xmlns:a="http://schemas.openxmlformats.org/drawingml/2006/main">
            <a:off x="2933700" y="4476750"/>
            <a:ext cx="6324600" cy="533400"/>
          </a:xfrm>
          <a:prstGeom xmlns:a="http://schemas.openxmlformats.org/drawingml/2006/main" prst="roundRect">
            <a:avLst>
              <a:gd name="adj" fmla="val 21429"/>
            </a:avLst>
          </a:prstGeom>
          <a:solidFill xmlns:a="http://schemas.openxmlformats.org/drawingml/2006/main">
            <a:srgbClr val="FFFFFF"/>
          </a:solidFill>
          <a:ln xmlns:a="http://schemas.openxmlformats.org/drawingml/2006/main" w="9525">
            <a:solidFill>
              <a:srgbClr val="2E7968"/>
            </a:solidFill>
            <a:prstDash val="solid"/>
          </a:ln>
        </p:spPr>
      </p:sp>
      <p:sp>
        <p:nvSpPr>
          <p:cNvPr id="20" name="">
            <a:extLst xmlns:a="http://schemas.openxmlformats.org/drawingml/2006/main">
              <a:ext uri="{FF2B5EF4-FFF2-40B4-BE49-F238E27FC236}">
                <a16:creationId xmlns:a16="http://schemas.microsoft.com/office/drawing/2014/main" id="{6B75AB8E-7F67-456A-A319-97012472D6AF}"/>
              </a:ext>
            </a:extLst>
          </p:cNvPr>
          <p:cNvSpPr>
            <a:spLocks xmlns:a="http://schemas.openxmlformats.org/drawingml/2006/main" noGrp="1"/>
          </p:cNvSpPr>
          <p:nvPr/>
        </p:nvSpPr>
        <p:spPr>
          <a:xfrm xmlns:a="http://schemas.openxmlformats.org/drawingml/2006/main">
            <a:off x="3219450" y="4610100"/>
            <a:ext cx="14287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350" b="1">
                <a:solidFill>
                  <a:srgbClr val="2E7968"/>
                </a:solidFill>
                <a:latin typeface="Aptos"/>
                <a:ea typeface="Aptos"/>
                <a:cs typeface="Aptos"/>
              </a:defRPr>
            </a:pPr>
            <a:r>
              <a:rPr sz="1350" b="1">
                <a:solidFill>
                  <a:srgbClr val="2E7968"/>
                </a:solidFill>
                <a:latin typeface="Aptos"/>
                <a:ea typeface="Aptos"/>
                <a:cs typeface="Aptos"/>
              </a:rPr>
              <a:t>RISK</a:t>
            </a:r>
          </a:p>
        </p:txBody>
      </p:sp>
      <p:sp>
        <p:nvSpPr>
          <p:cNvPr id="21" name="">
            <a:extLst xmlns:a="http://schemas.openxmlformats.org/drawingml/2006/main">
              <a:ext uri="{FF2B5EF4-FFF2-40B4-BE49-F238E27FC236}">
                <a16:creationId xmlns:a16="http://schemas.microsoft.com/office/drawing/2014/main" id="{301B756D-6E4B-4D54-815B-21D3ADAA2A47}"/>
              </a:ext>
            </a:extLst>
          </p:cNvPr>
          <p:cNvSpPr>
            <a:spLocks xmlns:a="http://schemas.openxmlformats.org/drawingml/2006/main" noGrp="1"/>
          </p:cNvSpPr>
          <p:nvPr/>
        </p:nvSpPr>
        <p:spPr>
          <a:xfrm xmlns:a="http://schemas.openxmlformats.org/drawingml/2006/main">
            <a:off x="4838700" y="4591050"/>
            <a:ext cx="34671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74998"/>
          </a:bodyPr>
          <a:lstStyle xmlns:a="http://schemas.openxmlformats.org/drawingml/2006/main"/>
          <a:p xmlns:a="http://schemas.openxmlformats.org/drawingml/2006/main">
            <a:pPr algn="ctr">
              <a:buNone/>
              <a:defRPr sz="1650" b="1">
                <a:solidFill>
                  <a:srgbClr val="17202A"/>
                </a:solidFill>
                <a:latin typeface="Aptos"/>
                <a:ea typeface="Aptos"/>
                <a:cs typeface="Aptos"/>
              </a:defRPr>
            </a:pPr>
            <a:r>
              <a:rPr sz="1650" b="1">
                <a:solidFill>
                  <a:srgbClr val="17202A"/>
                </a:solidFill>
                <a:latin typeface="Aptos"/>
                <a:ea typeface="Aptos"/>
                <a:cs typeface="Aptos"/>
              </a:rPr>
              <a:t>Record uncertainty and the facts still required.</a:t>
            </a:r>
          </a:p>
        </p:txBody>
      </p:sp>
      <p:sp>
        <p:nvSpPr>
          <p:cNvPr id="22" name="">
            <a:extLst xmlns:a="http://schemas.openxmlformats.org/drawingml/2006/main">
              <a:ext uri="{FF2B5EF4-FFF2-40B4-BE49-F238E27FC236}">
                <a16:creationId xmlns:a16="http://schemas.microsoft.com/office/drawing/2014/main" id="{A3D77709-23CE-4479-8DBB-EF60BF155F92}"/>
              </a:ext>
            </a:extLst>
          </p:cNvPr>
          <p:cNvSpPr>
            <a:spLocks xmlns:a="http://schemas.openxmlformats.org/drawingml/2006/main" noGrp="1"/>
          </p:cNvSpPr>
          <p:nvPr/>
        </p:nvSpPr>
        <p:spPr>
          <a:xfrm xmlns:a="http://schemas.openxmlformats.org/drawingml/2006/main">
            <a:off x="1143000" y="5953125"/>
            <a:ext cx="99060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800" b="1">
                <a:solidFill>
                  <a:srgbClr val="3F1D52"/>
                </a:solidFill>
                <a:latin typeface="Aptos"/>
                <a:ea typeface="Aptos"/>
                <a:cs typeface="Aptos"/>
              </a:defRPr>
            </a:pPr>
            <a:r>
              <a:rPr sz="1800" b="1">
                <a:solidFill>
                  <a:srgbClr val="3F1D52"/>
                </a:solidFill>
                <a:latin typeface="Aptos"/>
                <a:ea typeface="Aptos"/>
                <a:cs typeface="Aptos"/>
              </a:rPr>
              <a:t>Keep jurisdiction, merits, procedure and remedy analytically distinct.</a:t>
            </a:r>
          </a:p>
        </p:txBody>
      </p:sp>
    </p:spTree>
    <p:extLst>
      <p:ext uri="{BB962C8B-B14F-4D97-AF65-F5344CB8AC3E}">
        <p14:creationId xmlns:p14="http://schemas.microsoft.com/office/powerpoint/2010/main" val="695346191"/>
      </p:ext>
    </p:extLst>
  </p:cSld>
</p:sld>
</file>

<file path=ppt/slides/slide25.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5" name="">
            <a:extLst xmlns:a="http://schemas.openxmlformats.org/drawingml/2006/main">
              <a:ext uri="{FF2B5EF4-FFF2-40B4-BE49-F238E27FC236}">
                <a16:creationId xmlns:a16="http://schemas.microsoft.com/office/drawing/2014/main" id="{5221E640-71B9-48C1-BEFD-A46789D4D664}"/>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4</a:t>
            </a:r>
          </a:p>
        </p:txBody>
      </p:sp>
      <p:pic>
        <p:nvPicPr>
          <p:cNvPr id="28" name=""/>
          <p:cNvPicPr>
            <a:picLocks xmlns:a="http://schemas.openxmlformats.org/drawingml/2006/main" noChangeAspect="1"/>
          </p:cNvPicPr>
          <p:nvPr/>
        </p:nvPicPr>
        <p:blipFill>
          <a:blip xmlns:r="http://schemas.openxmlformats.org/officeDocument/2006/relationships" xmlns:a="http://schemas.openxmlformats.org/drawingml/2006/main" r:embed="R10eac2f2e2e3459d"/>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D6A27E99-9985-4BE7-9551-D8A464A7DE11}"/>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Legal causation</a:t>
            </a:r>
          </a:p>
        </p:txBody>
      </p:sp>
      <p:sp>
        <p:nvSpPr>
          <p:cNvPr id="4" name="">
            <a:extLst xmlns:a="http://schemas.openxmlformats.org/drawingml/2006/main">
              <a:ext uri="{FF2B5EF4-FFF2-40B4-BE49-F238E27FC236}">
                <a16:creationId xmlns:a16="http://schemas.microsoft.com/office/drawing/2014/main" id="{36DB2891-B70F-440E-B6F1-E03F76601EEE}"/>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AA92C1E1-42ED-4131-92B1-A246E1210CF5}"/>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25</a:t>
            </a:r>
          </a:p>
        </p:txBody>
      </p:sp>
      <p:sp>
        <p:nvSpPr>
          <p:cNvPr id="6" name="">
            <a:extLst xmlns:a="http://schemas.openxmlformats.org/drawingml/2006/main">
              <a:ext uri="{FF2B5EF4-FFF2-40B4-BE49-F238E27FC236}">
                <a16:creationId xmlns:a16="http://schemas.microsoft.com/office/drawing/2014/main" id="{23A2BA83-D474-4FB3-8987-5F19563D1443}"/>
              </a:ext>
            </a:extLst>
          </p:cNvPr>
          <p:cNvSpPr>
            <a:spLocks xmlns:a="http://schemas.openxmlformats.org/drawingml/2006/main" noGrp="1"/>
          </p:cNvSpPr>
          <p:nvPr/>
        </p:nvSpPr>
        <p:spPr>
          <a:xfrm xmlns:a="http://schemas.openxmlformats.org/drawingml/2006/main">
            <a:off x="666750" y="1695450"/>
            <a:ext cx="86677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66092"/>
          </a:bodyPr>
          <a:lstStyle xmlns:a="http://schemas.openxmlformats.org/drawingml/2006/main"/>
          <a:p xmlns:a="http://schemas.openxmlformats.org/drawingml/2006/main">
            <a:pPr algn="l">
              <a:buNone/>
              <a:defRPr sz="2175" b="1">
                <a:solidFill>
                  <a:srgbClr val="17202A"/>
                </a:solidFill>
                <a:latin typeface="Aptos"/>
                <a:ea typeface="Aptos"/>
                <a:cs typeface="Aptos"/>
              </a:defRPr>
            </a:pPr>
            <a:r>
              <a:rPr sz="2175" b="1">
                <a:solidFill>
                  <a:srgbClr val="17202A"/>
                </a:solidFill>
                <a:latin typeface="Aptos"/>
                <a:ea typeface="Aptos"/>
                <a:cs typeface="Aptos"/>
              </a:rPr>
              <a:t>Remoteness, scope of duty, intervening acts and statutory purpose limit recoverable consequences.</a:t>
            </a:r>
          </a:p>
        </p:txBody>
      </p:sp>
      <p:sp>
        <p:nvSpPr>
          <p:cNvPr id="7" name="">
            <a:extLst xmlns:a="http://schemas.openxmlformats.org/drawingml/2006/main">
              <a:ext uri="{FF2B5EF4-FFF2-40B4-BE49-F238E27FC236}">
                <a16:creationId xmlns:a16="http://schemas.microsoft.com/office/drawing/2014/main" id="{36DE905C-BDCC-4C45-B568-5372EAA70ED1}"/>
              </a:ext>
            </a:extLst>
          </p:cNvPr>
          <p:cNvSpPr>
            <a:spLocks xmlns:a="http://schemas.openxmlformats.org/drawingml/2006/main" noGrp="1"/>
          </p:cNvSpPr>
          <p:nvPr/>
        </p:nvSpPr>
        <p:spPr>
          <a:xfrm xmlns:a="http://schemas.openxmlformats.org/drawingml/2006/main">
            <a:off x="666750" y="2524125"/>
            <a:ext cx="666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4650" b="1">
                <a:solidFill>
                  <a:srgbClr val="3F1D52"/>
                </a:solidFill>
                <a:latin typeface="Aptos"/>
                <a:ea typeface="Aptos"/>
                <a:cs typeface="Aptos"/>
              </a:defRPr>
            </a:pPr>
            <a:r>
              <a:rPr sz="4650" b="1">
                <a:solidFill>
                  <a:srgbClr val="3F1D52"/>
                </a:solidFill>
                <a:latin typeface="Aptos"/>
                <a:ea typeface="Aptos"/>
                <a:cs typeface="Aptos"/>
              </a:rPr>
              <a:t/>
            </a:r>
          </a:p>
        </p:txBody>
      </p:sp>
      <p:sp>
        <p:nvSpPr>
          <p:cNvPr id="8" name="">
            <a:extLst xmlns:a="http://schemas.openxmlformats.org/drawingml/2006/main">
              <a:ext uri="{FF2B5EF4-FFF2-40B4-BE49-F238E27FC236}">
                <a16:creationId xmlns:a16="http://schemas.microsoft.com/office/drawing/2014/main" id="{8CEB5D7A-93AD-4F94-A306-1C1574AB8218}"/>
              </a:ext>
            </a:extLst>
          </p:cNvPr>
          <p:cNvSpPr>
            <a:spLocks xmlns:a="http://schemas.openxmlformats.org/drawingml/2006/main" noGrp="1"/>
          </p:cNvSpPr>
          <p:nvPr/>
        </p:nvSpPr>
        <p:spPr>
          <a:xfrm xmlns:a="http://schemas.openxmlformats.org/drawingml/2006/main">
            <a:off x="666750" y="3352800"/>
            <a:ext cx="2143125" cy="4762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DE8F2B6E-7EEA-4AF3-BEA0-812772E2316C}"/>
              </a:ext>
            </a:extLst>
          </p:cNvPr>
          <p:cNvSpPr>
            <a:spLocks xmlns:a="http://schemas.openxmlformats.org/drawingml/2006/main" noGrp="1"/>
          </p:cNvSpPr>
          <p:nvPr/>
        </p:nvSpPr>
        <p:spPr>
          <a:xfrm xmlns:a="http://schemas.openxmlformats.org/drawingml/2006/main">
            <a:off x="666750" y="3600450"/>
            <a:ext cx="21431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350" b="1">
                <a:solidFill>
                  <a:srgbClr val="3F1D52"/>
                </a:solidFill>
                <a:latin typeface="Aptos"/>
                <a:ea typeface="Aptos"/>
                <a:cs typeface="Aptos"/>
              </a:defRPr>
            </a:pPr>
            <a:r>
              <a:rPr sz="1350" b="1">
                <a:solidFill>
                  <a:srgbClr val="3F1D52"/>
                </a:solidFill>
                <a:latin typeface="Aptos"/>
                <a:ea typeface="Aptos"/>
                <a:cs typeface="Aptos"/>
              </a:rPr>
              <a:t>LEGAL SOURCE</a:t>
            </a:r>
          </a:p>
        </p:txBody>
      </p:sp>
      <p:sp>
        <p:nvSpPr>
          <p:cNvPr id="10" name="">
            <a:extLst xmlns:a="http://schemas.openxmlformats.org/drawingml/2006/main">
              <a:ext uri="{FF2B5EF4-FFF2-40B4-BE49-F238E27FC236}">
                <a16:creationId xmlns:a16="http://schemas.microsoft.com/office/drawing/2014/main" id="{F67CF289-2552-4154-905C-AAB602545C6A}"/>
              </a:ext>
            </a:extLst>
          </p:cNvPr>
          <p:cNvSpPr>
            <a:spLocks xmlns:a="http://schemas.openxmlformats.org/drawingml/2006/main" noGrp="1"/>
          </p:cNvSpPr>
          <p:nvPr/>
        </p:nvSpPr>
        <p:spPr>
          <a:xfrm xmlns:a="http://schemas.openxmlformats.org/drawingml/2006/main">
            <a:off x="666750" y="4000500"/>
            <a:ext cx="2143125"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0580"/>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Identify the precise statute, rule, convention, contract or authority.</a:t>
            </a:r>
          </a:p>
        </p:txBody>
      </p:sp>
      <p:sp>
        <p:nvSpPr>
          <p:cNvPr id="11" name="">
            <a:extLst xmlns:a="http://schemas.openxmlformats.org/drawingml/2006/main">
              <a:ext uri="{FF2B5EF4-FFF2-40B4-BE49-F238E27FC236}">
                <a16:creationId xmlns:a16="http://schemas.microsoft.com/office/drawing/2014/main" id="{FB9C7EDD-B4E3-4A79-ADDD-EB3C18243569}"/>
              </a:ext>
            </a:extLst>
          </p:cNvPr>
          <p:cNvSpPr>
            <a:spLocks xmlns:a="http://schemas.openxmlformats.org/drawingml/2006/main" noGrp="1"/>
          </p:cNvSpPr>
          <p:nvPr/>
        </p:nvSpPr>
        <p:spPr>
          <a:xfrm xmlns:a="http://schemas.openxmlformats.org/drawingml/2006/main">
            <a:off x="3381375" y="2524125"/>
            <a:ext cx="666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4650" b="1">
                <a:solidFill>
                  <a:srgbClr val="167386"/>
                </a:solidFill>
                <a:latin typeface="Aptos"/>
                <a:ea typeface="Aptos"/>
                <a:cs typeface="Aptos"/>
              </a:defRPr>
            </a:pPr>
            <a:r>
              <a:rPr sz="4650" b="1">
                <a:solidFill>
                  <a:srgbClr val="167386"/>
                </a:solidFill>
                <a:latin typeface="Aptos"/>
                <a:ea typeface="Aptos"/>
                <a:cs typeface="Aptos"/>
              </a:rPr>
              <a:t/>
            </a:r>
          </a:p>
        </p:txBody>
      </p:sp>
      <p:sp>
        <p:nvSpPr>
          <p:cNvPr id="12" name="">
            <a:extLst xmlns:a="http://schemas.openxmlformats.org/drawingml/2006/main">
              <a:ext uri="{FF2B5EF4-FFF2-40B4-BE49-F238E27FC236}">
                <a16:creationId xmlns:a16="http://schemas.microsoft.com/office/drawing/2014/main" id="{D5500F2E-1DAD-4694-8527-B3B22E504A79}"/>
              </a:ext>
            </a:extLst>
          </p:cNvPr>
          <p:cNvSpPr>
            <a:spLocks xmlns:a="http://schemas.openxmlformats.org/drawingml/2006/main" noGrp="1"/>
          </p:cNvSpPr>
          <p:nvPr/>
        </p:nvSpPr>
        <p:spPr>
          <a:xfrm xmlns:a="http://schemas.openxmlformats.org/drawingml/2006/main">
            <a:off x="3381375" y="3352800"/>
            <a:ext cx="2143125" cy="47625"/>
          </a:xfrm>
          <a:prstGeom xmlns:a="http://schemas.openxmlformats.org/drawingml/2006/main" prst="rect">
            <a:avLst/>
          </a:prstGeom>
          <a:solidFill xmlns:a="http://schemas.openxmlformats.org/drawingml/2006/main">
            <a:srgbClr val="167386"/>
          </a:solidFill>
          <a:ln xmlns:a="http://schemas.openxmlformats.org/drawingml/2006/main" w="0">
            <a:noFill/>
            <a:prstDash val="solid"/>
          </a:ln>
        </p:spPr>
      </p:sp>
      <p:sp>
        <p:nvSpPr>
          <p:cNvPr id="13" name="">
            <a:extLst xmlns:a="http://schemas.openxmlformats.org/drawingml/2006/main">
              <a:ext uri="{FF2B5EF4-FFF2-40B4-BE49-F238E27FC236}">
                <a16:creationId xmlns:a16="http://schemas.microsoft.com/office/drawing/2014/main" id="{D8A56E4B-7FB9-409E-9C7A-D9A655BB763C}"/>
              </a:ext>
            </a:extLst>
          </p:cNvPr>
          <p:cNvSpPr>
            <a:spLocks xmlns:a="http://schemas.openxmlformats.org/drawingml/2006/main" noGrp="1"/>
          </p:cNvSpPr>
          <p:nvPr/>
        </p:nvSpPr>
        <p:spPr>
          <a:xfrm xmlns:a="http://schemas.openxmlformats.org/drawingml/2006/main">
            <a:off x="3381375" y="3600450"/>
            <a:ext cx="21431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350" b="1">
                <a:solidFill>
                  <a:srgbClr val="167386"/>
                </a:solidFill>
                <a:latin typeface="Aptos"/>
                <a:ea typeface="Aptos"/>
                <a:cs typeface="Aptos"/>
              </a:defRPr>
            </a:pPr>
            <a:r>
              <a:rPr sz="1350" b="1">
                <a:solidFill>
                  <a:srgbClr val="167386"/>
                </a:solidFill>
                <a:latin typeface="Aptos"/>
                <a:ea typeface="Aptos"/>
                <a:cs typeface="Aptos"/>
              </a:rPr>
              <a:t>ELEMENTS</a:t>
            </a:r>
          </a:p>
        </p:txBody>
      </p:sp>
      <p:sp>
        <p:nvSpPr>
          <p:cNvPr id="14" name="">
            <a:extLst xmlns:a="http://schemas.openxmlformats.org/drawingml/2006/main">
              <a:ext uri="{FF2B5EF4-FFF2-40B4-BE49-F238E27FC236}">
                <a16:creationId xmlns:a16="http://schemas.microsoft.com/office/drawing/2014/main" id="{67B85FB3-1C7B-45D0-B810-ADE9DAA2FB42}"/>
              </a:ext>
            </a:extLst>
          </p:cNvPr>
          <p:cNvSpPr>
            <a:spLocks xmlns:a="http://schemas.openxmlformats.org/drawingml/2006/main" noGrp="1"/>
          </p:cNvSpPr>
          <p:nvPr/>
        </p:nvSpPr>
        <p:spPr>
          <a:xfrm xmlns:a="http://schemas.openxmlformats.org/drawingml/2006/main">
            <a:off x="3381375" y="4000500"/>
            <a:ext cx="2143125"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State the legal test without merging distinct requirements.</a:t>
            </a:r>
          </a:p>
        </p:txBody>
      </p:sp>
      <p:sp>
        <p:nvSpPr>
          <p:cNvPr id="15" name="">
            <a:extLst xmlns:a="http://schemas.openxmlformats.org/drawingml/2006/main">
              <a:ext uri="{FF2B5EF4-FFF2-40B4-BE49-F238E27FC236}">
                <a16:creationId xmlns:a16="http://schemas.microsoft.com/office/drawing/2014/main" id="{D3344DDF-488D-4D75-AD4A-FC118C332558}"/>
              </a:ext>
            </a:extLst>
          </p:cNvPr>
          <p:cNvSpPr>
            <a:spLocks xmlns:a="http://schemas.openxmlformats.org/drawingml/2006/main" noGrp="1"/>
          </p:cNvSpPr>
          <p:nvPr/>
        </p:nvSpPr>
        <p:spPr>
          <a:xfrm xmlns:a="http://schemas.openxmlformats.org/drawingml/2006/main">
            <a:off x="6096000" y="2524125"/>
            <a:ext cx="666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4650" b="1">
                <a:solidFill>
                  <a:srgbClr val="D39124"/>
                </a:solidFill>
                <a:latin typeface="Aptos"/>
                <a:ea typeface="Aptos"/>
                <a:cs typeface="Aptos"/>
              </a:defRPr>
            </a:pPr>
            <a:r>
              <a:rPr sz="4650" b="1">
                <a:solidFill>
                  <a:srgbClr val="D39124"/>
                </a:solidFill>
                <a:latin typeface="Aptos"/>
                <a:ea typeface="Aptos"/>
                <a:cs typeface="Aptos"/>
              </a:rPr>
              <a:t/>
            </a:r>
          </a:p>
        </p:txBody>
      </p:sp>
      <p:sp>
        <p:nvSpPr>
          <p:cNvPr id="16" name="">
            <a:extLst xmlns:a="http://schemas.openxmlformats.org/drawingml/2006/main">
              <a:ext uri="{FF2B5EF4-FFF2-40B4-BE49-F238E27FC236}">
                <a16:creationId xmlns:a16="http://schemas.microsoft.com/office/drawing/2014/main" id="{A1140693-6D87-4938-8ECE-C52DAD896E23}"/>
              </a:ext>
            </a:extLst>
          </p:cNvPr>
          <p:cNvSpPr>
            <a:spLocks xmlns:a="http://schemas.openxmlformats.org/drawingml/2006/main" noGrp="1"/>
          </p:cNvSpPr>
          <p:nvPr/>
        </p:nvSpPr>
        <p:spPr>
          <a:xfrm xmlns:a="http://schemas.openxmlformats.org/drawingml/2006/main">
            <a:off x="6096000" y="3352800"/>
            <a:ext cx="2143125" cy="47625"/>
          </a:xfrm>
          <a:prstGeom xmlns:a="http://schemas.openxmlformats.org/drawingml/2006/main" prst="rect">
            <a:avLst/>
          </a:prstGeom>
          <a:solidFill xmlns:a="http://schemas.openxmlformats.org/drawingml/2006/main">
            <a:srgbClr val="D39124"/>
          </a:solidFill>
          <a:ln xmlns:a="http://schemas.openxmlformats.org/drawingml/2006/main" w="0">
            <a:noFill/>
            <a:prstDash val="solid"/>
          </a:ln>
        </p:spPr>
      </p:sp>
      <p:sp>
        <p:nvSpPr>
          <p:cNvPr id="17" name="">
            <a:extLst xmlns:a="http://schemas.openxmlformats.org/drawingml/2006/main">
              <a:ext uri="{FF2B5EF4-FFF2-40B4-BE49-F238E27FC236}">
                <a16:creationId xmlns:a16="http://schemas.microsoft.com/office/drawing/2014/main" id="{F38584AB-2659-42DB-A1EA-ABAC6A642867}"/>
              </a:ext>
            </a:extLst>
          </p:cNvPr>
          <p:cNvSpPr>
            <a:spLocks xmlns:a="http://schemas.openxmlformats.org/drawingml/2006/main" noGrp="1"/>
          </p:cNvSpPr>
          <p:nvPr/>
        </p:nvSpPr>
        <p:spPr>
          <a:xfrm xmlns:a="http://schemas.openxmlformats.org/drawingml/2006/main">
            <a:off x="6096000" y="3600450"/>
            <a:ext cx="21431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350" b="1">
                <a:solidFill>
                  <a:srgbClr val="D39124"/>
                </a:solidFill>
                <a:latin typeface="Aptos"/>
                <a:ea typeface="Aptos"/>
                <a:cs typeface="Aptos"/>
              </a:defRPr>
            </a:pPr>
            <a:r>
              <a:rPr sz="1350" b="1">
                <a:solidFill>
                  <a:srgbClr val="D39124"/>
                </a:solidFill>
                <a:latin typeface="Aptos"/>
                <a:ea typeface="Aptos"/>
                <a:cs typeface="Aptos"/>
              </a:rPr>
              <a:t>APPLICATION</a:t>
            </a:r>
          </a:p>
        </p:txBody>
      </p:sp>
      <p:sp>
        <p:nvSpPr>
          <p:cNvPr id="18" name="">
            <a:extLst xmlns:a="http://schemas.openxmlformats.org/drawingml/2006/main">
              <a:ext uri="{FF2B5EF4-FFF2-40B4-BE49-F238E27FC236}">
                <a16:creationId xmlns:a16="http://schemas.microsoft.com/office/drawing/2014/main" id="{0506CFCD-749B-447E-9E32-D7CEA42B8724}"/>
              </a:ext>
            </a:extLst>
          </p:cNvPr>
          <p:cNvSpPr>
            <a:spLocks xmlns:a="http://schemas.openxmlformats.org/drawingml/2006/main" noGrp="1"/>
          </p:cNvSpPr>
          <p:nvPr/>
        </p:nvSpPr>
        <p:spPr>
          <a:xfrm xmlns:a="http://schemas.openxmlformats.org/drawingml/2006/main">
            <a:off x="6096000" y="4000500"/>
            <a:ext cx="2143125"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Test status, timing, control, causation and any exception.</a:t>
            </a:r>
          </a:p>
        </p:txBody>
      </p:sp>
      <p:sp>
        <p:nvSpPr>
          <p:cNvPr id="19" name="">
            <a:extLst xmlns:a="http://schemas.openxmlformats.org/drawingml/2006/main">
              <a:ext uri="{FF2B5EF4-FFF2-40B4-BE49-F238E27FC236}">
                <a16:creationId xmlns:a16="http://schemas.microsoft.com/office/drawing/2014/main" id="{1CF0AF45-1145-4EC7-86EF-D62E185DF528}"/>
              </a:ext>
            </a:extLst>
          </p:cNvPr>
          <p:cNvSpPr>
            <a:spLocks xmlns:a="http://schemas.openxmlformats.org/drawingml/2006/main" noGrp="1"/>
          </p:cNvSpPr>
          <p:nvPr/>
        </p:nvSpPr>
        <p:spPr>
          <a:xfrm xmlns:a="http://schemas.openxmlformats.org/drawingml/2006/main">
            <a:off x="8810625" y="2524125"/>
            <a:ext cx="666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4650" b="1">
                <a:solidFill>
                  <a:srgbClr val="A8424A"/>
                </a:solidFill>
                <a:latin typeface="Aptos"/>
                <a:ea typeface="Aptos"/>
                <a:cs typeface="Aptos"/>
              </a:defRPr>
            </a:pPr>
            <a:r>
              <a:rPr sz="4650" b="1">
                <a:solidFill>
                  <a:srgbClr val="A8424A"/>
                </a:solidFill>
                <a:latin typeface="Aptos"/>
                <a:ea typeface="Aptos"/>
                <a:cs typeface="Aptos"/>
              </a:rPr>
              <a:t/>
            </a:r>
          </a:p>
        </p:txBody>
      </p:sp>
      <p:sp>
        <p:nvSpPr>
          <p:cNvPr id="20" name="">
            <a:extLst xmlns:a="http://schemas.openxmlformats.org/drawingml/2006/main">
              <a:ext uri="{FF2B5EF4-FFF2-40B4-BE49-F238E27FC236}">
                <a16:creationId xmlns:a16="http://schemas.microsoft.com/office/drawing/2014/main" id="{931024FD-8CE2-454E-B7E4-47EDBF6CE06B}"/>
              </a:ext>
            </a:extLst>
          </p:cNvPr>
          <p:cNvSpPr>
            <a:spLocks xmlns:a="http://schemas.openxmlformats.org/drawingml/2006/main" noGrp="1"/>
          </p:cNvSpPr>
          <p:nvPr/>
        </p:nvSpPr>
        <p:spPr>
          <a:xfrm xmlns:a="http://schemas.openxmlformats.org/drawingml/2006/main">
            <a:off x="8810625" y="3352800"/>
            <a:ext cx="2143125" cy="47625"/>
          </a:xfrm>
          <a:prstGeom xmlns:a="http://schemas.openxmlformats.org/drawingml/2006/main" prst="rect">
            <a:avLst/>
          </a:prstGeom>
          <a:solidFill xmlns:a="http://schemas.openxmlformats.org/drawingml/2006/main">
            <a:srgbClr val="A8424A"/>
          </a:solidFill>
          <a:ln xmlns:a="http://schemas.openxmlformats.org/drawingml/2006/main" w="0">
            <a:noFill/>
            <a:prstDash val="solid"/>
          </a:ln>
        </p:spPr>
      </p:sp>
      <p:sp>
        <p:nvSpPr>
          <p:cNvPr id="21" name="">
            <a:extLst xmlns:a="http://schemas.openxmlformats.org/drawingml/2006/main">
              <a:ext uri="{FF2B5EF4-FFF2-40B4-BE49-F238E27FC236}">
                <a16:creationId xmlns:a16="http://schemas.microsoft.com/office/drawing/2014/main" id="{B9C6BE21-D85F-424F-A3FA-D51973D2B113}"/>
              </a:ext>
            </a:extLst>
          </p:cNvPr>
          <p:cNvSpPr>
            <a:spLocks xmlns:a="http://schemas.openxmlformats.org/drawingml/2006/main" noGrp="1"/>
          </p:cNvSpPr>
          <p:nvPr/>
        </p:nvSpPr>
        <p:spPr>
          <a:xfrm xmlns:a="http://schemas.openxmlformats.org/drawingml/2006/main">
            <a:off x="8810625" y="3600450"/>
            <a:ext cx="21431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350" b="1">
                <a:solidFill>
                  <a:srgbClr val="A8424A"/>
                </a:solidFill>
                <a:latin typeface="Aptos"/>
                <a:ea typeface="Aptos"/>
                <a:cs typeface="Aptos"/>
              </a:defRPr>
            </a:pPr>
            <a:r>
              <a:rPr sz="1350" b="1">
                <a:solidFill>
                  <a:srgbClr val="A8424A"/>
                </a:solidFill>
                <a:latin typeface="Aptos"/>
                <a:ea typeface="Aptos"/>
                <a:cs typeface="Aptos"/>
              </a:rPr>
              <a:t>PRACTICE</a:t>
            </a:r>
          </a:p>
        </p:txBody>
      </p:sp>
      <p:sp>
        <p:nvSpPr>
          <p:cNvPr id="22" name="">
            <a:extLst xmlns:a="http://schemas.openxmlformats.org/drawingml/2006/main">
              <a:ext uri="{FF2B5EF4-FFF2-40B4-BE49-F238E27FC236}">
                <a16:creationId xmlns:a16="http://schemas.microsoft.com/office/drawing/2014/main" id="{F1BBBE99-F0F9-45A1-85E0-94B843FC898D}"/>
              </a:ext>
            </a:extLst>
          </p:cNvPr>
          <p:cNvSpPr>
            <a:spLocks xmlns:a="http://schemas.openxmlformats.org/drawingml/2006/main" noGrp="1"/>
          </p:cNvSpPr>
          <p:nvPr/>
        </p:nvSpPr>
        <p:spPr>
          <a:xfrm xmlns:a="http://schemas.openxmlformats.org/drawingml/2006/main">
            <a:off x="8810625" y="4000500"/>
            <a:ext cx="2143125"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5789"/>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Preserve evidence and identify the available remedy or defence.</a:t>
            </a:r>
          </a:p>
        </p:txBody>
      </p:sp>
      <p:sp>
        <p:nvSpPr>
          <p:cNvPr id="23" name="">
            <a:extLst xmlns:a="http://schemas.openxmlformats.org/drawingml/2006/main">
              <a:ext uri="{FF2B5EF4-FFF2-40B4-BE49-F238E27FC236}">
                <a16:creationId xmlns:a16="http://schemas.microsoft.com/office/drawing/2014/main" id="{272A581F-9BE3-4201-8043-163BA522AE52}"/>
              </a:ext>
            </a:extLst>
          </p:cNvPr>
          <p:cNvSpPr>
            <a:spLocks xmlns:a="http://schemas.openxmlformats.org/drawingml/2006/main" noGrp="1"/>
          </p:cNvSpPr>
          <p:nvPr/>
        </p:nvSpPr>
        <p:spPr>
          <a:xfrm xmlns:a="http://schemas.openxmlformats.org/drawingml/2006/main">
            <a:off x="666750" y="5362575"/>
            <a:ext cx="10287000" cy="704850"/>
          </a:xfrm>
          <a:prstGeom xmlns:a="http://schemas.openxmlformats.org/drawingml/2006/main" prst="roundRect">
            <a:avLst>
              <a:gd name="adj" fmla="val 18919"/>
            </a:avLst>
          </a:prstGeom>
          <a:solidFill xmlns:a="http://schemas.openxmlformats.org/drawingml/2006/main">
            <a:srgbClr val="EDE4F1"/>
          </a:solidFill>
          <a:ln xmlns:a="http://schemas.openxmlformats.org/drawingml/2006/main" w="0">
            <a:noFill/>
            <a:prstDash val="solid"/>
          </a:ln>
        </p:spPr>
      </p:sp>
      <p:sp>
        <p:nvSpPr>
          <p:cNvPr id="24" name="">
            <a:extLst xmlns:a="http://schemas.openxmlformats.org/drawingml/2006/main">
              <a:ext uri="{FF2B5EF4-FFF2-40B4-BE49-F238E27FC236}">
                <a16:creationId xmlns:a16="http://schemas.microsoft.com/office/drawing/2014/main" id="{68D70621-544E-404E-B53D-F1A47088329B}"/>
              </a:ext>
            </a:extLst>
          </p:cNvPr>
          <p:cNvSpPr>
            <a:spLocks xmlns:a="http://schemas.openxmlformats.org/drawingml/2006/main" noGrp="1"/>
          </p:cNvSpPr>
          <p:nvPr/>
        </p:nvSpPr>
        <p:spPr>
          <a:xfrm xmlns:a="http://schemas.openxmlformats.org/drawingml/2006/main">
            <a:off x="914400" y="5534025"/>
            <a:ext cx="97917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875" b="1">
                <a:solidFill>
                  <a:srgbClr val="3F1D52"/>
                </a:solidFill>
                <a:latin typeface="Aptos"/>
                <a:ea typeface="Aptos"/>
                <a:cs typeface="Aptos"/>
              </a:defRPr>
            </a:pPr>
            <a:r>
              <a:rPr sz="1875" b="1">
                <a:solidFill>
                  <a:srgbClr val="3F1D52"/>
                </a:solidFill>
                <a:latin typeface="Aptos"/>
                <a:ea typeface="Aptos"/>
                <a:cs typeface="Aptos"/>
              </a:rPr>
              <a:t>Conclude only after the legal gateway and evidence align.</a:t>
            </a:r>
          </a:p>
        </p:txBody>
      </p:sp>
    </p:spTree>
    <p:extLst>
      <p:ext uri="{BB962C8B-B14F-4D97-AF65-F5344CB8AC3E}">
        <p14:creationId xmlns:p14="http://schemas.microsoft.com/office/powerpoint/2010/main" val="1165703962"/>
      </p:ext>
    </p:extLst>
  </p:cSld>
</p:sld>
</file>

<file path=ppt/slides/slide26.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2" name="">
            <a:extLst xmlns:a="http://schemas.openxmlformats.org/drawingml/2006/main">
              <a:ext uri="{FF2B5EF4-FFF2-40B4-BE49-F238E27FC236}">
                <a16:creationId xmlns:a16="http://schemas.microsoft.com/office/drawing/2014/main" id="{960B8B5B-845A-42E8-8E73-7CF2E322BD63}"/>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4</a:t>
            </a:r>
          </a:p>
        </p:txBody>
      </p:sp>
      <p:pic>
        <p:nvPicPr>
          <p:cNvPr id="25" name=""/>
          <p:cNvPicPr>
            <a:picLocks xmlns:a="http://schemas.openxmlformats.org/drawingml/2006/main" noChangeAspect="1"/>
          </p:cNvPicPr>
          <p:nvPr/>
        </p:nvPicPr>
        <p:blipFill>
          <a:blip xmlns:r="http://schemas.openxmlformats.org/officeDocument/2006/relationships" xmlns:a="http://schemas.openxmlformats.org/drawingml/2006/main" r:embed="R9f8c21de1ecf4455"/>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31BFF8C6-110D-42F8-8A1D-6C9EDBAAC38C}"/>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Visual analysis: casualty reconstruction</a:t>
            </a:r>
          </a:p>
        </p:txBody>
      </p:sp>
      <p:sp>
        <p:nvSpPr>
          <p:cNvPr id="4" name="">
            <a:extLst xmlns:a="http://schemas.openxmlformats.org/drawingml/2006/main">
              <a:ext uri="{FF2B5EF4-FFF2-40B4-BE49-F238E27FC236}">
                <a16:creationId xmlns:a16="http://schemas.microsoft.com/office/drawing/2014/main" id="{078003DD-0FB5-4390-A7EB-F031D5614F46}"/>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6C51F789-D2B6-497A-93BF-4D1F3D2A36F3}"/>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26</a:t>
            </a:r>
          </a:p>
        </p:txBody>
      </p:sp>
      <p:sp>
        <p:nvSpPr>
          <p:cNvPr id="6" name="">
            <a:extLst xmlns:a="http://schemas.openxmlformats.org/drawingml/2006/main">
              <a:ext uri="{FF2B5EF4-FFF2-40B4-BE49-F238E27FC236}">
                <a16:creationId xmlns:a16="http://schemas.microsoft.com/office/drawing/2014/main" id="{98DF48A6-C467-4C23-850A-9DA6C8601D5D}"/>
              </a:ext>
            </a:extLst>
          </p:cNvPr>
          <p:cNvSpPr>
            <a:spLocks xmlns:a="http://schemas.openxmlformats.org/drawingml/2006/main" noGrp="1"/>
          </p:cNvSpPr>
          <p:nvPr/>
        </p:nvSpPr>
        <p:spPr>
          <a:xfrm xmlns:a="http://schemas.openxmlformats.org/drawingml/2006/main">
            <a:off x="666750" y="1695450"/>
            <a:ext cx="9525000"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74441"/>
          </a:bodyPr>
          <a:lstStyle xmlns:a="http://schemas.openxmlformats.org/drawingml/2006/main"/>
          <a:p xmlns:a="http://schemas.openxmlformats.org/drawingml/2006/main">
            <a:pPr algn="l">
              <a:buNone/>
              <a:defRPr sz="2100" b="1">
                <a:solidFill>
                  <a:srgbClr val="17202A"/>
                </a:solidFill>
                <a:latin typeface="Aptos"/>
                <a:ea typeface="Aptos"/>
                <a:cs typeface="Aptos"/>
              </a:defRPr>
            </a:pPr>
            <a:r>
              <a:rPr sz="2100" b="1">
                <a:solidFill>
                  <a:srgbClr val="17202A"/>
                </a:solidFill>
                <a:latin typeface="Aptos"/>
                <a:ea typeface="Aptos"/>
                <a:cs typeface="Aptos"/>
              </a:rPr>
              <a:t>Build one verified timeline from bridge actions, shore information, sensor data and physical damage.</a:t>
            </a:r>
          </a:p>
        </p:txBody>
      </p:sp>
      <p:sp>
        <p:nvSpPr>
          <p:cNvPr id="7" name="">
            <a:extLst xmlns:a="http://schemas.openxmlformats.org/drawingml/2006/main">
              <a:ext uri="{FF2B5EF4-FFF2-40B4-BE49-F238E27FC236}">
                <a16:creationId xmlns:a16="http://schemas.microsoft.com/office/drawing/2014/main" id="{6E5D7EE7-5ACE-4A18-84C7-A832C399A4C2}"/>
              </a:ext>
            </a:extLst>
          </p:cNvPr>
          <p:cNvSpPr>
            <a:spLocks xmlns:a="http://schemas.openxmlformats.org/drawingml/2006/main" noGrp="1"/>
          </p:cNvSpPr>
          <p:nvPr/>
        </p:nvSpPr>
        <p:spPr>
          <a:xfrm xmlns:a="http://schemas.openxmlformats.org/drawingml/2006/main">
            <a:off x="1047750" y="3238500"/>
            <a:ext cx="9715500" cy="47625"/>
          </a:xfrm>
          <a:prstGeom xmlns:a="http://schemas.openxmlformats.org/drawingml/2006/main" prst="rect">
            <a:avLst/>
          </a:prstGeom>
          <a:solidFill xmlns:a="http://schemas.openxmlformats.org/drawingml/2006/main">
            <a:srgbClr val="D8D2DC"/>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05E5C3A9-3DD0-4727-85A9-09856F9B1AA3}"/>
              </a:ext>
            </a:extLst>
          </p:cNvPr>
          <p:cNvSpPr>
            <a:spLocks xmlns:a="http://schemas.openxmlformats.org/drawingml/2006/main" noGrp="1"/>
          </p:cNvSpPr>
          <p:nvPr/>
        </p:nvSpPr>
        <p:spPr>
          <a:xfrm xmlns:a="http://schemas.openxmlformats.org/drawingml/2006/main">
            <a:off x="914400" y="3028950"/>
            <a:ext cx="419100" cy="419100"/>
          </a:xfrm>
          <a:prstGeom xmlns:a="http://schemas.openxmlformats.org/drawingml/2006/main" prst="roundRect">
            <a:avLst>
              <a:gd name="adj" fmla="val 50000"/>
            </a:avLst>
          </a:prstGeom>
          <a:solidFill xmlns:a="http://schemas.openxmlformats.org/drawingml/2006/main">
            <a:srgbClr val="5F6874"/>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5835114B-6FC1-4EAD-83D2-DEACCF6EB0B8}"/>
              </a:ext>
            </a:extLst>
          </p:cNvPr>
          <p:cNvSpPr>
            <a:spLocks xmlns:a="http://schemas.openxmlformats.org/drawingml/2006/main" noGrp="1"/>
          </p:cNvSpPr>
          <p:nvPr/>
        </p:nvSpPr>
        <p:spPr>
          <a:xfrm xmlns:a="http://schemas.openxmlformats.org/drawingml/2006/main">
            <a:off x="819150" y="2428875"/>
            <a:ext cx="1952625"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500" b="1">
                <a:solidFill>
                  <a:srgbClr val="5F6874"/>
                </a:solidFill>
                <a:latin typeface="Aptos"/>
                <a:ea typeface="Aptos"/>
                <a:cs typeface="Aptos"/>
              </a:defRPr>
            </a:pPr>
            <a:r>
              <a:rPr sz="1500" b="1">
                <a:solidFill>
                  <a:srgbClr val="5F6874"/>
                </a:solidFill>
                <a:latin typeface="Aptos"/>
                <a:ea typeface="Aptos"/>
                <a:cs typeface="Aptos"/>
              </a:rPr>
              <a:t>OBSERVE</a:t>
            </a:r>
          </a:p>
        </p:txBody>
      </p:sp>
      <p:sp>
        <p:nvSpPr>
          <p:cNvPr id="10" name="">
            <a:extLst xmlns:a="http://schemas.openxmlformats.org/drawingml/2006/main">
              <a:ext uri="{FF2B5EF4-FFF2-40B4-BE49-F238E27FC236}">
                <a16:creationId xmlns:a16="http://schemas.microsoft.com/office/drawing/2014/main" id="{A6F19B49-6EDE-460B-A09B-4B644BFC5DD9}"/>
              </a:ext>
            </a:extLst>
          </p:cNvPr>
          <p:cNvSpPr>
            <a:spLocks xmlns:a="http://schemas.openxmlformats.org/drawingml/2006/main" noGrp="1"/>
          </p:cNvSpPr>
          <p:nvPr/>
        </p:nvSpPr>
        <p:spPr>
          <a:xfrm xmlns:a="http://schemas.openxmlformats.org/drawingml/2006/main">
            <a:off x="819150" y="3667125"/>
            <a:ext cx="2238375"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Separate what the record shows from inference.</a:t>
            </a:r>
          </a:p>
        </p:txBody>
      </p:sp>
      <p:sp>
        <p:nvSpPr>
          <p:cNvPr id="11" name="">
            <a:extLst xmlns:a="http://schemas.openxmlformats.org/drawingml/2006/main">
              <a:ext uri="{FF2B5EF4-FFF2-40B4-BE49-F238E27FC236}">
                <a16:creationId xmlns:a16="http://schemas.microsoft.com/office/drawing/2014/main" id="{EAF42AF3-C244-43DD-A0E6-EF8A850BAA9B}"/>
              </a:ext>
            </a:extLst>
          </p:cNvPr>
          <p:cNvSpPr>
            <a:spLocks xmlns:a="http://schemas.openxmlformats.org/drawingml/2006/main" noGrp="1"/>
          </p:cNvSpPr>
          <p:nvPr/>
        </p:nvSpPr>
        <p:spPr>
          <a:xfrm xmlns:a="http://schemas.openxmlformats.org/drawingml/2006/main">
            <a:off x="3629025" y="3028950"/>
            <a:ext cx="419100" cy="419100"/>
          </a:xfrm>
          <a:prstGeom xmlns:a="http://schemas.openxmlformats.org/drawingml/2006/main" prst="roundRect">
            <a:avLst>
              <a:gd name="adj" fmla="val 50000"/>
            </a:avLst>
          </a:prstGeom>
          <a:solidFill xmlns:a="http://schemas.openxmlformats.org/drawingml/2006/main">
            <a:srgbClr val="A8424A"/>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30FC20D2-172E-4E55-8ED8-5D8C1D3832B9}"/>
              </a:ext>
            </a:extLst>
          </p:cNvPr>
          <p:cNvSpPr>
            <a:spLocks xmlns:a="http://schemas.openxmlformats.org/drawingml/2006/main" noGrp="1"/>
          </p:cNvSpPr>
          <p:nvPr/>
        </p:nvSpPr>
        <p:spPr>
          <a:xfrm xmlns:a="http://schemas.openxmlformats.org/drawingml/2006/main">
            <a:off x="3533775" y="2428875"/>
            <a:ext cx="1952625"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500" b="1">
                <a:solidFill>
                  <a:srgbClr val="A8424A"/>
                </a:solidFill>
                <a:latin typeface="Aptos"/>
                <a:ea typeface="Aptos"/>
                <a:cs typeface="Aptos"/>
              </a:defRPr>
            </a:pPr>
            <a:r>
              <a:rPr sz="1500" b="1">
                <a:solidFill>
                  <a:srgbClr val="A8424A"/>
                </a:solidFill>
                <a:latin typeface="Aptos"/>
                <a:ea typeface="Aptos"/>
                <a:cs typeface="Aptos"/>
              </a:rPr>
              <a:t>CONNECT</a:t>
            </a:r>
          </a:p>
        </p:txBody>
      </p:sp>
      <p:sp>
        <p:nvSpPr>
          <p:cNvPr id="13" name="">
            <a:extLst xmlns:a="http://schemas.openxmlformats.org/drawingml/2006/main">
              <a:ext uri="{FF2B5EF4-FFF2-40B4-BE49-F238E27FC236}">
                <a16:creationId xmlns:a16="http://schemas.microsoft.com/office/drawing/2014/main" id="{2896DF5D-9069-4C4A-ACFB-AA2CE8DADCDA}"/>
              </a:ext>
            </a:extLst>
          </p:cNvPr>
          <p:cNvSpPr>
            <a:spLocks xmlns:a="http://schemas.openxmlformats.org/drawingml/2006/main" noGrp="1"/>
          </p:cNvSpPr>
          <p:nvPr/>
        </p:nvSpPr>
        <p:spPr>
          <a:xfrm xmlns:a="http://schemas.openxmlformats.org/drawingml/2006/main">
            <a:off x="3533775" y="3667125"/>
            <a:ext cx="2238375"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Link people, property, events and time in one verified sequence.</a:t>
            </a:r>
          </a:p>
        </p:txBody>
      </p:sp>
      <p:sp>
        <p:nvSpPr>
          <p:cNvPr id="14" name="">
            <a:extLst xmlns:a="http://schemas.openxmlformats.org/drawingml/2006/main">
              <a:ext uri="{FF2B5EF4-FFF2-40B4-BE49-F238E27FC236}">
                <a16:creationId xmlns:a16="http://schemas.microsoft.com/office/drawing/2014/main" id="{09C64F9D-0992-41F9-96D9-275761BFD214}"/>
              </a:ext>
            </a:extLst>
          </p:cNvPr>
          <p:cNvSpPr>
            <a:spLocks xmlns:a="http://schemas.openxmlformats.org/drawingml/2006/main" noGrp="1"/>
          </p:cNvSpPr>
          <p:nvPr/>
        </p:nvSpPr>
        <p:spPr>
          <a:xfrm xmlns:a="http://schemas.openxmlformats.org/drawingml/2006/main">
            <a:off x="6343650" y="3028950"/>
            <a:ext cx="419100" cy="419100"/>
          </a:xfrm>
          <a:prstGeom xmlns:a="http://schemas.openxmlformats.org/drawingml/2006/main" prst="roundRect">
            <a:avLst>
              <a:gd name="adj" fmla="val 50000"/>
            </a:avLst>
          </a:prstGeom>
          <a:solidFill xmlns:a="http://schemas.openxmlformats.org/drawingml/2006/main">
            <a:srgbClr val="3F1D52"/>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9BC7B784-7460-4195-A4EE-7D1A51A3E2FD}"/>
              </a:ext>
            </a:extLst>
          </p:cNvPr>
          <p:cNvSpPr>
            <a:spLocks xmlns:a="http://schemas.openxmlformats.org/drawingml/2006/main" noGrp="1"/>
          </p:cNvSpPr>
          <p:nvPr/>
        </p:nvSpPr>
        <p:spPr>
          <a:xfrm xmlns:a="http://schemas.openxmlformats.org/drawingml/2006/main">
            <a:off x="6248400" y="2428875"/>
            <a:ext cx="1952625"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500" b="1">
                <a:solidFill>
                  <a:srgbClr val="3F1D52"/>
                </a:solidFill>
                <a:latin typeface="Aptos"/>
                <a:ea typeface="Aptos"/>
                <a:cs typeface="Aptos"/>
              </a:defRPr>
            </a:pPr>
            <a:r>
              <a:rPr sz="1500" b="1">
                <a:solidFill>
                  <a:srgbClr val="3F1D52"/>
                </a:solidFill>
                <a:latin typeface="Aptos"/>
                <a:ea typeface="Aptos"/>
                <a:cs typeface="Aptos"/>
              </a:rPr>
              <a:t>TEST</a:t>
            </a:r>
          </a:p>
        </p:txBody>
      </p:sp>
      <p:sp>
        <p:nvSpPr>
          <p:cNvPr id="16" name="">
            <a:extLst xmlns:a="http://schemas.openxmlformats.org/drawingml/2006/main">
              <a:ext uri="{FF2B5EF4-FFF2-40B4-BE49-F238E27FC236}">
                <a16:creationId xmlns:a16="http://schemas.microsoft.com/office/drawing/2014/main" id="{CF171AC9-F7B3-498F-8A72-741F1EC7AE32}"/>
              </a:ext>
            </a:extLst>
          </p:cNvPr>
          <p:cNvSpPr>
            <a:spLocks xmlns:a="http://schemas.openxmlformats.org/drawingml/2006/main" noGrp="1"/>
          </p:cNvSpPr>
          <p:nvPr/>
        </p:nvSpPr>
        <p:spPr>
          <a:xfrm xmlns:a="http://schemas.openxmlformats.org/drawingml/2006/main">
            <a:off x="6248400" y="3667125"/>
            <a:ext cx="2238375"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Apply the governing rule and alternative causal explanations.</a:t>
            </a:r>
          </a:p>
        </p:txBody>
      </p:sp>
      <p:sp>
        <p:nvSpPr>
          <p:cNvPr id="17" name="">
            <a:extLst xmlns:a="http://schemas.openxmlformats.org/drawingml/2006/main">
              <a:ext uri="{FF2B5EF4-FFF2-40B4-BE49-F238E27FC236}">
                <a16:creationId xmlns:a16="http://schemas.microsoft.com/office/drawing/2014/main" id="{26B63BB0-DBD3-4958-9143-AC067D12E3BC}"/>
              </a:ext>
            </a:extLst>
          </p:cNvPr>
          <p:cNvSpPr>
            <a:spLocks xmlns:a="http://schemas.openxmlformats.org/drawingml/2006/main" noGrp="1"/>
          </p:cNvSpPr>
          <p:nvPr/>
        </p:nvSpPr>
        <p:spPr>
          <a:xfrm xmlns:a="http://schemas.openxmlformats.org/drawingml/2006/main">
            <a:off x="9058275" y="3028950"/>
            <a:ext cx="419100" cy="419100"/>
          </a:xfrm>
          <a:prstGeom xmlns:a="http://schemas.openxmlformats.org/drawingml/2006/main" prst="roundRect">
            <a:avLst>
              <a:gd name="adj" fmla="val 50000"/>
            </a:avLst>
          </a:prstGeom>
          <a:solidFill xmlns:a="http://schemas.openxmlformats.org/drawingml/2006/main">
            <a:srgbClr val="167386"/>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97D081FB-3F78-4A7A-A123-76A985EE29D8}"/>
              </a:ext>
            </a:extLst>
          </p:cNvPr>
          <p:cNvSpPr>
            <a:spLocks xmlns:a="http://schemas.openxmlformats.org/drawingml/2006/main" noGrp="1"/>
          </p:cNvSpPr>
          <p:nvPr/>
        </p:nvSpPr>
        <p:spPr>
          <a:xfrm xmlns:a="http://schemas.openxmlformats.org/drawingml/2006/main">
            <a:off x="8963025" y="2428875"/>
            <a:ext cx="1952625"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500" b="1">
                <a:solidFill>
                  <a:srgbClr val="167386"/>
                </a:solidFill>
                <a:latin typeface="Aptos"/>
                <a:ea typeface="Aptos"/>
                <a:cs typeface="Aptos"/>
              </a:defRPr>
            </a:pPr>
            <a:r>
              <a:rPr sz="1500" b="1">
                <a:solidFill>
                  <a:srgbClr val="167386"/>
                </a:solidFill>
                <a:latin typeface="Aptos"/>
                <a:ea typeface="Aptos"/>
                <a:cs typeface="Aptos"/>
              </a:rPr>
              <a:t>PRESERVE</a:t>
            </a:r>
          </a:p>
        </p:txBody>
      </p:sp>
      <p:sp>
        <p:nvSpPr>
          <p:cNvPr id="19" name="">
            <a:extLst xmlns:a="http://schemas.openxmlformats.org/drawingml/2006/main">
              <a:ext uri="{FF2B5EF4-FFF2-40B4-BE49-F238E27FC236}">
                <a16:creationId xmlns:a16="http://schemas.microsoft.com/office/drawing/2014/main" id="{6AF4431D-3C6A-4079-9C81-C785BC6E21CF}"/>
              </a:ext>
            </a:extLst>
          </p:cNvPr>
          <p:cNvSpPr>
            <a:spLocks xmlns:a="http://schemas.openxmlformats.org/drawingml/2006/main" noGrp="1"/>
          </p:cNvSpPr>
          <p:nvPr/>
        </p:nvSpPr>
        <p:spPr>
          <a:xfrm xmlns:a="http://schemas.openxmlformats.org/drawingml/2006/main">
            <a:off x="8963025" y="3667125"/>
            <a:ext cx="2238375"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Secure original data, provenance and expert methodology.</a:t>
            </a:r>
          </a:p>
        </p:txBody>
      </p:sp>
      <p:sp>
        <p:nvSpPr>
          <p:cNvPr id="20" name="">
            <a:extLst xmlns:a="http://schemas.openxmlformats.org/drawingml/2006/main">
              <a:ext uri="{FF2B5EF4-FFF2-40B4-BE49-F238E27FC236}">
                <a16:creationId xmlns:a16="http://schemas.microsoft.com/office/drawing/2014/main" id="{2D043C48-5DAA-43A3-80BB-B0022285BB77}"/>
              </a:ext>
            </a:extLst>
          </p:cNvPr>
          <p:cNvSpPr>
            <a:spLocks xmlns:a="http://schemas.openxmlformats.org/drawingml/2006/main" noGrp="1"/>
          </p:cNvSpPr>
          <p:nvPr/>
        </p:nvSpPr>
        <p:spPr>
          <a:xfrm xmlns:a="http://schemas.openxmlformats.org/drawingml/2006/main">
            <a:off x="666750" y="5191125"/>
            <a:ext cx="10572750" cy="742950"/>
          </a:xfrm>
          <a:prstGeom xmlns:a="http://schemas.openxmlformats.org/drawingml/2006/main" prst="roundRect">
            <a:avLst>
              <a:gd name="adj" fmla="val 17949"/>
            </a:avLst>
          </a:prstGeom>
          <a:solidFill xmlns:a="http://schemas.openxmlformats.org/drawingml/2006/main">
            <a:srgbClr val="3F1D52"/>
          </a:solidFill>
          <a:ln xmlns:a="http://schemas.openxmlformats.org/drawingml/2006/main" w="0">
            <a:noFill/>
            <a:prstDash val="solid"/>
          </a:ln>
        </p:spPr>
      </p:sp>
      <p:sp>
        <p:nvSpPr>
          <p:cNvPr id="21" name="">
            <a:extLst xmlns:a="http://schemas.openxmlformats.org/drawingml/2006/main">
              <a:ext uri="{FF2B5EF4-FFF2-40B4-BE49-F238E27FC236}">
                <a16:creationId xmlns:a16="http://schemas.microsoft.com/office/drawing/2014/main" id="{1199D308-0E3D-4807-8380-E58A16681353}"/>
              </a:ext>
            </a:extLst>
          </p:cNvPr>
          <p:cNvSpPr>
            <a:spLocks xmlns:a="http://schemas.openxmlformats.org/drawingml/2006/main" noGrp="1"/>
          </p:cNvSpPr>
          <p:nvPr/>
        </p:nvSpPr>
        <p:spPr>
          <a:xfrm xmlns:a="http://schemas.openxmlformats.org/drawingml/2006/main">
            <a:off x="952500" y="5353050"/>
            <a:ext cx="10001250"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950" b="1">
                <a:solidFill>
                  <a:srgbClr val="FFFFFF"/>
                </a:solidFill>
                <a:latin typeface="Aptos"/>
                <a:ea typeface="Aptos"/>
                <a:cs typeface="Aptos"/>
              </a:defRPr>
            </a:pPr>
            <a:r>
              <a:rPr sz="1950" b="1">
                <a:solidFill>
                  <a:srgbClr val="FFFFFF"/>
                </a:solidFill>
                <a:latin typeface="Aptos"/>
                <a:ea typeface="Aptos"/>
                <a:cs typeface="Aptos"/>
              </a:rPr>
              <a:t>Keep jurisdiction, merits, procedure and remedy analytically distinct.</a:t>
            </a:r>
          </a:p>
        </p:txBody>
      </p:sp>
    </p:spTree>
    <p:extLst>
      <p:ext uri="{BB962C8B-B14F-4D97-AF65-F5344CB8AC3E}">
        <p14:creationId xmlns:p14="http://schemas.microsoft.com/office/powerpoint/2010/main" val="930238166"/>
      </p:ext>
    </p:extLst>
  </p:cSld>
</p:sld>
</file>

<file path=ppt/slides/slide27.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17" name="">
            <a:extLst xmlns:a="http://schemas.openxmlformats.org/drawingml/2006/main">
              <a:ext uri="{FF2B5EF4-FFF2-40B4-BE49-F238E27FC236}">
                <a16:creationId xmlns:a16="http://schemas.microsoft.com/office/drawing/2014/main" id="{6BB2291E-FB2B-4AAE-B2D4-A190C98D2680}"/>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4</a:t>
            </a:r>
          </a:p>
        </p:txBody>
      </p:sp>
      <p:pic>
        <p:nvPicPr>
          <p:cNvPr id="20" name=""/>
          <p:cNvPicPr>
            <a:picLocks xmlns:a="http://schemas.openxmlformats.org/drawingml/2006/main" noChangeAspect="1"/>
          </p:cNvPicPr>
          <p:nvPr/>
        </p:nvPicPr>
        <p:blipFill>
          <a:blip xmlns:r="http://schemas.openxmlformats.org/officeDocument/2006/relationships" xmlns:a="http://schemas.openxmlformats.org/drawingml/2006/main" r:embed="R698a78c5b9ca4b07"/>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A1CC22E7-A4B5-40B9-8D83-4D639667C1A8}"/>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Apportionment of fault</a:t>
            </a:r>
          </a:p>
        </p:txBody>
      </p:sp>
      <p:sp>
        <p:nvSpPr>
          <p:cNvPr id="4" name="">
            <a:extLst xmlns:a="http://schemas.openxmlformats.org/drawingml/2006/main">
              <a:ext uri="{FF2B5EF4-FFF2-40B4-BE49-F238E27FC236}">
                <a16:creationId xmlns:a16="http://schemas.microsoft.com/office/drawing/2014/main" id="{5F44E81B-DC0F-455E-B9BF-321AD5414730}"/>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28FF0267-DBD3-4190-A541-E93F348B180B}"/>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27</a:t>
            </a:r>
          </a:p>
        </p:txBody>
      </p:sp>
      <p:sp>
        <p:nvSpPr>
          <p:cNvPr id="6" name="">
            <a:extLst xmlns:a="http://schemas.openxmlformats.org/drawingml/2006/main">
              <a:ext uri="{FF2B5EF4-FFF2-40B4-BE49-F238E27FC236}">
                <a16:creationId xmlns:a16="http://schemas.microsoft.com/office/drawing/2014/main" id="{DB0497A9-E9BB-435C-A22F-5BCBB6F62BCC}"/>
              </a:ext>
            </a:extLst>
          </p:cNvPr>
          <p:cNvSpPr>
            <a:spLocks xmlns:a="http://schemas.openxmlformats.org/drawingml/2006/main" noGrp="1"/>
          </p:cNvSpPr>
          <p:nvPr/>
        </p:nvSpPr>
        <p:spPr>
          <a:xfrm xmlns:a="http://schemas.openxmlformats.org/drawingml/2006/main">
            <a:off x="809625" y="1962150"/>
            <a:ext cx="7620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5100" b="1">
                <a:solidFill>
                  <a:srgbClr val="3F1D52"/>
                </a:solidFill>
                <a:latin typeface="Aptos"/>
                <a:ea typeface="Aptos"/>
                <a:cs typeface="Aptos"/>
              </a:defRPr>
            </a:pPr>
            <a:r>
              <a:rPr sz="5100" b="1">
                <a:solidFill>
                  <a:srgbClr val="3F1D52"/>
                </a:solidFill>
                <a:latin typeface="Aptos"/>
                <a:ea typeface="Aptos"/>
                <a:cs typeface="Aptos"/>
              </a:rPr>
              <a:t/>
            </a:r>
          </a:p>
        </p:txBody>
      </p:sp>
      <p:sp>
        <p:nvSpPr>
          <p:cNvPr id="7" name="">
            <a:extLst xmlns:a="http://schemas.openxmlformats.org/drawingml/2006/main">
              <a:ext uri="{FF2B5EF4-FFF2-40B4-BE49-F238E27FC236}">
                <a16:creationId xmlns:a16="http://schemas.microsoft.com/office/drawing/2014/main" id="{90CB70EC-9870-4E4F-8C00-232830EF5709}"/>
              </a:ext>
            </a:extLst>
          </p:cNvPr>
          <p:cNvSpPr>
            <a:spLocks xmlns:a="http://schemas.openxmlformats.org/drawingml/2006/main" noGrp="1"/>
          </p:cNvSpPr>
          <p:nvPr/>
        </p:nvSpPr>
        <p:spPr>
          <a:xfrm xmlns:a="http://schemas.openxmlformats.org/drawingml/2006/main">
            <a:off x="809625" y="2952750"/>
            <a:ext cx="28575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00" b="1">
                <a:solidFill>
                  <a:srgbClr val="3F1D52"/>
                </a:solidFill>
                <a:latin typeface="Aptos"/>
                <a:ea typeface="Aptos"/>
                <a:cs typeface="Aptos"/>
              </a:defRPr>
            </a:pPr>
            <a:r>
              <a:rPr sz="1800" b="1">
                <a:solidFill>
                  <a:srgbClr val="3F1D52"/>
                </a:solidFill>
                <a:latin typeface="Aptos"/>
                <a:ea typeface="Aptos"/>
                <a:cs typeface="Aptos"/>
              </a:rPr>
              <a:t>LEGAL SOURCE</a:t>
            </a:r>
          </a:p>
        </p:txBody>
      </p:sp>
      <p:sp>
        <p:nvSpPr>
          <p:cNvPr id="8" name="">
            <a:extLst xmlns:a="http://schemas.openxmlformats.org/drawingml/2006/main">
              <a:ext uri="{FF2B5EF4-FFF2-40B4-BE49-F238E27FC236}">
                <a16:creationId xmlns:a16="http://schemas.microsoft.com/office/drawing/2014/main" id="{E8154F24-0086-4DE7-853E-D3B58E30EE41}"/>
              </a:ext>
            </a:extLst>
          </p:cNvPr>
          <p:cNvSpPr>
            <a:spLocks xmlns:a="http://schemas.openxmlformats.org/drawingml/2006/main" noGrp="1"/>
          </p:cNvSpPr>
          <p:nvPr/>
        </p:nvSpPr>
        <p:spPr>
          <a:xfrm xmlns:a="http://schemas.openxmlformats.org/drawingml/2006/main">
            <a:off x="809625" y="3476625"/>
            <a:ext cx="2952750" cy="1104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00" b="0">
                <a:solidFill>
                  <a:srgbClr val="17202A"/>
                </a:solidFill>
                <a:latin typeface="Aptos"/>
                <a:ea typeface="Aptos"/>
                <a:cs typeface="Aptos"/>
              </a:defRPr>
            </a:pPr>
            <a:r>
              <a:rPr sz="1800" b="0">
                <a:solidFill>
                  <a:srgbClr val="17202A"/>
                </a:solidFill>
                <a:latin typeface="Aptos"/>
                <a:ea typeface="Aptos"/>
                <a:cs typeface="Aptos"/>
              </a:rPr>
              <a:t>Identify the precise statute, rule, convention, contract or authority.</a:t>
            </a:r>
          </a:p>
        </p:txBody>
      </p:sp>
      <p:sp>
        <p:nvSpPr>
          <p:cNvPr id="9" name="">
            <a:extLst xmlns:a="http://schemas.openxmlformats.org/drawingml/2006/main">
              <a:ext uri="{FF2B5EF4-FFF2-40B4-BE49-F238E27FC236}">
                <a16:creationId xmlns:a16="http://schemas.microsoft.com/office/drawing/2014/main" id="{42000DAD-9103-414B-BFF8-28FA356A8D85}"/>
              </a:ext>
            </a:extLst>
          </p:cNvPr>
          <p:cNvSpPr>
            <a:spLocks xmlns:a="http://schemas.openxmlformats.org/drawingml/2006/main" noGrp="1"/>
          </p:cNvSpPr>
          <p:nvPr/>
        </p:nvSpPr>
        <p:spPr>
          <a:xfrm xmlns:a="http://schemas.openxmlformats.org/drawingml/2006/main">
            <a:off x="4524375" y="1962150"/>
            <a:ext cx="7620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5100" b="1">
                <a:solidFill>
                  <a:srgbClr val="167386"/>
                </a:solidFill>
                <a:latin typeface="Aptos"/>
                <a:ea typeface="Aptos"/>
                <a:cs typeface="Aptos"/>
              </a:defRPr>
            </a:pPr>
            <a:r>
              <a:rPr sz="5100" b="1">
                <a:solidFill>
                  <a:srgbClr val="167386"/>
                </a:solidFill>
                <a:latin typeface="Aptos"/>
                <a:ea typeface="Aptos"/>
                <a:cs typeface="Aptos"/>
              </a:rPr>
              <a:t/>
            </a:r>
          </a:p>
        </p:txBody>
      </p:sp>
      <p:sp>
        <p:nvSpPr>
          <p:cNvPr id="10" name="">
            <a:extLst xmlns:a="http://schemas.openxmlformats.org/drawingml/2006/main">
              <a:ext uri="{FF2B5EF4-FFF2-40B4-BE49-F238E27FC236}">
                <a16:creationId xmlns:a16="http://schemas.microsoft.com/office/drawing/2014/main" id="{0953B35F-2CA7-4EC1-86E7-2E52F0C2F0B4}"/>
              </a:ext>
            </a:extLst>
          </p:cNvPr>
          <p:cNvSpPr>
            <a:spLocks xmlns:a="http://schemas.openxmlformats.org/drawingml/2006/main" noGrp="1"/>
          </p:cNvSpPr>
          <p:nvPr/>
        </p:nvSpPr>
        <p:spPr>
          <a:xfrm xmlns:a="http://schemas.openxmlformats.org/drawingml/2006/main">
            <a:off x="4524375" y="2952750"/>
            <a:ext cx="28575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00" b="1">
                <a:solidFill>
                  <a:srgbClr val="167386"/>
                </a:solidFill>
                <a:latin typeface="Aptos"/>
                <a:ea typeface="Aptos"/>
                <a:cs typeface="Aptos"/>
              </a:defRPr>
            </a:pPr>
            <a:r>
              <a:rPr sz="1800" b="1">
                <a:solidFill>
                  <a:srgbClr val="167386"/>
                </a:solidFill>
                <a:latin typeface="Aptos"/>
                <a:ea typeface="Aptos"/>
                <a:cs typeface="Aptos"/>
              </a:rPr>
              <a:t>ELEMENTS</a:t>
            </a:r>
          </a:p>
        </p:txBody>
      </p:sp>
      <p:sp>
        <p:nvSpPr>
          <p:cNvPr id="11" name="">
            <a:extLst xmlns:a="http://schemas.openxmlformats.org/drawingml/2006/main">
              <a:ext uri="{FF2B5EF4-FFF2-40B4-BE49-F238E27FC236}">
                <a16:creationId xmlns:a16="http://schemas.microsoft.com/office/drawing/2014/main" id="{324B38C2-429C-4855-9F90-3CDDE542D61C}"/>
              </a:ext>
            </a:extLst>
          </p:cNvPr>
          <p:cNvSpPr>
            <a:spLocks xmlns:a="http://schemas.openxmlformats.org/drawingml/2006/main" noGrp="1"/>
          </p:cNvSpPr>
          <p:nvPr/>
        </p:nvSpPr>
        <p:spPr>
          <a:xfrm xmlns:a="http://schemas.openxmlformats.org/drawingml/2006/main">
            <a:off x="4524375" y="3476625"/>
            <a:ext cx="2952750" cy="1104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00" b="0">
                <a:solidFill>
                  <a:srgbClr val="17202A"/>
                </a:solidFill>
                <a:latin typeface="Aptos"/>
                <a:ea typeface="Aptos"/>
                <a:cs typeface="Aptos"/>
              </a:defRPr>
            </a:pPr>
            <a:r>
              <a:rPr sz="1800" b="0">
                <a:solidFill>
                  <a:srgbClr val="17202A"/>
                </a:solidFill>
                <a:latin typeface="Aptos"/>
                <a:ea typeface="Aptos"/>
                <a:cs typeface="Aptos"/>
              </a:rPr>
              <a:t>State the legal test without merging distinct requirements.</a:t>
            </a:r>
          </a:p>
        </p:txBody>
      </p:sp>
      <p:sp>
        <p:nvSpPr>
          <p:cNvPr id="12" name="">
            <a:extLst xmlns:a="http://schemas.openxmlformats.org/drawingml/2006/main">
              <a:ext uri="{FF2B5EF4-FFF2-40B4-BE49-F238E27FC236}">
                <a16:creationId xmlns:a16="http://schemas.microsoft.com/office/drawing/2014/main" id="{3ADB3DEA-296A-411E-8925-61F147C9B8B9}"/>
              </a:ext>
            </a:extLst>
          </p:cNvPr>
          <p:cNvSpPr>
            <a:spLocks xmlns:a="http://schemas.openxmlformats.org/drawingml/2006/main" noGrp="1"/>
          </p:cNvSpPr>
          <p:nvPr/>
        </p:nvSpPr>
        <p:spPr>
          <a:xfrm xmlns:a="http://schemas.openxmlformats.org/drawingml/2006/main">
            <a:off x="8239125" y="1962150"/>
            <a:ext cx="7620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5100" b="1">
                <a:solidFill>
                  <a:srgbClr val="D39124"/>
                </a:solidFill>
                <a:latin typeface="Aptos"/>
                <a:ea typeface="Aptos"/>
                <a:cs typeface="Aptos"/>
              </a:defRPr>
            </a:pPr>
            <a:r>
              <a:rPr sz="5100" b="1">
                <a:solidFill>
                  <a:srgbClr val="D39124"/>
                </a:solidFill>
                <a:latin typeface="Aptos"/>
                <a:ea typeface="Aptos"/>
                <a:cs typeface="Aptos"/>
              </a:rPr>
              <a:t/>
            </a:r>
          </a:p>
        </p:txBody>
      </p:sp>
      <p:sp>
        <p:nvSpPr>
          <p:cNvPr id="13" name="">
            <a:extLst xmlns:a="http://schemas.openxmlformats.org/drawingml/2006/main">
              <a:ext uri="{FF2B5EF4-FFF2-40B4-BE49-F238E27FC236}">
                <a16:creationId xmlns:a16="http://schemas.microsoft.com/office/drawing/2014/main" id="{4A430098-BE4A-47A0-A434-76F45E3C514D}"/>
              </a:ext>
            </a:extLst>
          </p:cNvPr>
          <p:cNvSpPr>
            <a:spLocks xmlns:a="http://schemas.openxmlformats.org/drawingml/2006/main" noGrp="1"/>
          </p:cNvSpPr>
          <p:nvPr/>
        </p:nvSpPr>
        <p:spPr>
          <a:xfrm xmlns:a="http://schemas.openxmlformats.org/drawingml/2006/main">
            <a:off x="8239125" y="2952750"/>
            <a:ext cx="28575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00" b="1">
                <a:solidFill>
                  <a:srgbClr val="D39124"/>
                </a:solidFill>
                <a:latin typeface="Aptos"/>
                <a:ea typeface="Aptos"/>
                <a:cs typeface="Aptos"/>
              </a:defRPr>
            </a:pPr>
            <a:r>
              <a:rPr sz="1800" b="1">
                <a:solidFill>
                  <a:srgbClr val="D39124"/>
                </a:solidFill>
                <a:latin typeface="Aptos"/>
                <a:ea typeface="Aptos"/>
                <a:cs typeface="Aptos"/>
              </a:rPr>
              <a:t>APPLICATION</a:t>
            </a:r>
          </a:p>
        </p:txBody>
      </p:sp>
      <p:sp>
        <p:nvSpPr>
          <p:cNvPr id="14" name="">
            <a:extLst xmlns:a="http://schemas.openxmlformats.org/drawingml/2006/main">
              <a:ext uri="{FF2B5EF4-FFF2-40B4-BE49-F238E27FC236}">
                <a16:creationId xmlns:a16="http://schemas.microsoft.com/office/drawing/2014/main" id="{0BB0C390-307B-4F68-8A91-833366FD5313}"/>
              </a:ext>
            </a:extLst>
          </p:cNvPr>
          <p:cNvSpPr>
            <a:spLocks xmlns:a="http://schemas.openxmlformats.org/drawingml/2006/main" noGrp="1"/>
          </p:cNvSpPr>
          <p:nvPr/>
        </p:nvSpPr>
        <p:spPr>
          <a:xfrm xmlns:a="http://schemas.openxmlformats.org/drawingml/2006/main">
            <a:off x="8239125" y="3476625"/>
            <a:ext cx="2952750" cy="1104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00" b="0">
                <a:solidFill>
                  <a:srgbClr val="17202A"/>
                </a:solidFill>
                <a:latin typeface="Aptos"/>
                <a:ea typeface="Aptos"/>
                <a:cs typeface="Aptos"/>
              </a:defRPr>
            </a:pPr>
            <a:r>
              <a:rPr sz="1800" b="0">
                <a:solidFill>
                  <a:srgbClr val="17202A"/>
                </a:solidFill>
                <a:latin typeface="Aptos"/>
                <a:ea typeface="Aptos"/>
                <a:cs typeface="Aptos"/>
              </a:rPr>
              <a:t>Test status, timing, control, causation and any exception.</a:t>
            </a:r>
          </a:p>
        </p:txBody>
      </p:sp>
      <p:sp>
        <p:nvSpPr>
          <p:cNvPr id="15" name="">
            <a:extLst xmlns:a="http://schemas.openxmlformats.org/drawingml/2006/main">
              <a:ext uri="{FF2B5EF4-FFF2-40B4-BE49-F238E27FC236}">
                <a16:creationId xmlns:a16="http://schemas.microsoft.com/office/drawing/2014/main" id="{491C2588-317B-4D7A-BC68-F8F4962A3137}"/>
              </a:ext>
            </a:extLst>
          </p:cNvPr>
          <p:cNvSpPr>
            <a:spLocks xmlns:a="http://schemas.openxmlformats.org/drawingml/2006/main" noGrp="1"/>
          </p:cNvSpPr>
          <p:nvPr/>
        </p:nvSpPr>
        <p:spPr>
          <a:xfrm xmlns:a="http://schemas.openxmlformats.org/drawingml/2006/main">
            <a:off x="809625" y="4857750"/>
            <a:ext cx="10287000" cy="28575"/>
          </a:xfrm>
          <a:prstGeom xmlns:a="http://schemas.openxmlformats.org/drawingml/2006/main" prst="rect">
            <a:avLst/>
          </a:prstGeom>
          <a:solidFill xmlns:a="http://schemas.openxmlformats.org/drawingml/2006/main">
            <a:srgbClr val="D8D2DC"/>
          </a:solidFill>
          <a:ln xmlns:a="http://schemas.openxmlformats.org/drawingml/2006/main" w="0">
            <a:noFill/>
            <a:prstDash val="solid"/>
          </a:ln>
        </p:spPr>
      </p:sp>
      <p:sp>
        <p:nvSpPr>
          <p:cNvPr id="16" name="">
            <a:extLst xmlns:a="http://schemas.openxmlformats.org/drawingml/2006/main">
              <a:ext uri="{FF2B5EF4-FFF2-40B4-BE49-F238E27FC236}">
                <a16:creationId xmlns:a16="http://schemas.microsoft.com/office/drawing/2014/main" id="{B6EE9E49-DB5F-4BDB-98AC-FE33CE495262}"/>
              </a:ext>
            </a:extLst>
          </p:cNvPr>
          <p:cNvSpPr>
            <a:spLocks xmlns:a="http://schemas.openxmlformats.org/drawingml/2006/main" noGrp="1"/>
          </p:cNvSpPr>
          <p:nvPr/>
        </p:nvSpPr>
        <p:spPr>
          <a:xfrm xmlns:a="http://schemas.openxmlformats.org/drawingml/2006/main">
            <a:off x="1047750" y="5219700"/>
            <a:ext cx="98107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2175" b="1">
                <a:solidFill>
                  <a:srgbClr val="3F1D52"/>
                </a:solidFill>
                <a:latin typeface="Aptos"/>
                <a:ea typeface="Aptos"/>
                <a:cs typeface="Aptos"/>
              </a:defRPr>
            </a:pPr>
            <a:r>
              <a:rPr sz="2175" b="1">
                <a:solidFill>
                  <a:srgbClr val="3F1D52"/>
                </a:solidFill>
                <a:latin typeface="Aptos"/>
                <a:ea typeface="Aptos"/>
                <a:cs typeface="Aptos"/>
              </a:rPr>
              <a:t>Conclude only after the legal gateway and evidence align.</a:t>
            </a:r>
          </a:p>
        </p:txBody>
      </p:sp>
    </p:spTree>
    <p:extLst>
      <p:ext uri="{BB962C8B-B14F-4D97-AF65-F5344CB8AC3E}">
        <p14:creationId xmlns:p14="http://schemas.microsoft.com/office/powerpoint/2010/main" val="2114052119"/>
      </p:ext>
    </p:extLst>
  </p:cSld>
</p:sld>
</file>

<file path=ppt/slides/slide28.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1" name="">
            <a:extLst xmlns:a="http://schemas.openxmlformats.org/drawingml/2006/main">
              <a:ext uri="{FF2B5EF4-FFF2-40B4-BE49-F238E27FC236}">
                <a16:creationId xmlns:a16="http://schemas.microsoft.com/office/drawing/2014/main" id="{CC1A07DA-BFDE-4A68-82C8-B3831E140A67}"/>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4</a:t>
            </a:r>
          </a:p>
        </p:txBody>
      </p:sp>
      <p:pic>
        <p:nvPicPr>
          <p:cNvPr id="24" name=""/>
          <p:cNvPicPr>
            <a:picLocks xmlns:a="http://schemas.openxmlformats.org/drawingml/2006/main" noChangeAspect="1"/>
          </p:cNvPicPr>
          <p:nvPr/>
        </p:nvPicPr>
        <p:blipFill>
          <a:blip xmlns:r="http://schemas.openxmlformats.org/officeDocument/2006/relationships" xmlns:a="http://schemas.openxmlformats.org/drawingml/2006/main" r:embed="Re8123364e42a4a5c"/>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1286690D-8651-48B8-8860-E6686B9D4F8A}"/>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Novus actus interveniens</a:t>
            </a:r>
          </a:p>
        </p:txBody>
      </p:sp>
      <p:sp>
        <p:nvSpPr>
          <p:cNvPr id="4" name="">
            <a:extLst xmlns:a="http://schemas.openxmlformats.org/drawingml/2006/main">
              <a:ext uri="{FF2B5EF4-FFF2-40B4-BE49-F238E27FC236}">
                <a16:creationId xmlns:a16="http://schemas.microsoft.com/office/drawing/2014/main" id="{B7A541BC-B634-41DA-808E-C00350C68F6B}"/>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D3314E79-CDC0-4AA7-B05E-54B615CB0070}"/>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28</a:t>
            </a:r>
          </a:p>
        </p:txBody>
      </p:sp>
      <p:sp>
        <p:nvSpPr>
          <p:cNvPr id="6" name="">
            <a:extLst xmlns:a="http://schemas.openxmlformats.org/drawingml/2006/main">
              <a:ext uri="{FF2B5EF4-FFF2-40B4-BE49-F238E27FC236}">
                <a16:creationId xmlns:a16="http://schemas.microsoft.com/office/drawing/2014/main" id="{B28B0477-2D53-42E9-8402-25B5999707FB}"/>
              </a:ext>
            </a:extLst>
          </p:cNvPr>
          <p:cNvSpPr>
            <a:spLocks xmlns:a="http://schemas.openxmlformats.org/drawingml/2006/main" noGrp="1"/>
          </p:cNvSpPr>
          <p:nvPr/>
        </p:nvSpPr>
        <p:spPr>
          <a:xfrm xmlns:a="http://schemas.openxmlformats.org/drawingml/2006/main">
            <a:off x="666750" y="1714500"/>
            <a:ext cx="92392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74464"/>
          </a:bodyPr>
          <a:lstStyle xmlns:a="http://schemas.openxmlformats.org/drawingml/2006/main"/>
          <a:p xmlns:a="http://schemas.openxmlformats.org/drawingml/2006/main">
            <a:pPr algn="l">
              <a:buNone/>
              <a:defRPr sz="2400" b="1">
                <a:solidFill>
                  <a:srgbClr val="3F1D52"/>
                </a:solidFill>
                <a:latin typeface="Aptos"/>
                <a:ea typeface="Aptos"/>
                <a:cs typeface="Aptos"/>
              </a:defRPr>
            </a:pPr>
            <a:r>
              <a:rPr sz="2400" b="1">
                <a:solidFill>
                  <a:srgbClr val="3F1D52"/>
                </a:solidFill>
                <a:latin typeface="Aptos"/>
                <a:ea typeface="Aptos"/>
                <a:cs typeface="Aptos"/>
              </a:rPr>
              <a:t>A later act breaks the chain only when it is sufficiently independent and potent in law.</a:t>
            </a:r>
          </a:p>
        </p:txBody>
      </p:sp>
      <p:sp>
        <p:nvSpPr>
          <p:cNvPr id="7" name="">
            <a:extLst xmlns:a="http://schemas.openxmlformats.org/drawingml/2006/main">
              <a:ext uri="{FF2B5EF4-FFF2-40B4-BE49-F238E27FC236}">
                <a16:creationId xmlns:a16="http://schemas.microsoft.com/office/drawing/2014/main" id="{1B617741-0222-4212-9A4A-FE0E8152E764}"/>
              </a:ext>
            </a:extLst>
          </p:cNvPr>
          <p:cNvSpPr>
            <a:spLocks xmlns:a="http://schemas.openxmlformats.org/drawingml/2006/main" noGrp="1"/>
          </p:cNvSpPr>
          <p:nvPr/>
        </p:nvSpPr>
        <p:spPr>
          <a:xfrm xmlns:a="http://schemas.openxmlformats.org/drawingml/2006/main">
            <a:off x="857250" y="2667000"/>
            <a:ext cx="1381125" cy="323850"/>
          </a:xfrm>
          <a:prstGeom xmlns:a="http://schemas.openxmlformats.org/drawingml/2006/main" prst="roundRect">
            <a:avLst>
              <a:gd name="adj" fmla="val 35294"/>
            </a:avLst>
          </a:prstGeom>
          <a:solidFill xmlns:a="http://schemas.openxmlformats.org/drawingml/2006/main">
            <a:srgbClr val="3F1D52"/>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2ADE384C-1301-4583-82A6-8062CA1D5CBF}"/>
              </a:ext>
            </a:extLst>
          </p:cNvPr>
          <p:cNvSpPr>
            <a:spLocks xmlns:a="http://schemas.openxmlformats.org/drawingml/2006/main" noGrp="1"/>
          </p:cNvSpPr>
          <p:nvPr/>
        </p:nvSpPr>
        <p:spPr>
          <a:xfrm xmlns:a="http://schemas.openxmlformats.org/drawingml/2006/main">
            <a:off x="952500" y="2724150"/>
            <a:ext cx="1190625"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98434"/>
          </a:bodyPr>
          <a:lstStyle xmlns:a="http://schemas.openxmlformats.org/drawingml/2006/main"/>
          <a:p xmlns:a="http://schemas.openxmlformats.org/drawingml/2006/main">
            <a:pPr algn="ctr">
              <a:buNone/>
              <a:defRPr sz="1200" b="1">
                <a:solidFill>
                  <a:srgbClr val="FFFFFF"/>
                </a:solidFill>
                <a:latin typeface="Aptos"/>
                <a:ea typeface="Aptos"/>
                <a:cs typeface="Aptos"/>
              </a:defRPr>
            </a:pPr>
            <a:r>
              <a:rPr sz="1200" b="1">
                <a:solidFill>
                  <a:srgbClr val="FFFFFF"/>
                </a:solidFill>
                <a:latin typeface="Aptos"/>
                <a:ea typeface="Aptos"/>
                <a:cs typeface="Aptos"/>
              </a:rPr>
              <a:t>LEGAL SOURCE</a:t>
            </a:r>
          </a:p>
        </p:txBody>
      </p:sp>
      <p:sp>
        <p:nvSpPr>
          <p:cNvPr id="9" name="">
            <a:extLst xmlns:a="http://schemas.openxmlformats.org/drawingml/2006/main">
              <a:ext uri="{FF2B5EF4-FFF2-40B4-BE49-F238E27FC236}">
                <a16:creationId xmlns:a16="http://schemas.microsoft.com/office/drawing/2014/main" id="{C74F5766-687E-41A2-AD12-963EDFA5A34C}"/>
              </a:ext>
            </a:extLst>
          </p:cNvPr>
          <p:cNvSpPr>
            <a:spLocks xmlns:a="http://schemas.openxmlformats.org/drawingml/2006/main" noGrp="1"/>
          </p:cNvSpPr>
          <p:nvPr/>
        </p:nvSpPr>
        <p:spPr>
          <a:xfrm xmlns:a="http://schemas.openxmlformats.org/drawingml/2006/main">
            <a:off x="2619375" y="2686050"/>
            <a:ext cx="75247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00" b="1">
                <a:solidFill>
                  <a:srgbClr val="17202A"/>
                </a:solidFill>
                <a:latin typeface="Aptos"/>
                <a:ea typeface="Aptos"/>
                <a:cs typeface="Aptos"/>
              </a:defRPr>
            </a:pPr>
            <a:r>
              <a:rPr sz="1800" b="1">
                <a:solidFill>
                  <a:srgbClr val="17202A"/>
                </a:solidFill>
                <a:latin typeface="Aptos"/>
                <a:ea typeface="Aptos"/>
                <a:cs typeface="Aptos"/>
              </a:rPr>
              <a:t>Identify the precise statute, rule, convention, contract or authority.</a:t>
            </a:r>
          </a:p>
        </p:txBody>
      </p:sp>
      <p:sp>
        <p:nvSpPr>
          <p:cNvPr id="10" name="">
            <a:extLst xmlns:a="http://schemas.openxmlformats.org/drawingml/2006/main">
              <a:ext uri="{FF2B5EF4-FFF2-40B4-BE49-F238E27FC236}">
                <a16:creationId xmlns:a16="http://schemas.microsoft.com/office/drawing/2014/main" id="{8574D2DC-37A8-453A-B6AB-3454A9619348}"/>
              </a:ext>
            </a:extLst>
          </p:cNvPr>
          <p:cNvSpPr>
            <a:spLocks xmlns:a="http://schemas.openxmlformats.org/drawingml/2006/main" noGrp="1"/>
          </p:cNvSpPr>
          <p:nvPr/>
        </p:nvSpPr>
        <p:spPr>
          <a:xfrm xmlns:a="http://schemas.openxmlformats.org/drawingml/2006/main">
            <a:off x="857250" y="3409950"/>
            <a:ext cx="1381125" cy="323850"/>
          </a:xfrm>
          <a:prstGeom xmlns:a="http://schemas.openxmlformats.org/drawingml/2006/main" prst="roundRect">
            <a:avLst>
              <a:gd name="adj" fmla="val 35294"/>
            </a:avLst>
          </a:prstGeom>
          <a:solidFill xmlns:a="http://schemas.openxmlformats.org/drawingml/2006/main">
            <a:srgbClr val="167386"/>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50652ACF-6BB4-4C34-8100-03E7499A173A}"/>
              </a:ext>
            </a:extLst>
          </p:cNvPr>
          <p:cNvSpPr>
            <a:spLocks xmlns:a="http://schemas.openxmlformats.org/drawingml/2006/main" noGrp="1"/>
          </p:cNvSpPr>
          <p:nvPr/>
        </p:nvSpPr>
        <p:spPr>
          <a:xfrm xmlns:a="http://schemas.openxmlformats.org/drawingml/2006/main">
            <a:off x="952500" y="3467100"/>
            <a:ext cx="1190625"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200" b="1">
                <a:solidFill>
                  <a:srgbClr val="FFFFFF"/>
                </a:solidFill>
                <a:latin typeface="Aptos"/>
                <a:ea typeface="Aptos"/>
                <a:cs typeface="Aptos"/>
              </a:defRPr>
            </a:pPr>
            <a:r>
              <a:rPr sz="1200" b="1">
                <a:solidFill>
                  <a:srgbClr val="FFFFFF"/>
                </a:solidFill>
                <a:latin typeface="Aptos"/>
                <a:ea typeface="Aptos"/>
                <a:cs typeface="Aptos"/>
              </a:rPr>
              <a:t>ELEMENTS</a:t>
            </a:r>
          </a:p>
        </p:txBody>
      </p:sp>
      <p:sp>
        <p:nvSpPr>
          <p:cNvPr id="12" name="">
            <a:extLst xmlns:a="http://schemas.openxmlformats.org/drawingml/2006/main">
              <a:ext uri="{FF2B5EF4-FFF2-40B4-BE49-F238E27FC236}">
                <a16:creationId xmlns:a16="http://schemas.microsoft.com/office/drawing/2014/main" id="{88D47A8C-C862-47C0-92E7-CD5F5D52FB34}"/>
              </a:ext>
            </a:extLst>
          </p:cNvPr>
          <p:cNvSpPr>
            <a:spLocks xmlns:a="http://schemas.openxmlformats.org/drawingml/2006/main" noGrp="1"/>
          </p:cNvSpPr>
          <p:nvPr/>
        </p:nvSpPr>
        <p:spPr>
          <a:xfrm xmlns:a="http://schemas.openxmlformats.org/drawingml/2006/main">
            <a:off x="2619375" y="3429000"/>
            <a:ext cx="75247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00" b="0">
                <a:solidFill>
                  <a:srgbClr val="17202A"/>
                </a:solidFill>
                <a:latin typeface="Aptos"/>
                <a:ea typeface="Aptos"/>
                <a:cs typeface="Aptos"/>
              </a:defRPr>
            </a:pPr>
            <a:r>
              <a:rPr sz="1800" b="0">
                <a:solidFill>
                  <a:srgbClr val="17202A"/>
                </a:solidFill>
                <a:latin typeface="Aptos"/>
                <a:ea typeface="Aptos"/>
                <a:cs typeface="Aptos"/>
              </a:rPr>
              <a:t>State the legal test without merging distinct requirements.</a:t>
            </a:r>
          </a:p>
        </p:txBody>
      </p:sp>
      <p:sp>
        <p:nvSpPr>
          <p:cNvPr id="13" name="">
            <a:extLst xmlns:a="http://schemas.openxmlformats.org/drawingml/2006/main">
              <a:ext uri="{FF2B5EF4-FFF2-40B4-BE49-F238E27FC236}">
                <a16:creationId xmlns:a16="http://schemas.microsoft.com/office/drawing/2014/main" id="{1B3F07EC-578B-4974-A408-0C81BD307E62}"/>
              </a:ext>
            </a:extLst>
          </p:cNvPr>
          <p:cNvSpPr>
            <a:spLocks xmlns:a="http://schemas.openxmlformats.org/drawingml/2006/main" noGrp="1"/>
          </p:cNvSpPr>
          <p:nvPr/>
        </p:nvSpPr>
        <p:spPr>
          <a:xfrm xmlns:a="http://schemas.openxmlformats.org/drawingml/2006/main">
            <a:off x="857250" y="4152900"/>
            <a:ext cx="1381125" cy="323850"/>
          </a:xfrm>
          <a:prstGeom xmlns:a="http://schemas.openxmlformats.org/drawingml/2006/main" prst="roundRect">
            <a:avLst>
              <a:gd name="adj" fmla="val 35294"/>
            </a:avLst>
          </a:prstGeom>
          <a:solidFill xmlns:a="http://schemas.openxmlformats.org/drawingml/2006/main">
            <a:srgbClr val="3F1D52"/>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43A525D0-72C3-4A0A-9A12-8A221EDF27B6}"/>
              </a:ext>
            </a:extLst>
          </p:cNvPr>
          <p:cNvSpPr>
            <a:spLocks xmlns:a="http://schemas.openxmlformats.org/drawingml/2006/main" noGrp="1"/>
          </p:cNvSpPr>
          <p:nvPr/>
        </p:nvSpPr>
        <p:spPr>
          <a:xfrm xmlns:a="http://schemas.openxmlformats.org/drawingml/2006/main">
            <a:off x="952500" y="4210050"/>
            <a:ext cx="1190625"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200" b="1">
                <a:solidFill>
                  <a:srgbClr val="FFFFFF"/>
                </a:solidFill>
                <a:latin typeface="Aptos"/>
                <a:ea typeface="Aptos"/>
                <a:cs typeface="Aptos"/>
              </a:defRPr>
            </a:pPr>
            <a:r>
              <a:rPr sz="1200" b="1">
                <a:solidFill>
                  <a:srgbClr val="FFFFFF"/>
                </a:solidFill>
                <a:latin typeface="Aptos"/>
                <a:ea typeface="Aptos"/>
                <a:cs typeface="Aptos"/>
              </a:rPr>
              <a:t>APPLICATION</a:t>
            </a:r>
          </a:p>
        </p:txBody>
      </p:sp>
      <p:sp>
        <p:nvSpPr>
          <p:cNvPr id="15" name="">
            <a:extLst xmlns:a="http://schemas.openxmlformats.org/drawingml/2006/main">
              <a:ext uri="{FF2B5EF4-FFF2-40B4-BE49-F238E27FC236}">
                <a16:creationId xmlns:a16="http://schemas.microsoft.com/office/drawing/2014/main" id="{DF4B5BD1-F929-490C-B927-F2592DA22A5C}"/>
              </a:ext>
            </a:extLst>
          </p:cNvPr>
          <p:cNvSpPr>
            <a:spLocks xmlns:a="http://schemas.openxmlformats.org/drawingml/2006/main" noGrp="1"/>
          </p:cNvSpPr>
          <p:nvPr/>
        </p:nvSpPr>
        <p:spPr>
          <a:xfrm xmlns:a="http://schemas.openxmlformats.org/drawingml/2006/main">
            <a:off x="2619375" y="4171950"/>
            <a:ext cx="75247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00" b="0">
                <a:solidFill>
                  <a:srgbClr val="17202A"/>
                </a:solidFill>
                <a:latin typeface="Aptos"/>
                <a:ea typeface="Aptos"/>
                <a:cs typeface="Aptos"/>
              </a:defRPr>
            </a:pPr>
            <a:r>
              <a:rPr sz="1800" b="0">
                <a:solidFill>
                  <a:srgbClr val="17202A"/>
                </a:solidFill>
                <a:latin typeface="Aptos"/>
                <a:ea typeface="Aptos"/>
                <a:cs typeface="Aptos"/>
              </a:rPr>
              <a:t>Test status, timing, control, causation and any exception.</a:t>
            </a:r>
          </a:p>
        </p:txBody>
      </p:sp>
      <p:sp>
        <p:nvSpPr>
          <p:cNvPr id="16" name="">
            <a:extLst xmlns:a="http://schemas.openxmlformats.org/drawingml/2006/main">
              <a:ext uri="{FF2B5EF4-FFF2-40B4-BE49-F238E27FC236}">
                <a16:creationId xmlns:a16="http://schemas.microsoft.com/office/drawing/2014/main" id="{9538FCA3-77A7-47D2-9E11-7B8D409FE884}"/>
              </a:ext>
            </a:extLst>
          </p:cNvPr>
          <p:cNvSpPr>
            <a:spLocks xmlns:a="http://schemas.openxmlformats.org/drawingml/2006/main" noGrp="1"/>
          </p:cNvSpPr>
          <p:nvPr/>
        </p:nvSpPr>
        <p:spPr>
          <a:xfrm xmlns:a="http://schemas.openxmlformats.org/drawingml/2006/main">
            <a:off x="857250" y="4895850"/>
            <a:ext cx="1381125" cy="323850"/>
          </a:xfrm>
          <a:prstGeom xmlns:a="http://schemas.openxmlformats.org/drawingml/2006/main" prst="roundRect">
            <a:avLst>
              <a:gd name="adj" fmla="val 35294"/>
            </a:avLst>
          </a:prstGeom>
          <a:solidFill xmlns:a="http://schemas.openxmlformats.org/drawingml/2006/main">
            <a:srgbClr val="167386"/>
          </a:solidFill>
          <a:ln xmlns:a="http://schemas.openxmlformats.org/drawingml/2006/main" w="0">
            <a:noFill/>
            <a:prstDash val="solid"/>
          </a:ln>
        </p:spPr>
      </p:sp>
      <p:sp>
        <p:nvSpPr>
          <p:cNvPr id="17" name="">
            <a:extLst xmlns:a="http://schemas.openxmlformats.org/drawingml/2006/main">
              <a:ext uri="{FF2B5EF4-FFF2-40B4-BE49-F238E27FC236}">
                <a16:creationId xmlns:a16="http://schemas.microsoft.com/office/drawing/2014/main" id="{B9ADB186-9E01-42CD-AB23-7C540972885F}"/>
              </a:ext>
            </a:extLst>
          </p:cNvPr>
          <p:cNvSpPr>
            <a:spLocks xmlns:a="http://schemas.openxmlformats.org/drawingml/2006/main" noGrp="1"/>
          </p:cNvSpPr>
          <p:nvPr/>
        </p:nvSpPr>
        <p:spPr>
          <a:xfrm xmlns:a="http://schemas.openxmlformats.org/drawingml/2006/main">
            <a:off x="952500" y="4953000"/>
            <a:ext cx="1190625"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200" b="1">
                <a:solidFill>
                  <a:srgbClr val="FFFFFF"/>
                </a:solidFill>
                <a:latin typeface="Aptos"/>
                <a:ea typeface="Aptos"/>
                <a:cs typeface="Aptos"/>
              </a:defRPr>
            </a:pPr>
            <a:r>
              <a:rPr sz="1200" b="1">
                <a:solidFill>
                  <a:srgbClr val="FFFFFF"/>
                </a:solidFill>
                <a:latin typeface="Aptos"/>
                <a:ea typeface="Aptos"/>
                <a:cs typeface="Aptos"/>
              </a:rPr>
              <a:t>PRACTICE</a:t>
            </a:r>
          </a:p>
        </p:txBody>
      </p:sp>
      <p:sp>
        <p:nvSpPr>
          <p:cNvPr id="18" name="">
            <a:extLst xmlns:a="http://schemas.openxmlformats.org/drawingml/2006/main">
              <a:ext uri="{FF2B5EF4-FFF2-40B4-BE49-F238E27FC236}">
                <a16:creationId xmlns:a16="http://schemas.microsoft.com/office/drawing/2014/main" id="{283C6BC3-3831-47D0-91E1-5A460FF8A871}"/>
              </a:ext>
            </a:extLst>
          </p:cNvPr>
          <p:cNvSpPr>
            <a:spLocks xmlns:a="http://schemas.openxmlformats.org/drawingml/2006/main" noGrp="1"/>
          </p:cNvSpPr>
          <p:nvPr/>
        </p:nvSpPr>
        <p:spPr>
          <a:xfrm xmlns:a="http://schemas.openxmlformats.org/drawingml/2006/main">
            <a:off x="2619375" y="4914900"/>
            <a:ext cx="75247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00" b="0">
                <a:solidFill>
                  <a:srgbClr val="17202A"/>
                </a:solidFill>
                <a:latin typeface="Aptos"/>
                <a:ea typeface="Aptos"/>
                <a:cs typeface="Aptos"/>
              </a:defRPr>
            </a:pPr>
            <a:r>
              <a:rPr sz="1800" b="0">
                <a:solidFill>
                  <a:srgbClr val="17202A"/>
                </a:solidFill>
                <a:latin typeface="Aptos"/>
                <a:ea typeface="Aptos"/>
                <a:cs typeface="Aptos"/>
              </a:rPr>
              <a:t>Preserve evidence and identify the available remedy or defence.</a:t>
            </a:r>
          </a:p>
        </p:txBody>
      </p:sp>
      <p:sp>
        <p:nvSpPr>
          <p:cNvPr id="19" name="">
            <a:extLst xmlns:a="http://schemas.openxmlformats.org/drawingml/2006/main">
              <a:ext uri="{FF2B5EF4-FFF2-40B4-BE49-F238E27FC236}">
                <a16:creationId xmlns:a16="http://schemas.microsoft.com/office/drawing/2014/main" id="{D2B3850B-EB34-4F59-8880-ADE1AED5A01E}"/>
              </a:ext>
            </a:extLst>
          </p:cNvPr>
          <p:cNvSpPr>
            <a:spLocks xmlns:a="http://schemas.openxmlformats.org/drawingml/2006/main" noGrp="1"/>
          </p:cNvSpPr>
          <p:nvPr/>
        </p:nvSpPr>
        <p:spPr>
          <a:xfrm xmlns:a="http://schemas.openxmlformats.org/drawingml/2006/main">
            <a:off x="8572500" y="2428875"/>
            <a:ext cx="2571750" cy="3143250"/>
          </a:xfrm>
          <a:prstGeom xmlns:a="http://schemas.openxmlformats.org/drawingml/2006/main" prst="roundRect">
            <a:avLst>
              <a:gd name="adj" fmla="val 50000"/>
            </a:avLst>
          </a:prstGeom>
          <a:solidFill xmlns:a="http://schemas.openxmlformats.org/drawingml/2006/main">
            <a:srgbClr val="EDE4F1"/>
          </a:solidFill>
          <a:ln xmlns:a="http://schemas.openxmlformats.org/drawingml/2006/main" w="0">
            <a:noFill/>
            <a:prstDash val="solid"/>
          </a:ln>
        </p:spPr>
      </p:sp>
      <p:sp>
        <p:nvSpPr>
          <p:cNvPr id="20" name="">
            <a:extLst xmlns:a="http://schemas.openxmlformats.org/drawingml/2006/main">
              <a:ext uri="{FF2B5EF4-FFF2-40B4-BE49-F238E27FC236}">
                <a16:creationId xmlns:a16="http://schemas.microsoft.com/office/drawing/2014/main" id="{DEAF8B1E-48A4-45DE-97EB-A04C39DE7E85}"/>
              </a:ext>
            </a:extLst>
          </p:cNvPr>
          <p:cNvSpPr>
            <a:spLocks xmlns:a="http://schemas.openxmlformats.org/drawingml/2006/main" noGrp="1"/>
          </p:cNvSpPr>
          <p:nvPr/>
        </p:nvSpPr>
        <p:spPr>
          <a:xfrm xmlns:a="http://schemas.openxmlformats.org/drawingml/2006/main">
            <a:off x="8858250" y="3143250"/>
            <a:ext cx="200025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82918"/>
          </a:bodyPr>
          <a:lstStyle xmlns:a="http://schemas.openxmlformats.org/drawingml/2006/main"/>
          <a:p xmlns:a="http://schemas.openxmlformats.org/drawingml/2006/main">
            <a:pPr algn="ctr">
              <a:buNone/>
              <a:defRPr sz="2250" b="1">
                <a:solidFill>
                  <a:srgbClr val="3F1D52"/>
                </a:solidFill>
                <a:latin typeface="Aptos"/>
                <a:ea typeface="Aptos"/>
                <a:cs typeface="Aptos"/>
              </a:defRPr>
            </a:pPr>
            <a:r>
              <a:rPr sz="2250" b="1">
                <a:solidFill>
                  <a:srgbClr val="3F1D52"/>
                </a:solidFill>
                <a:latin typeface="Aptos"/>
                <a:ea typeface="Aptos"/>
                <a:cs typeface="Aptos"/>
              </a:rPr>
              <a:t>Keep jurisdiction, merits, procedure and remedy analytically distinct.</a:t>
            </a:r>
          </a:p>
        </p:txBody>
      </p:sp>
    </p:spTree>
    <p:extLst>
      <p:ext uri="{BB962C8B-B14F-4D97-AF65-F5344CB8AC3E}">
        <p14:creationId xmlns:p14="http://schemas.microsoft.com/office/powerpoint/2010/main" val="92398489"/>
      </p:ext>
    </p:extLst>
  </p:cSld>
</p:sld>
</file>

<file path=ppt/slides/slide29.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17" name="">
            <a:extLst xmlns:a="http://schemas.openxmlformats.org/drawingml/2006/main">
              <a:ext uri="{FF2B5EF4-FFF2-40B4-BE49-F238E27FC236}">
                <a16:creationId xmlns:a16="http://schemas.microsoft.com/office/drawing/2014/main" id="{A76E1D91-3260-49D4-93C6-EEDBD246BACD}"/>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4</a:t>
            </a:r>
          </a:p>
        </p:txBody>
      </p:sp>
      <p:pic>
        <p:nvPicPr>
          <p:cNvPr id="20" name=""/>
          <p:cNvPicPr>
            <a:picLocks xmlns:a="http://schemas.openxmlformats.org/drawingml/2006/main" noChangeAspect="1"/>
          </p:cNvPicPr>
          <p:nvPr/>
        </p:nvPicPr>
        <p:blipFill>
          <a:blip xmlns:r="http://schemas.openxmlformats.org/officeDocument/2006/relationships" xmlns:a="http://schemas.openxmlformats.org/drawingml/2006/main" r:embed="Rc60dc2dc93b445db"/>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39AF1FA4-A767-413D-92A8-9FC4768958EC}"/>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Innocent third-ship claims</a:t>
            </a:r>
          </a:p>
        </p:txBody>
      </p:sp>
      <p:sp>
        <p:nvSpPr>
          <p:cNvPr id="4" name="">
            <a:extLst xmlns:a="http://schemas.openxmlformats.org/drawingml/2006/main">
              <a:ext uri="{FF2B5EF4-FFF2-40B4-BE49-F238E27FC236}">
                <a16:creationId xmlns:a16="http://schemas.microsoft.com/office/drawing/2014/main" id="{6AA1C07E-5102-4692-A559-353BF77A083F}"/>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A8D403B4-7E67-4512-A751-FEBAD0CE271E}"/>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29</a:t>
            </a:r>
          </a:p>
        </p:txBody>
      </p:sp>
      <p:sp>
        <p:nvSpPr>
          <p:cNvPr id="6" name="">
            <a:extLst xmlns:a="http://schemas.openxmlformats.org/drawingml/2006/main">
              <a:ext uri="{FF2B5EF4-FFF2-40B4-BE49-F238E27FC236}">
                <a16:creationId xmlns:a16="http://schemas.microsoft.com/office/drawing/2014/main" id="{FF7EA1A5-4944-4B9C-BFA1-CA34013749DB}"/>
              </a:ext>
            </a:extLst>
          </p:cNvPr>
          <p:cNvSpPr>
            <a:spLocks xmlns:a="http://schemas.openxmlformats.org/drawingml/2006/main" noGrp="1"/>
          </p:cNvSpPr>
          <p:nvPr/>
        </p:nvSpPr>
        <p:spPr>
          <a:xfrm xmlns:a="http://schemas.openxmlformats.org/drawingml/2006/main">
            <a:off x="666750" y="1809750"/>
            <a:ext cx="10858500" cy="1104900"/>
          </a:xfrm>
          <a:prstGeom xmlns:a="http://schemas.openxmlformats.org/drawingml/2006/main" prst="roundRect">
            <a:avLst>
              <a:gd name="adj" fmla="val 15517"/>
            </a:avLst>
          </a:prstGeom>
          <a:solidFill xmlns:a="http://schemas.openxmlformats.org/drawingml/2006/main">
            <a:srgbClr val="3F1D52"/>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6853EF05-E546-47AC-A437-33BDDB50370B}"/>
              </a:ext>
            </a:extLst>
          </p:cNvPr>
          <p:cNvSpPr>
            <a:spLocks xmlns:a="http://schemas.openxmlformats.org/drawingml/2006/main" noGrp="1"/>
          </p:cNvSpPr>
          <p:nvPr/>
        </p:nvSpPr>
        <p:spPr>
          <a:xfrm xmlns:a="http://schemas.openxmlformats.org/drawingml/2006/main">
            <a:off x="1000125" y="2076450"/>
            <a:ext cx="1019175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94828"/>
          </a:bodyPr>
          <a:lstStyle xmlns:a="http://schemas.openxmlformats.org/drawingml/2006/main"/>
          <a:p xmlns:a="http://schemas.openxmlformats.org/drawingml/2006/main">
            <a:pPr algn="ctr">
              <a:buNone/>
              <a:defRPr sz="2175" b="1">
                <a:solidFill>
                  <a:srgbClr val="FFFFFF"/>
                </a:solidFill>
                <a:latin typeface="Aptos"/>
                <a:ea typeface="Aptos"/>
                <a:cs typeface="Aptos"/>
              </a:defRPr>
            </a:pPr>
            <a:r>
              <a:rPr sz="2175" b="1">
                <a:solidFill>
                  <a:srgbClr val="FFFFFF"/>
                </a:solidFill>
                <a:latin typeface="Aptos"/>
                <a:ea typeface="Aptos"/>
                <a:cs typeface="Aptos"/>
              </a:rPr>
              <a:t>A claimant may recover from a liable tortfeasor subject to contribution rights between wrongdoers.</a:t>
            </a:r>
          </a:p>
        </p:txBody>
      </p:sp>
      <p:sp>
        <p:nvSpPr>
          <p:cNvPr id="8" name="">
            <a:extLst xmlns:a="http://schemas.openxmlformats.org/drawingml/2006/main">
              <a:ext uri="{FF2B5EF4-FFF2-40B4-BE49-F238E27FC236}">
                <a16:creationId xmlns:a16="http://schemas.microsoft.com/office/drawing/2014/main" id="{26FC3014-274A-4073-A922-D910B935927A}"/>
              </a:ext>
            </a:extLst>
          </p:cNvPr>
          <p:cNvSpPr>
            <a:spLocks xmlns:a="http://schemas.openxmlformats.org/drawingml/2006/main" noGrp="1"/>
          </p:cNvSpPr>
          <p:nvPr/>
        </p:nvSpPr>
        <p:spPr>
          <a:xfrm xmlns:a="http://schemas.openxmlformats.org/drawingml/2006/main">
            <a:off x="762000" y="3476625"/>
            <a:ext cx="5334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3300" b="1">
                <a:solidFill>
                  <a:srgbClr val="D39124"/>
                </a:solidFill>
                <a:latin typeface="Aptos"/>
                <a:ea typeface="Aptos"/>
                <a:cs typeface="Aptos"/>
              </a:defRPr>
            </a:pPr>
            <a:r>
              <a:rPr sz="3300" b="1">
                <a:solidFill>
                  <a:srgbClr val="D39124"/>
                </a:solidFill>
                <a:latin typeface="Aptos"/>
                <a:ea typeface="Aptos"/>
                <a:cs typeface="Aptos"/>
              </a:rPr>
              <a:t/>
            </a:r>
          </a:p>
        </p:txBody>
      </p:sp>
      <p:sp>
        <p:nvSpPr>
          <p:cNvPr id="9" name="">
            <a:extLst xmlns:a="http://schemas.openxmlformats.org/drawingml/2006/main">
              <a:ext uri="{FF2B5EF4-FFF2-40B4-BE49-F238E27FC236}">
                <a16:creationId xmlns:a16="http://schemas.microsoft.com/office/drawing/2014/main" id="{67CADBE9-434E-40B5-AF76-720CD3C14E41}"/>
              </a:ext>
            </a:extLst>
          </p:cNvPr>
          <p:cNvSpPr>
            <a:spLocks xmlns:a="http://schemas.openxmlformats.org/drawingml/2006/main" noGrp="1"/>
          </p:cNvSpPr>
          <p:nvPr/>
        </p:nvSpPr>
        <p:spPr>
          <a:xfrm xmlns:a="http://schemas.openxmlformats.org/drawingml/2006/main">
            <a:off x="762000" y="4191000"/>
            <a:ext cx="2333625"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89880"/>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Identify the precise statute, rule, convention, contract or authority.</a:t>
            </a:r>
          </a:p>
        </p:txBody>
      </p:sp>
      <p:sp>
        <p:nvSpPr>
          <p:cNvPr id="10" name="">
            <a:extLst xmlns:a="http://schemas.openxmlformats.org/drawingml/2006/main">
              <a:ext uri="{FF2B5EF4-FFF2-40B4-BE49-F238E27FC236}">
                <a16:creationId xmlns:a16="http://schemas.microsoft.com/office/drawing/2014/main" id="{B3C0A58B-6E77-4D36-BEF5-AFE2F953D8CB}"/>
              </a:ext>
            </a:extLst>
          </p:cNvPr>
          <p:cNvSpPr>
            <a:spLocks xmlns:a="http://schemas.openxmlformats.org/drawingml/2006/main" noGrp="1"/>
          </p:cNvSpPr>
          <p:nvPr/>
        </p:nvSpPr>
        <p:spPr>
          <a:xfrm xmlns:a="http://schemas.openxmlformats.org/drawingml/2006/main">
            <a:off x="3524250" y="3476625"/>
            <a:ext cx="5334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3300" b="1">
                <a:solidFill>
                  <a:srgbClr val="D39124"/>
                </a:solidFill>
                <a:latin typeface="Aptos"/>
                <a:ea typeface="Aptos"/>
                <a:cs typeface="Aptos"/>
              </a:defRPr>
            </a:pPr>
            <a:r>
              <a:rPr sz="3300" b="1">
                <a:solidFill>
                  <a:srgbClr val="D39124"/>
                </a:solidFill>
                <a:latin typeface="Aptos"/>
                <a:ea typeface="Aptos"/>
                <a:cs typeface="Aptos"/>
              </a:rPr>
              <a:t/>
            </a:r>
          </a:p>
        </p:txBody>
      </p:sp>
      <p:sp>
        <p:nvSpPr>
          <p:cNvPr id="11" name="">
            <a:extLst xmlns:a="http://schemas.openxmlformats.org/drawingml/2006/main">
              <a:ext uri="{FF2B5EF4-FFF2-40B4-BE49-F238E27FC236}">
                <a16:creationId xmlns:a16="http://schemas.microsoft.com/office/drawing/2014/main" id="{F0766598-8992-4079-A4A7-F9BF4129CBF6}"/>
              </a:ext>
            </a:extLst>
          </p:cNvPr>
          <p:cNvSpPr>
            <a:spLocks xmlns:a="http://schemas.openxmlformats.org/drawingml/2006/main" noGrp="1"/>
          </p:cNvSpPr>
          <p:nvPr/>
        </p:nvSpPr>
        <p:spPr>
          <a:xfrm xmlns:a="http://schemas.openxmlformats.org/drawingml/2006/main">
            <a:off x="3524250" y="4191000"/>
            <a:ext cx="2333625"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State the legal test without merging distinct requirements.</a:t>
            </a:r>
          </a:p>
        </p:txBody>
      </p:sp>
      <p:sp>
        <p:nvSpPr>
          <p:cNvPr id="12" name="">
            <a:extLst xmlns:a="http://schemas.openxmlformats.org/drawingml/2006/main">
              <a:ext uri="{FF2B5EF4-FFF2-40B4-BE49-F238E27FC236}">
                <a16:creationId xmlns:a16="http://schemas.microsoft.com/office/drawing/2014/main" id="{ED6E11C2-1AA8-44E9-AE9F-E47DC8662592}"/>
              </a:ext>
            </a:extLst>
          </p:cNvPr>
          <p:cNvSpPr>
            <a:spLocks xmlns:a="http://schemas.openxmlformats.org/drawingml/2006/main" noGrp="1"/>
          </p:cNvSpPr>
          <p:nvPr/>
        </p:nvSpPr>
        <p:spPr>
          <a:xfrm xmlns:a="http://schemas.openxmlformats.org/drawingml/2006/main">
            <a:off x="6286500" y="3476625"/>
            <a:ext cx="5334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3300" b="1">
                <a:solidFill>
                  <a:srgbClr val="167386"/>
                </a:solidFill>
                <a:latin typeface="Aptos"/>
                <a:ea typeface="Aptos"/>
                <a:cs typeface="Aptos"/>
              </a:defRPr>
            </a:pPr>
            <a:r>
              <a:rPr sz="3300" b="1">
                <a:solidFill>
                  <a:srgbClr val="167386"/>
                </a:solidFill>
                <a:latin typeface="Aptos"/>
                <a:ea typeface="Aptos"/>
                <a:cs typeface="Aptos"/>
              </a:rPr>
              <a:t/>
            </a:r>
          </a:p>
        </p:txBody>
      </p:sp>
      <p:sp>
        <p:nvSpPr>
          <p:cNvPr id="13" name="">
            <a:extLst xmlns:a="http://schemas.openxmlformats.org/drawingml/2006/main">
              <a:ext uri="{FF2B5EF4-FFF2-40B4-BE49-F238E27FC236}">
                <a16:creationId xmlns:a16="http://schemas.microsoft.com/office/drawing/2014/main" id="{2950D09D-81F3-4D2F-80F6-CABFD0F5244E}"/>
              </a:ext>
            </a:extLst>
          </p:cNvPr>
          <p:cNvSpPr>
            <a:spLocks xmlns:a="http://schemas.openxmlformats.org/drawingml/2006/main" noGrp="1"/>
          </p:cNvSpPr>
          <p:nvPr/>
        </p:nvSpPr>
        <p:spPr>
          <a:xfrm xmlns:a="http://schemas.openxmlformats.org/drawingml/2006/main">
            <a:off x="6286500" y="4191000"/>
            <a:ext cx="2333625"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Test status, timing, control, causation and any exception.</a:t>
            </a:r>
          </a:p>
        </p:txBody>
      </p:sp>
      <p:sp>
        <p:nvSpPr>
          <p:cNvPr id="14" name="">
            <a:extLst xmlns:a="http://schemas.openxmlformats.org/drawingml/2006/main">
              <a:ext uri="{FF2B5EF4-FFF2-40B4-BE49-F238E27FC236}">
                <a16:creationId xmlns:a16="http://schemas.microsoft.com/office/drawing/2014/main" id="{5DB63FC3-5C9C-48E8-94CC-A59FB2CEDF66}"/>
              </a:ext>
            </a:extLst>
          </p:cNvPr>
          <p:cNvSpPr>
            <a:spLocks xmlns:a="http://schemas.openxmlformats.org/drawingml/2006/main" noGrp="1"/>
          </p:cNvSpPr>
          <p:nvPr/>
        </p:nvSpPr>
        <p:spPr>
          <a:xfrm xmlns:a="http://schemas.openxmlformats.org/drawingml/2006/main">
            <a:off x="9048750" y="3476625"/>
            <a:ext cx="5334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3300" b="1">
                <a:solidFill>
                  <a:srgbClr val="167386"/>
                </a:solidFill>
                <a:latin typeface="Aptos"/>
                <a:ea typeface="Aptos"/>
                <a:cs typeface="Aptos"/>
              </a:defRPr>
            </a:pPr>
            <a:r>
              <a:rPr sz="3300" b="1">
                <a:solidFill>
                  <a:srgbClr val="167386"/>
                </a:solidFill>
                <a:latin typeface="Aptos"/>
                <a:ea typeface="Aptos"/>
                <a:cs typeface="Aptos"/>
              </a:rPr>
              <a:t/>
            </a:r>
          </a:p>
        </p:txBody>
      </p:sp>
      <p:sp>
        <p:nvSpPr>
          <p:cNvPr id="15" name="">
            <a:extLst xmlns:a="http://schemas.openxmlformats.org/drawingml/2006/main">
              <a:ext uri="{FF2B5EF4-FFF2-40B4-BE49-F238E27FC236}">
                <a16:creationId xmlns:a16="http://schemas.microsoft.com/office/drawing/2014/main" id="{22DD82CB-6266-48A6-87F9-7536F590600F}"/>
              </a:ext>
            </a:extLst>
          </p:cNvPr>
          <p:cNvSpPr>
            <a:spLocks xmlns:a="http://schemas.openxmlformats.org/drawingml/2006/main" noGrp="1"/>
          </p:cNvSpPr>
          <p:nvPr/>
        </p:nvSpPr>
        <p:spPr>
          <a:xfrm xmlns:a="http://schemas.openxmlformats.org/drawingml/2006/main">
            <a:off x="9048750" y="4191000"/>
            <a:ext cx="2333625"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8437"/>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Preserve evidence and identify the available remedy or defence.</a:t>
            </a:r>
          </a:p>
        </p:txBody>
      </p:sp>
      <p:sp>
        <p:nvSpPr>
          <p:cNvPr id="16" name="">
            <a:extLst xmlns:a="http://schemas.openxmlformats.org/drawingml/2006/main">
              <a:ext uri="{FF2B5EF4-FFF2-40B4-BE49-F238E27FC236}">
                <a16:creationId xmlns:a16="http://schemas.microsoft.com/office/drawing/2014/main" id="{2AE2977C-CCB9-4741-B77C-0C3C43BCA349}"/>
              </a:ext>
            </a:extLst>
          </p:cNvPr>
          <p:cNvSpPr>
            <a:spLocks xmlns:a="http://schemas.openxmlformats.org/drawingml/2006/main" noGrp="1"/>
          </p:cNvSpPr>
          <p:nvPr/>
        </p:nvSpPr>
        <p:spPr>
          <a:xfrm xmlns:a="http://schemas.openxmlformats.org/drawingml/2006/main">
            <a:off x="1047750" y="5667375"/>
            <a:ext cx="100965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800" b="1">
                <a:solidFill>
                  <a:srgbClr val="A8424A"/>
                </a:solidFill>
                <a:latin typeface="Aptos"/>
                <a:ea typeface="Aptos"/>
                <a:cs typeface="Aptos"/>
              </a:defRPr>
            </a:pPr>
            <a:r>
              <a:rPr sz="1800" b="1">
                <a:solidFill>
                  <a:srgbClr val="A8424A"/>
                </a:solidFill>
                <a:latin typeface="Aptos"/>
                <a:ea typeface="Aptos"/>
                <a:cs typeface="Aptos"/>
              </a:rPr>
              <a:t>Conclude only after the legal gateway and evidence align.</a:t>
            </a:r>
          </a:p>
        </p:txBody>
      </p:sp>
    </p:spTree>
    <p:extLst>
      <p:ext uri="{BB962C8B-B14F-4D97-AF65-F5344CB8AC3E}">
        <p14:creationId xmlns:p14="http://schemas.microsoft.com/office/powerpoint/2010/main" val="1694668604"/>
      </p:ext>
    </p:extLst>
  </p:cSld>
</p:sld>
</file>

<file path=ppt/slides/slide3.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2" name="">
            <a:extLst xmlns:a="http://schemas.openxmlformats.org/drawingml/2006/main">
              <a:ext uri="{FF2B5EF4-FFF2-40B4-BE49-F238E27FC236}">
                <a16:creationId xmlns:a16="http://schemas.microsoft.com/office/drawing/2014/main" id="{36B1B04A-5A13-4D89-BCFC-FCAB4D0A884E}"/>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4</a:t>
            </a:r>
          </a:p>
        </p:txBody>
      </p:sp>
      <p:pic>
        <p:nvPicPr>
          <p:cNvPr id="25" name=""/>
          <p:cNvPicPr>
            <a:picLocks xmlns:a="http://schemas.openxmlformats.org/drawingml/2006/main" noChangeAspect="1"/>
          </p:cNvPicPr>
          <p:nvPr/>
        </p:nvPicPr>
        <p:blipFill>
          <a:blip xmlns:r="http://schemas.openxmlformats.org/officeDocument/2006/relationships" xmlns:a="http://schemas.openxmlformats.org/drawingml/2006/main" r:embed="Rbac4dc4ba4444b81"/>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FE02EF51-9971-4550-BED1-42D2EA909307}"/>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Course learning outcomes — foundations</a:t>
            </a:r>
          </a:p>
        </p:txBody>
      </p:sp>
      <p:sp>
        <p:nvSpPr>
          <p:cNvPr id="4" name="">
            <a:extLst xmlns:a="http://schemas.openxmlformats.org/drawingml/2006/main">
              <a:ext uri="{FF2B5EF4-FFF2-40B4-BE49-F238E27FC236}">
                <a16:creationId xmlns:a16="http://schemas.microsoft.com/office/drawing/2014/main" id="{4AF0A58C-62F1-4204-A7E8-B1B5392D7A47}"/>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C4CEF44C-DF75-4467-8C86-2F49A2C78DE8}"/>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03</a:t>
            </a:r>
          </a:p>
        </p:txBody>
      </p:sp>
      <p:sp>
        <p:nvSpPr>
          <p:cNvPr id="6" name="">
            <a:extLst xmlns:a="http://schemas.openxmlformats.org/drawingml/2006/main">
              <a:ext uri="{FF2B5EF4-FFF2-40B4-BE49-F238E27FC236}">
                <a16:creationId xmlns:a16="http://schemas.microsoft.com/office/drawing/2014/main" id="{7DAF48D3-58D8-46A3-95C3-38E9FFDC73D7}"/>
              </a:ext>
            </a:extLst>
          </p:cNvPr>
          <p:cNvSpPr>
            <a:spLocks xmlns:a="http://schemas.openxmlformats.org/drawingml/2006/main" noGrp="1"/>
          </p:cNvSpPr>
          <p:nvPr/>
        </p:nvSpPr>
        <p:spPr>
          <a:xfrm xmlns:a="http://schemas.openxmlformats.org/drawingml/2006/main">
            <a:off x="666750" y="1695450"/>
            <a:ext cx="68580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75" b="0">
                <a:solidFill>
                  <a:srgbClr val="5F6874"/>
                </a:solidFill>
                <a:latin typeface="Aptos"/>
                <a:ea typeface="Aptos"/>
                <a:cs typeface="Aptos"/>
              </a:defRPr>
            </a:pPr>
            <a:r>
              <a:rPr sz="1875" b="0">
                <a:solidFill>
                  <a:srgbClr val="5F6874"/>
                </a:solidFill>
                <a:latin typeface="Aptos"/>
                <a:ea typeface="Aptos"/>
                <a:cs typeface="Aptos"/>
              </a:rPr>
              <a:t>On successful completion, learners will be able to:</a:t>
            </a:r>
          </a:p>
        </p:txBody>
      </p:sp>
      <p:sp>
        <p:nvSpPr>
          <p:cNvPr id="7" name="">
            <a:extLst xmlns:a="http://schemas.openxmlformats.org/drawingml/2006/main">
              <a:ext uri="{FF2B5EF4-FFF2-40B4-BE49-F238E27FC236}">
                <a16:creationId xmlns:a16="http://schemas.microsoft.com/office/drawing/2014/main" id="{DD51D07A-9028-44CD-AAE4-BD356FAEB4F1}"/>
              </a:ext>
            </a:extLst>
          </p:cNvPr>
          <p:cNvSpPr>
            <a:spLocks xmlns:a="http://schemas.openxmlformats.org/drawingml/2006/main" noGrp="1"/>
          </p:cNvSpPr>
          <p:nvPr/>
        </p:nvSpPr>
        <p:spPr>
          <a:xfrm xmlns:a="http://schemas.openxmlformats.org/drawingml/2006/main">
            <a:off x="704850" y="2266950"/>
            <a:ext cx="52387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175" b="1">
                <a:solidFill>
                  <a:srgbClr val="3F1D52"/>
                </a:solidFill>
                <a:latin typeface="Aptos"/>
                <a:ea typeface="Aptos"/>
                <a:cs typeface="Aptos"/>
              </a:defRPr>
            </a:pPr>
            <a:r>
              <a:rPr sz="2175" b="1">
                <a:solidFill>
                  <a:srgbClr val="3F1D52"/>
                </a:solidFill>
                <a:latin typeface="Aptos"/>
                <a:ea typeface="Aptos"/>
                <a:cs typeface="Aptos"/>
              </a:rPr>
              <a:t>01</a:t>
            </a:r>
          </a:p>
        </p:txBody>
      </p:sp>
      <p:sp>
        <p:nvSpPr>
          <p:cNvPr id="8" name="">
            <a:extLst xmlns:a="http://schemas.openxmlformats.org/drawingml/2006/main">
              <a:ext uri="{FF2B5EF4-FFF2-40B4-BE49-F238E27FC236}">
                <a16:creationId xmlns:a16="http://schemas.microsoft.com/office/drawing/2014/main" id="{27D6155C-116E-473A-A6E2-DECDB8BAD272}"/>
              </a:ext>
            </a:extLst>
          </p:cNvPr>
          <p:cNvSpPr>
            <a:spLocks xmlns:a="http://schemas.openxmlformats.org/drawingml/2006/main" noGrp="1"/>
          </p:cNvSpPr>
          <p:nvPr/>
        </p:nvSpPr>
        <p:spPr>
          <a:xfrm xmlns:a="http://schemas.openxmlformats.org/drawingml/2006/main">
            <a:off x="1381125" y="2362200"/>
            <a:ext cx="28575" cy="304800"/>
          </a:xfrm>
          <a:prstGeom xmlns:a="http://schemas.openxmlformats.org/drawingml/2006/main" prst="rect">
            <a:avLst/>
          </a:prstGeom>
          <a:solidFill xmlns:a="http://schemas.openxmlformats.org/drawingml/2006/main">
            <a:srgbClr val="D39124"/>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106B6009-0E4D-4E16-BF87-144FA48BF2F8}"/>
              </a:ext>
            </a:extLst>
          </p:cNvPr>
          <p:cNvSpPr>
            <a:spLocks xmlns:a="http://schemas.openxmlformats.org/drawingml/2006/main" noGrp="1"/>
          </p:cNvSpPr>
          <p:nvPr/>
        </p:nvSpPr>
        <p:spPr>
          <a:xfrm xmlns:a="http://schemas.openxmlformats.org/drawingml/2006/main">
            <a:off x="1619250" y="2266950"/>
            <a:ext cx="9382125"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Explain the historical evolution and scope of Admiralty jurisdiction</a:t>
            </a:r>
          </a:p>
        </p:txBody>
      </p:sp>
      <p:sp>
        <p:nvSpPr>
          <p:cNvPr id="10" name="">
            <a:extLst xmlns:a="http://schemas.openxmlformats.org/drawingml/2006/main">
              <a:ext uri="{FF2B5EF4-FFF2-40B4-BE49-F238E27FC236}">
                <a16:creationId xmlns:a16="http://schemas.microsoft.com/office/drawing/2014/main" id="{1C661A78-8618-42B4-9B7B-06053DA63A54}"/>
              </a:ext>
            </a:extLst>
          </p:cNvPr>
          <p:cNvSpPr>
            <a:spLocks xmlns:a="http://schemas.openxmlformats.org/drawingml/2006/main" noGrp="1"/>
          </p:cNvSpPr>
          <p:nvPr/>
        </p:nvSpPr>
        <p:spPr>
          <a:xfrm xmlns:a="http://schemas.openxmlformats.org/drawingml/2006/main">
            <a:off x="704850" y="3048000"/>
            <a:ext cx="52387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175" b="1">
                <a:solidFill>
                  <a:srgbClr val="3F1D52"/>
                </a:solidFill>
                <a:latin typeface="Aptos"/>
                <a:ea typeface="Aptos"/>
                <a:cs typeface="Aptos"/>
              </a:defRPr>
            </a:pPr>
            <a:r>
              <a:rPr sz="2175" b="1">
                <a:solidFill>
                  <a:srgbClr val="3F1D52"/>
                </a:solidFill>
                <a:latin typeface="Aptos"/>
                <a:ea typeface="Aptos"/>
                <a:cs typeface="Aptos"/>
              </a:rPr>
              <a:t>02</a:t>
            </a:r>
          </a:p>
        </p:txBody>
      </p:sp>
      <p:sp>
        <p:nvSpPr>
          <p:cNvPr id="11" name="">
            <a:extLst xmlns:a="http://schemas.openxmlformats.org/drawingml/2006/main">
              <a:ext uri="{FF2B5EF4-FFF2-40B4-BE49-F238E27FC236}">
                <a16:creationId xmlns:a16="http://schemas.microsoft.com/office/drawing/2014/main" id="{E9AFCB47-2594-4986-B547-12F44D410EB2}"/>
              </a:ext>
            </a:extLst>
          </p:cNvPr>
          <p:cNvSpPr>
            <a:spLocks xmlns:a="http://schemas.openxmlformats.org/drawingml/2006/main" noGrp="1"/>
          </p:cNvSpPr>
          <p:nvPr/>
        </p:nvSpPr>
        <p:spPr>
          <a:xfrm xmlns:a="http://schemas.openxmlformats.org/drawingml/2006/main">
            <a:off x="1381125" y="3143250"/>
            <a:ext cx="28575" cy="304800"/>
          </a:xfrm>
          <a:prstGeom xmlns:a="http://schemas.openxmlformats.org/drawingml/2006/main" prst="rect">
            <a:avLst/>
          </a:prstGeom>
          <a:solidFill xmlns:a="http://schemas.openxmlformats.org/drawingml/2006/main">
            <a:srgbClr val="D39124"/>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A45C5FB4-58BD-402C-B956-3478F3B12B89}"/>
              </a:ext>
            </a:extLst>
          </p:cNvPr>
          <p:cNvSpPr>
            <a:spLocks xmlns:a="http://schemas.openxmlformats.org/drawingml/2006/main" noGrp="1"/>
          </p:cNvSpPr>
          <p:nvPr/>
        </p:nvSpPr>
        <p:spPr>
          <a:xfrm xmlns:a="http://schemas.openxmlformats.org/drawingml/2006/main">
            <a:off x="1619250" y="3048000"/>
            <a:ext cx="9382125"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Interpret and apply maritime treaties, domestic statutes and procedural rules</a:t>
            </a:r>
          </a:p>
        </p:txBody>
      </p:sp>
      <p:sp>
        <p:nvSpPr>
          <p:cNvPr id="13" name="">
            <a:extLst xmlns:a="http://schemas.openxmlformats.org/drawingml/2006/main">
              <a:ext uri="{FF2B5EF4-FFF2-40B4-BE49-F238E27FC236}">
                <a16:creationId xmlns:a16="http://schemas.microsoft.com/office/drawing/2014/main" id="{A1179EE2-5CCD-4683-83EA-EB7CDDF59E18}"/>
              </a:ext>
            </a:extLst>
          </p:cNvPr>
          <p:cNvSpPr>
            <a:spLocks xmlns:a="http://schemas.openxmlformats.org/drawingml/2006/main" noGrp="1"/>
          </p:cNvSpPr>
          <p:nvPr/>
        </p:nvSpPr>
        <p:spPr>
          <a:xfrm xmlns:a="http://schemas.openxmlformats.org/drawingml/2006/main">
            <a:off x="704850" y="3829050"/>
            <a:ext cx="52387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175" b="1">
                <a:solidFill>
                  <a:srgbClr val="3F1D52"/>
                </a:solidFill>
                <a:latin typeface="Aptos"/>
                <a:ea typeface="Aptos"/>
                <a:cs typeface="Aptos"/>
              </a:defRPr>
            </a:pPr>
            <a:r>
              <a:rPr sz="2175" b="1">
                <a:solidFill>
                  <a:srgbClr val="3F1D52"/>
                </a:solidFill>
                <a:latin typeface="Aptos"/>
                <a:ea typeface="Aptos"/>
                <a:cs typeface="Aptos"/>
              </a:rPr>
              <a:t>03</a:t>
            </a:r>
          </a:p>
        </p:txBody>
      </p:sp>
      <p:sp>
        <p:nvSpPr>
          <p:cNvPr id="14" name="">
            <a:extLst xmlns:a="http://schemas.openxmlformats.org/drawingml/2006/main">
              <a:ext uri="{FF2B5EF4-FFF2-40B4-BE49-F238E27FC236}">
                <a16:creationId xmlns:a16="http://schemas.microsoft.com/office/drawing/2014/main" id="{B16BA8A6-7FDC-466A-A9CF-0BCF290F7341}"/>
              </a:ext>
            </a:extLst>
          </p:cNvPr>
          <p:cNvSpPr>
            <a:spLocks xmlns:a="http://schemas.openxmlformats.org/drawingml/2006/main" noGrp="1"/>
          </p:cNvSpPr>
          <p:nvPr/>
        </p:nvSpPr>
        <p:spPr>
          <a:xfrm xmlns:a="http://schemas.openxmlformats.org/drawingml/2006/main">
            <a:off x="1381125" y="3924300"/>
            <a:ext cx="28575" cy="304800"/>
          </a:xfrm>
          <a:prstGeom xmlns:a="http://schemas.openxmlformats.org/drawingml/2006/main" prst="rect">
            <a:avLst/>
          </a:prstGeom>
          <a:solidFill xmlns:a="http://schemas.openxmlformats.org/drawingml/2006/main">
            <a:srgbClr val="D39124"/>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F7A26BF1-9B3B-4708-9902-DAC159701C3A}"/>
              </a:ext>
            </a:extLst>
          </p:cNvPr>
          <p:cNvSpPr>
            <a:spLocks xmlns:a="http://schemas.openxmlformats.org/drawingml/2006/main" noGrp="1"/>
          </p:cNvSpPr>
          <p:nvPr/>
        </p:nvSpPr>
        <p:spPr>
          <a:xfrm xmlns:a="http://schemas.openxmlformats.org/drawingml/2006/main">
            <a:off x="1619250" y="3829050"/>
            <a:ext cx="9382125"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Analyse authorities on collision, salvage, towage, pilotage and limitation</a:t>
            </a:r>
          </a:p>
        </p:txBody>
      </p:sp>
      <p:sp>
        <p:nvSpPr>
          <p:cNvPr id="16" name="">
            <a:extLst xmlns:a="http://schemas.openxmlformats.org/drawingml/2006/main">
              <a:ext uri="{FF2B5EF4-FFF2-40B4-BE49-F238E27FC236}">
                <a16:creationId xmlns:a16="http://schemas.microsoft.com/office/drawing/2014/main" id="{DB072EA1-310E-4859-966E-4ED44C0DF308}"/>
              </a:ext>
            </a:extLst>
          </p:cNvPr>
          <p:cNvSpPr>
            <a:spLocks xmlns:a="http://schemas.openxmlformats.org/drawingml/2006/main" noGrp="1"/>
          </p:cNvSpPr>
          <p:nvPr/>
        </p:nvSpPr>
        <p:spPr>
          <a:xfrm xmlns:a="http://schemas.openxmlformats.org/drawingml/2006/main">
            <a:off x="704850" y="4610100"/>
            <a:ext cx="52387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2175" b="1">
                <a:solidFill>
                  <a:srgbClr val="3F1D52"/>
                </a:solidFill>
                <a:latin typeface="Aptos"/>
                <a:ea typeface="Aptos"/>
                <a:cs typeface="Aptos"/>
              </a:defRPr>
            </a:pPr>
            <a:r>
              <a:rPr sz="2175" b="1">
                <a:solidFill>
                  <a:srgbClr val="3F1D52"/>
                </a:solidFill>
                <a:latin typeface="Aptos"/>
                <a:ea typeface="Aptos"/>
                <a:cs typeface="Aptos"/>
              </a:rPr>
              <a:t/>
            </a:r>
          </a:p>
        </p:txBody>
      </p:sp>
      <p:sp>
        <p:nvSpPr>
          <p:cNvPr id="17" name="">
            <a:extLst xmlns:a="http://schemas.openxmlformats.org/drawingml/2006/main">
              <a:ext uri="{FF2B5EF4-FFF2-40B4-BE49-F238E27FC236}">
                <a16:creationId xmlns:a16="http://schemas.microsoft.com/office/drawing/2014/main" id="{2B5EA178-B6E6-48F5-B7A4-B39AC1C85E04}"/>
              </a:ext>
            </a:extLst>
          </p:cNvPr>
          <p:cNvSpPr>
            <a:spLocks xmlns:a="http://schemas.openxmlformats.org/drawingml/2006/main" noGrp="1"/>
          </p:cNvSpPr>
          <p:nvPr/>
        </p:nvSpPr>
        <p:spPr>
          <a:xfrm xmlns:a="http://schemas.openxmlformats.org/drawingml/2006/main">
            <a:off x="1381125" y="4705350"/>
            <a:ext cx="28575" cy="304800"/>
          </a:xfrm>
          <a:prstGeom xmlns:a="http://schemas.openxmlformats.org/drawingml/2006/main" prst="rect">
            <a:avLst/>
          </a:prstGeom>
          <a:solidFill xmlns:a="http://schemas.openxmlformats.org/drawingml/2006/main">
            <a:srgbClr val="D39124"/>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CDB891F0-4A87-47D1-9811-0EDA0C79F9F8}"/>
              </a:ext>
            </a:extLst>
          </p:cNvPr>
          <p:cNvSpPr>
            <a:spLocks xmlns:a="http://schemas.openxmlformats.org/drawingml/2006/main" noGrp="1"/>
          </p:cNvSpPr>
          <p:nvPr/>
        </p:nvSpPr>
        <p:spPr>
          <a:xfrm xmlns:a="http://schemas.openxmlformats.org/drawingml/2006/main">
            <a:off x="1619250" y="4610100"/>
            <a:ext cx="9382125"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
            </a:r>
          </a:p>
        </p:txBody>
      </p:sp>
      <p:sp>
        <p:nvSpPr>
          <p:cNvPr id="19" name="">
            <a:extLst xmlns:a="http://schemas.openxmlformats.org/drawingml/2006/main">
              <a:ext uri="{FF2B5EF4-FFF2-40B4-BE49-F238E27FC236}">
                <a16:creationId xmlns:a16="http://schemas.microsoft.com/office/drawing/2014/main" id="{4D98C85D-B631-4685-AD00-FE782B043E04}"/>
              </a:ext>
            </a:extLst>
          </p:cNvPr>
          <p:cNvSpPr>
            <a:spLocks xmlns:a="http://schemas.openxmlformats.org/drawingml/2006/main" noGrp="1"/>
          </p:cNvSpPr>
          <p:nvPr/>
        </p:nvSpPr>
        <p:spPr>
          <a:xfrm xmlns:a="http://schemas.openxmlformats.org/drawingml/2006/main">
            <a:off x="704850" y="5391150"/>
            <a:ext cx="52387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2175" b="1">
                <a:solidFill>
                  <a:srgbClr val="3F1D52"/>
                </a:solidFill>
                <a:latin typeface="Aptos"/>
                <a:ea typeface="Aptos"/>
                <a:cs typeface="Aptos"/>
              </a:defRPr>
            </a:pPr>
            <a:r>
              <a:rPr sz="2175" b="1">
                <a:solidFill>
                  <a:srgbClr val="3F1D52"/>
                </a:solidFill>
                <a:latin typeface="Aptos"/>
                <a:ea typeface="Aptos"/>
                <a:cs typeface="Aptos"/>
              </a:rPr>
              <a:t/>
            </a:r>
          </a:p>
        </p:txBody>
      </p:sp>
      <p:sp>
        <p:nvSpPr>
          <p:cNvPr id="20" name="">
            <a:extLst xmlns:a="http://schemas.openxmlformats.org/drawingml/2006/main">
              <a:ext uri="{FF2B5EF4-FFF2-40B4-BE49-F238E27FC236}">
                <a16:creationId xmlns:a16="http://schemas.microsoft.com/office/drawing/2014/main" id="{FB37491A-066B-4F30-9DEE-6B44BA09E847}"/>
              </a:ext>
            </a:extLst>
          </p:cNvPr>
          <p:cNvSpPr>
            <a:spLocks xmlns:a="http://schemas.openxmlformats.org/drawingml/2006/main" noGrp="1"/>
          </p:cNvSpPr>
          <p:nvPr/>
        </p:nvSpPr>
        <p:spPr>
          <a:xfrm xmlns:a="http://schemas.openxmlformats.org/drawingml/2006/main">
            <a:off x="1381125" y="5486400"/>
            <a:ext cx="28575" cy="304800"/>
          </a:xfrm>
          <a:prstGeom xmlns:a="http://schemas.openxmlformats.org/drawingml/2006/main" prst="rect">
            <a:avLst/>
          </a:prstGeom>
          <a:solidFill xmlns:a="http://schemas.openxmlformats.org/drawingml/2006/main">
            <a:srgbClr val="D39124"/>
          </a:solidFill>
          <a:ln xmlns:a="http://schemas.openxmlformats.org/drawingml/2006/main" w="0">
            <a:noFill/>
            <a:prstDash val="solid"/>
          </a:ln>
        </p:spPr>
      </p:sp>
      <p:sp>
        <p:nvSpPr>
          <p:cNvPr id="21" name="">
            <a:extLst xmlns:a="http://schemas.openxmlformats.org/drawingml/2006/main">
              <a:ext uri="{FF2B5EF4-FFF2-40B4-BE49-F238E27FC236}">
                <a16:creationId xmlns:a16="http://schemas.microsoft.com/office/drawing/2014/main" id="{242DB1D9-2BD8-4EF2-B061-C51E550B8C06}"/>
              </a:ext>
            </a:extLst>
          </p:cNvPr>
          <p:cNvSpPr>
            <a:spLocks xmlns:a="http://schemas.openxmlformats.org/drawingml/2006/main" noGrp="1"/>
          </p:cNvSpPr>
          <p:nvPr/>
        </p:nvSpPr>
        <p:spPr>
          <a:xfrm xmlns:a="http://schemas.openxmlformats.org/drawingml/2006/main">
            <a:off x="1619250" y="5391150"/>
            <a:ext cx="9382125"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
            </a:r>
          </a:p>
        </p:txBody>
      </p:sp>
    </p:spTree>
    <p:extLst>
      <p:ext uri="{BB962C8B-B14F-4D97-AF65-F5344CB8AC3E}">
        <p14:creationId xmlns:p14="http://schemas.microsoft.com/office/powerpoint/2010/main" val="656339034"/>
      </p:ext>
    </p:extLst>
  </p:cSld>
</p:sld>
</file>

<file path=ppt/slides/slide30.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17" name="">
            <a:extLst xmlns:a="http://schemas.openxmlformats.org/drawingml/2006/main">
              <a:ext uri="{FF2B5EF4-FFF2-40B4-BE49-F238E27FC236}">
                <a16:creationId xmlns:a16="http://schemas.microsoft.com/office/drawing/2014/main" id="{F0BC7608-4330-48AA-8F31-3C4C1DFBB261}"/>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4</a:t>
            </a:r>
          </a:p>
        </p:txBody>
      </p:sp>
      <p:pic>
        <p:nvPicPr>
          <p:cNvPr id="20" name=""/>
          <p:cNvPicPr>
            <a:picLocks xmlns:a="http://schemas.openxmlformats.org/drawingml/2006/main" noChangeAspect="1"/>
          </p:cNvPicPr>
          <p:nvPr/>
        </p:nvPicPr>
        <p:blipFill>
          <a:blip xmlns:r="http://schemas.openxmlformats.org/officeDocument/2006/relationships" xmlns:a="http://schemas.openxmlformats.org/drawingml/2006/main" r:embed="Rbc87892742b44742"/>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CB8056AC-20F7-4F50-8CA0-B6B2408C1F03}"/>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Contribution between tortfeasors</a:t>
            </a:r>
          </a:p>
        </p:txBody>
      </p:sp>
      <p:sp>
        <p:nvSpPr>
          <p:cNvPr id="4" name="">
            <a:extLst xmlns:a="http://schemas.openxmlformats.org/drawingml/2006/main">
              <a:ext uri="{FF2B5EF4-FFF2-40B4-BE49-F238E27FC236}">
                <a16:creationId xmlns:a16="http://schemas.microsoft.com/office/drawing/2014/main" id="{CB6FBCE7-D1AC-4731-9333-4A691EF2AB80}"/>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4358AAF2-9E96-4B4B-942B-688CC0090252}"/>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30</a:t>
            </a:r>
          </a:p>
        </p:txBody>
      </p:sp>
      <p:sp>
        <p:nvSpPr>
          <p:cNvPr id="6" name="">
            <a:extLst xmlns:a="http://schemas.openxmlformats.org/drawingml/2006/main">
              <a:ext uri="{FF2B5EF4-FFF2-40B4-BE49-F238E27FC236}">
                <a16:creationId xmlns:a16="http://schemas.microsoft.com/office/drawing/2014/main" id="{5F2279E7-E854-4E4C-ADA4-58A1BFAD7F38}"/>
              </a:ext>
            </a:extLst>
          </p:cNvPr>
          <p:cNvSpPr>
            <a:spLocks xmlns:a="http://schemas.openxmlformats.org/drawingml/2006/main" noGrp="1"/>
          </p:cNvSpPr>
          <p:nvPr/>
        </p:nvSpPr>
        <p:spPr>
          <a:xfrm xmlns:a="http://schemas.openxmlformats.org/drawingml/2006/main">
            <a:off x="666750" y="1695450"/>
            <a:ext cx="99060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3990"/>
          </a:bodyPr>
          <a:lstStyle xmlns:a="http://schemas.openxmlformats.org/drawingml/2006/main"/>
          <a:p xmlns:a="http://schemas.openxmlformats.org/drawingml/2006/main">
            <a:pPr algn="l">
              <a:buNone/>
              <a:defRPr sz="1950" b="1">
                <a:solidFill>
                  <a:srgbClr val="17202A"/>
                </a:solidFill>
                <a:latin typeface="Aptos"/>
                <a:ea typeface="Aptos"/>
                <a:cs typeface="Aptos"/>
              </a:defRPr>
            </a:pPr>
            <a:r>
              <a:rPr sz="1950" b="1">
                <a:solidFill>
                  <a:srgbClr val="17202A"/>
                </a:solidFill>
                <a:latin typeface="Aptos"/>
                <a:ea typeface="Aptos"/>
                <a:cs typeface="Aptos"/>
              </a:rPr>
              <a:t>Contribution reallocates a shared liability according to statutory and equitable standards.</a:t>
            </a:r>
          </a:p>
        </p:txBody>
      </p:sp>
      <p:sp>
        <p:nvSpPr>
          <p:cNvPr id="7" name="">
            <a:extLst xmlns:a="http://schemas.openxmlformats.org/drawingml/2006/main">
              <a:ext uri="{FF2B5EF4-FFF2-40B4-BE49-F238E27FC236}">
                <a16:creationId xmlns:a16="http://schemas.microsoft.com/office/drawing/2014/main" id="{4CB76E66-0BAA-4503-B4CC-BE0EF524AD28}"/>
              </a:ext>
            </a:extLst>
          </p:cNvPr>
          <p:cNvSpPr>
            <a:spLocks xmlns:a="http://schemas.openxmlformats.org/drawingml/2006/main" noGrp="1"/>
          </p:cNvSpPr>
          <p:nvPr/>
        </p:nvSpPr>
        <p:spPr>
          <a:xfrm xmlns:a="http://schemas.openxmlformats.org/drawingml/2006/main">
            <a:off x="952500" y="2667000"/>
            <a:ext cx="266700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50926"/>
          </a:bodyPr>
          <a:lstStyle xmlns:a="http://schemas.openxmlformats.org/drawingml/2006/main"/>
          <a:p xmlns:a="http://schemas.openxmlformats.org/drawingml/2006/main">
            <a:pPr algn="ctr">
              <a:buNone/>
              <a:defRPr sz="6750" b="1">
                <a:solidFill>
                  <a:srgbClr val="A8424A"/>
                </a:solidFill>
                <a:latin typeface="Aptos"/>
                <a:ea typeface="Aptos"/>
                <a:cs typeface="Aptos"/>
              </a:defRPr>
            </a:pPr>
            <a:r>
              <a:rPr sz="6750" b="1">
                <a:solidFill>
                  <a:srgbClr val="A8424A"/>
                </a:solidFill>
                <a:latin typeface="Aptos"/>
                <a:ea typeface="Aptos"/>
                <a:cs typeface="Aptos"/>
              </a:rPr>
              <a:t>LEGAL SOURCE</a:t>
            </a:r>
          </a:p>
        </p:txBody>
      </p:sp>
      <p:sp>
        <p:nvSpPr>
          <p:cNvPr id="8" name="">
            <a:extLst xmlns:a="http://schemas.openxmlformats.org/drawingml/2006/main">
              <a:ext uri="{FF2B5EF4-FFF2-40B4-BE49-F238E27FC236}">
                <a16:creationId xmlns:a16="http://schemas.microsoft.com/office/drawing/2014/main" id="{3BB82F56-D926-4331-BFF3-2AC61E4F99E6}"/>
              </a:ext>
            </a:extLst>
          </p:cNvPr>
          <p:cNvSpPr>
            <a:spLocks xmlns:a="http://schemas.openxmlformats.org/drawingml/2006/main" noGrp="1"/>
          </p:cNvSpPr>
          <p:nvPr/>
        </p:nvSpPr>
        <p:spPr>
          <a:xfrm xmlns:a="http://schemas.openxmlformats.org/drawingml/2006/main">
            <a:off x="1238250" y="3810000"/>
            <a:ext cx="20955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81250"/>
          </a:bodyPr>
          <a:lstStyle xmlns:a="http://schemas.openxmlformats.org/drawingml/2006/main"/>
          <a:p xmlns:a="http://schemas.openxmlformats.org/drawingml/2006/main">
            <a:pPr algn="ctr">
              <a:buNone/>
              <a:defRPr sz="1725" b="1">
                <a:solidFill>
                  <a:srgbClr val="5F6874"/>
                </a:solidFill>
                <a:latin typeface="Aptos"/>
                <a:ea typeface="Aptos"/>
                <a:cs typeface="Aptos"/>
              </a:defRPr>
            </a:pPr>
            <a:r>
              <a:rPr sz="1725" b="1">
                <a:solidFill>
                  <a:srgbClr val="5F6874"/>
                </a:solidFill>
                <a:latin typeface="Aptos"/>
                <a:ea typeface="Aptos"/>
                <a:cs typeface="Aptos"/>
              </a:rPr>
              <a:t>Identify the precise statute, rule, convention, contract or authority.</a:t>
            </a:r>
          </a:p>
        </p:txBody>
      </p:sp>
      <p:sp>
        <p:nvSpPr>
          <p:cNvPr id="9" name="">
            <a:extLst xmlns:a="http://schemas.openxmlformats.org/drawingml/2006/main">
              <a:ext uri="{FF2B5EF4-FFF2-40B4-BE49-F238E27FC236}">
                <a16:creationId xmlns:a16="http://schemas.microsoft.com/office/drawing/2014/main" id="{D51E033F-062D-47FA-9378-DBBDB3E4E52D}"/>
              </a:ext>
            </a:extLst>
          </p:cNvPr>
          <p:cNvSpPr>
            <a:spLocks xmlns:a="http://schemas.openxmlformats.org/drawingml/2006/main" noGrp="1"/>
          </p:cNvSpPr>
          <p:nvPr/>
        </p:nvSpPr>
        <p:spPr>
          <a:xfrm xmlns:a="http://schemas.openxmlformats.org/drawingml/2006/main">
            <a:off x="4333875" y="3048000"/>
            <a:ext cx="9525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2593"/>
          </a:bodyPr>
          <a:lstStyle xmlns:a="http://schemas.openxmlformats.org/drawingml/2006/main"/>
          <a:p xmlns:a="http://schemas.openxmlformats.org/drawingml/2006/main">
            <a:pPr algn="ctr">
              <a:buNone/>
              <a:defRPr sz="4050" b="1">
                <a:solidFill>
                  <a:srgbClr val="D39124"/>
                </a:solidFill>
                <a:latin typeface="Aptos"/>
                <a:ea typeface="Aptos"/>
                <a:cs typeface="Aptos"/>
              </a:defRPr>
            </a:pPr>
            <a:r>
              <a:rPr sz="4050" b="1">
                <a:solidFill>
                  <a:srgbClr val="D39124"/>
                </a:solidFill>
                <a:latin typeface="Aptos"/>
                <a:ea typeface="Aptos"/>
                <a:cs typeface="Aptos"/>
              </a:rPr>
              <a:t>→</a:t>
            </a:r>
          </a:p>
        </p:txBody>
      </p:sp>
      <p:sp>
        <p:nvSpPr>
          <p:cNvPr id="10" name="">
            <a:extLst xmlns:a="http://schemas.openxmlformats.org/drawingml/2006/main">
              <a:ext uri="{FF2B5EF4-FFF2-40B4-BE49-F238E27FC236}">
                <a16:creationId xmlns:a16="http://schemas.microsoft.com/office/drawing/2014/main" id="{7A3EAEED-746C-4331-93BD-7ABFDE5B282B}"/>
              </a:ext>
            </a:extLst>
          </p:cNvPr>
          <p:cNvSpPr>
            <a:spLocks xmlns:a="http://schemas.openxmlformats.org/drawingml/2006/main" noGrp="1"/>
          </p:cNvSpPr>
          <p:nvPr/>
        </p:nvSpPr>
        <p:spPr>
          <a:xfrm xmlns:a="http://schemas.openxmlformats.org/drawingml/2006/main">
            <a:off x="6000750" y="2667000"/>
            <a:ext cx="266700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57135"/>
          </a:bodyPr>
          <a:lstStyle xmlns:a="http://schemas.openxmlformats.org/drawingml/2006/main"/>
          <a:p xmlns:a="http://schemas.openxmlformats.org/drawingml/2006/main">
            <a:pPr algn="ctr">
              <a:buNone/>
              <a:defRPr sz="6750" b="1">
                <a:solidFill>
                  <a:srgbClr val="167386"/>
                </a:solidFill>
                <a:latin typeface="Aptos"/>
                <a:ea typeface="Aptos"/>
                <a:cs typeface="Aptos"/>
              </a:defRPr>
            </a:pPr>
            <a:r>
              <a:rPr sz="6750" b="1">
                <a:solidFill>
                  <a:srgbClr val="167386"/>
                </a:solidFill>
                <a:latin typeface="Aptos"/>
                <a:ea typeface="Aptos"/>
                <a:cs typeface="Aptos"/>
              </a:rPr>
              <a:t>ELEMENTS</a:t>
            </a:r>
          </a:p>
        </p:txBody>
      </p:sp>
      <p:sp>
        <p:nvSpPr>
          <p:cNvPr id="11" name="">
            <a:extLst xmlns:a="http://schemas.openxmlformats.org/drawingml/2006/main">
              <a:ext uri="{FF2B5EF4-FFF2-40B4-BE49-F238E27FC236}">
                <a16:creationId xmlns:a16="http://schemas.microsoft.com/office/drawing/2014/main" id="{0B0F0562-E779-4ADB-961A-76F25F7F2692}"/>
              </a:ext>
            </a:extLst>
          </p:cNvPr>
          <p:cNvSpPr>
            <a:spLocks xmlns:a="http://schemas.openxmlformats.org/drawingml/2006/main" noGrp="1"/>
          </p:cNvSpPr>
          <p:nvPr/>
        </p:nvSpPr>
        <p:spPr>
          <a:xfrm xmlns:a="http://schemas.openxmlformats.org/drawingml/2006/main">
            <a:off x="6286500" y="3810000"/>
            <a:ext cx="20955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84541"/>
          </a:bodyPr>
          <a:lstStyle xmlns:a="http://schemas.openxmlformats.org/drawingml/2006/main"/>
          <a:p xmlns:a="http://schemas.openxmlformats.org/drawingml/2006/main">
            <a:pPr algn="ctr">
              <a:buNone/>
              <a:defRPr sz="1725" b="1">
                <a:solidFill>
                  <a:srgbClr val="5F6874"/>
                </a:solidFill>
                <a:latin typeface="Aptos"/>
                <a:ea typeface="Aptos"/>
                <a:cs typeface="Aptos"/>
              </a:defRPr>
            </a:pPr>
            <a:r>
              <a:rPr sz="1725" b="1">
                <a:solidFill>
                  <a:srgbClr val="5F6874"/>
                </a:solidFill>
                <a:latin typeface="Aptos"/>
                <a:ea typeface="Aptos"/>
                <a:cs typeface="Aptos"/>
              </a:rPr>
              <a:t>State the legal test without merging distinct requirements.</a:t>
            </a:r>
          </a:p>
        </p:txBody>
      </p:sp>
      <p:sp>
        <p:nvSpPr>
          <p:cNvPr id="12" name="">
            <a:extLst xmlns:a="http://schemas.openxmlformats.org/drawingml/2006/main">
              <a:ext uri="{FF2B5EF4-FFF2-40B4-BE49-F238E27FC236}">
                <a16:creationId xmlns:a16="http://schemas.microsoft.com/office/drawing/2014/main" id="{48D9FAFC-8A7A-4122-840E-062DC9D5EFC7}"/>
              </a:ext>
            </a:extLst>
          </p:cNvPr>
          <p:cNvSpPr>
            <a:spLocks xmlns:a="http://schemas.openxmlformats.org/drawingml/2006/main" noGrp="1"/>
          </p:cNvSpPr>
          <p:nvPr/>
        </p:nvSpPr>
        <p:spPr>
          <a:xfrm xmlns:a="http://schemas.openxmlformats.org/drawingml/2006/main">
            <a:off x="9001125" y="2428875"/>
            <a:ext cx="2333625" cy="2381250"/>
          </a:xfrm>
          <a:prstGeom xmlns:a="http://schemas.openxmlformats.org/drawingml/2006/main" prst="roundRect">
            <a:avLst>
              <a:gd name="adj" fmla="val 7347"/>
            </a:avLst>
          </a:prstGeom>
          <a:solidFill xmlns:a="http://schemas.openxmlformats.org/drawingml/2006/main">
            <a:srgbClr val="EDE4F1"/>
          </a:solidFill>
          <a:ln xmlns:a="http://schemas.openxmlformats.org/drawingml/2006/main" w="0">
            <a:noFill/>
            <a:prstDash val="solid"/>
          </a:ln>
        </p:spPr>
      </p:sp>
      <p:sp>
        <p:nvSpPr>
          <p:cNvPr id="13" name="">
            <a:extLst xmlns:a="http://schemas.openxmlformats.org/drawingml/2006/main">
              <a:ext uri="{FF2B5EF4-FFF2-40B4-BE49-F238E27FC236}">
                <a16:creationId xmlns:a16="http://schemas.microsoft.com/office/drawing/2014/main" id="{6B2B282A-3494-4E46-9D82-0BF8DC7B0755}"/>
              </a:ext>
            </a:extLst>
          </p:cNvPr>
          <p:cNvSpPr>
            <a:spLocks xmlns:a="http://schemas.openxmlformats.org/drawingml/2006/main" noGrp="1"/>
          </p:cNvSpPr>
          <p:nvPr/>
        </p:nvSpPr>
        <p:spPr>
          <a:xfrm xmlns:a="http://schemas.openxmlformats.org/drawingml/2006/main">
            <a:off x="9286875" y="2857500"/>
            <a:ext cx="1762125"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3900" b="1">
                <a:solidFill>
                  <a:srgbClr val="3F1D52"/>
                </a:solidFill>
                <a:latin typeface="Aptos"/>
                <a:ea typeface="Aptos"/>
                <a:cs typeface="Aptos"/>
              </a:defRPr>
            </a:pPr>
            <a:r>
              <a:rPr sz="3900" b="1">
                <a:solidFill>
                  <a:srgbClr val="3F1D52"/>
                </a:solidFill>
                <a:latin typeface="Aptos"/>
                <a:ea typeface="Aptos"/>
                <a:cs typeface="Aptos"/>
              </a:rPr>
              <a:t>→</a:t>
            </a:r>
          </a:p>
        </p:txBody>
      </p:sp>
      <p:sp>
        <p:nvSpPr>
          <p:cNvPr id="14" name="">
            <a:extLst xmlns:a="http://schemas.openxmlformats.org/drawingml/2006/main">
              <a:ext uri="{FF2B5EF4-FFF2-40B4-BE49-F238E27FC236}">
                <a16:creationId xmlns:a16="http://schemas.microsoft.com/office/drawing/2014/main" id="{24F3AF0E-0554-46D9-B6AE-8D480A84811E}"/>
              </a:ext>
            </a:extLst>
          </p:cNvPr>
          <p:cNvSpPr>
            <a:spLocks xmlns:a="http://schemas.openxmlformats.org/drawingml/2006/main" noGrp="1"/>
          </p:cNvSpPr>
          <p:nvPr/>
        </p:nvSpPr>
        <p:spPr>
          <a:xfrm xmlns:a="http://schemas.openxmlformats.org/drawingml/2006/main">
            <a:off x="9286875" y="3667125"/>
            <a:ext cx="1762125"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725" b="1">
                <a:solidFill>
                  <a:srgbClr val="3F1D52"/>
                </a:solidFill>
                <a:latin typeface="Aptos"/>
                <a:ea typeface="Aptos"/>
                <a:cs typeface="Aptos"/>
              </a:defRPr>
            </a:pPr>
            <a:r>
              <a:rPr sz="1725" b="1">
                <a:solidFill>
                  <a:srgbClr val="3F1D52"/>
                </a:solidFill>
                <a:latin typeface="Aptos"/>
                <a:ea typeface="Aptos"/>
                <a:cs typeface="Aptos"/>
              </a:rPr>
              <a:t>APPLICATION</a:t>
            </a:r>
          </a:p>
        </p:txBody>
      </p:sp>
      <p:sp>
        <p:nvSpPr>
          <p:cNvPr id="15" name="">
            <a:extLst xmlns:a="http://schemas.openxmlformats.org/drawingml/2006/main">
              <a:ext uri="{FF2B5EF4-FFF2-40B4-BE49-F238E27FC236}">
                <a16:creationId xmlns:a16="http://schemas.microsoft.com/office/drawing/2014/main" id="{C42A2162-F9FD-48E2-BD39-90612D11DE11}"/>
              </a:ext>
            </a:extLst>
          </p:cNvPr>
          <p:cNvSpPr>
            <a:spLocks xmlns:a="http://schemas.openxmlformats.org/drawingml/2006/main" noGrp="1"/>
          </p:cNvSpPr>
          <p:nvPr/>
        </p:nvSpPr>
        <p:spPr>
          <a:xfrm xmlns:a="http://schemas.openxmlformats.org/drawingml/2006/main">
            <a:off x="666750" y="5238750"/>
            <a:ext cx="10668000" cy="762000"/>
          </a:xfrm>
          <a:prstGeom xmlns:a="http://schemas.openxmlformats.org/drawingml/2006/main" prst="roundRect">
            <a:avLst>
              <a:gd name="adj" fmla="val 17500"/>
            </a:avLst>
          </a:prstGeom>
          <a:solidFill xmlns:a="http://schemas.openxmlformats.org/drawingml/2006/main">
            <a:srgbClr val="F7E8CC"/>
          </a:solidFill>
          <a:ln xmlns:a="http://schemas.openxmlformats.org/drawingml/2006/main" w="0">
            <a:noFill/>
            <a:prstDash val="solid"/>
          </a:ln>
        </p:spPr>
      </p:sp>
      <p:sp>
        <p:nvSpPr>
          <p:cNvPr id="16" name="">
            <a:extLst xmlns:a="http://schemas.openxmlformats.org/drawingml/2006/main">
              <a:ext uri="{FF2B5EF4-FFF2-40B4-BE49-F238E27FC236}">
                <a16:creationId xmlns:a16="http://schemas.microsoft.com/office/drawing/2014/main" id="{E17218D0-3E68-4731-BAA7-630A0CEEE157}"/>
              </a:ext>
            </a:extLst>
          </p:cNvPr>
          <p:cNvSpPr>
            <a:spLocks xmlns:a="http://schemas.openxmlformats.org/drawingml/2006/main" noGrp="1"/>
          </p:cNvSpPr>
          <p:nvPr/>
        </p:nvSpPr>
        <p:spPr>
          <a:xfrm xmlns:a="http://schemas.openxmlformats.org/drawingml/2006/main">
            <a:off x="933450" y="5410200"/>
            <a:ext cx="10134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800" b="1">
                <a:solidFill>
                  <a:srgbClr val="17202A"/>
                </a:solidFill>
                <a:latin typeface="Aptos"/>
                <a:ea typeface="Aptos"/>
                <a:cs typeface="Aptos"/>
              </a:defRPr>
            </a:pPr>
            <a:r>
              <a:rPr sz="1800" b="1">
                <a:solidFill>
                  <a:srgbClr val="17202A"/>
                </a:solidFill>
                <a:latin typeface="Aptos"/>
                <a:ea typeface="Aptos"/>
                <a:cs typeface="Aptos"/>
              </a:rPr>
              <a:t>Test status, timing, control, causation and any exception.</a:t>
            </a:r>
          </a:p>
        </p:txBody>
      </p:sp>
    </p:spTree>
    <p:extLst>
      <p:ext uri="{BB962C8B-B14F-4D97-AF65-F5344CB8AC3E}">
        <p14:creationId xmlns:p14="http://schemas.microsoft.com/office/powerpoint/2010/main" val="1319042817"/>
      </p:ext>
    </p:extLst>
  </p:cSld>
</p:sld>
</file>

<file path=ppt/slides/slide31.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1" name="">
            <a:extLst xmlns:a="http://schemas.openxmlformats.org/drawingml/2006/main">
              <a:ext uri="{FF2B5EF4-FFF2-40B4-BE49-F238E27FC236}">
                <a16:creationId xmlns:a16="http://schemas.microsoft.com/office/drawing/2014/main" id="{68A363C9-7BB0-4DB8-A17D-01A09EEDE89E}"/>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4</a:t>
            </a:r>
          </a:p>
        </p:txBody>
      </p:sp>
      <p:pic>
        <p:nvPicPr>
          <p:cNvPr id="24" name=""/>
          <p:cNvPicPr>
            <a:picLocks xmlns:a="http://schemas.openxmlformats.org/drawingml/2006/main" noChangeAspect="1"/>
          </p:cNvPicPr>
          <p:nvPr/>
        </p:nvPicPr>
        <p:blipFill>
          <a:blip xmlns:r="http://schemas.openxmlformats.org/officeDocument/2006/relationships" xmlns:a="http://schemas.openxmlformats.org/drawingml/2006/main" r:embed="R39405b0813614311"/>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DC563C54-CDB7-4004-9FF7-84BD317F24BC}"/>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Mitigation</a:t>
            </a:r>
          </a:p>
        </p:txBody>
      </p:sp>
      <p:sp>
        <p:nvSpPr>
          <p:cNvPr id="4" name="">
            <a:extLst xmlns:a="http://schemas.openxmlformats.org/drawingml/2006/main">
              <a:ext uri="{FF2B5EF4-FFF2-40B4-BE49-F238E27FC236}">
                <a16:creationId xmlns:a16="http://schemas.microsoft.com/office/drawing/2014/main" id="{12FAE05A-7E51-4E61-8653-BE4C054D034A}"/>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963B8A67-A5EC-4DB9-8AB2-F62F466D50A6}"/>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31</a:t>
            </a:r>
          </a:p>
        </p:txBody>
      </p:sp>
      <p:sp>
        <p:nvSpPr>
          <p:cNvPr id="6" name="">
            <a:extLst xmlns:a="http://schemas.openxmlformats.org/drawingml/2006/main">
              <a:ext uri="{FF2B5EF4-FFF2-40B4-BE49-F238E27FC236}">
                <a16:creationId xmlns:a16="http://schemas.microsoft.com/office/drawing/2014/main" id="{D24E39D6-7560-456B-B561-4308DEFCA082}"/>
              </a:ext>
            </a:extLst>
          </p:cNvPr>
          <p:cNvSpPr>
            <a:spLocks xmlns:a="http://schemas.openxmlformats.org/drawingml/2006/main" noGrp="1"/>
          </p:cNvSpPr>
          <p:nvPr/>
        </p:nvSpPr>
        <p:spPr>
          <a:xfrm xmlns:a="http://schemas.openxmlformats.org/drawingml/2006/main">
            <a:off x="666750" y="1866900"/>
            <a:ext cx="5000625" cy="3333750"/>
          </a:xfrm>
          <a:prstGeom xmlns:a="http://schemas.openxmlformats.org/drawingml/2006/main" prst="roundRect">
            <a:avLst>
              <a:gd name="adj" fmla="val 5143"/>
            </a:avLst>
          </a:prstGeom>
          <a:solidFill xmlns:a="http://schemas.openxmlformats.org/drawingml/2006/main">
            <a:srgbClr val="F5E0E2"/>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DEB06D3D-EA26-4CC6-9BF6-02F3844B4052}"/>
              </a:ext>
            </a:extLst>
          </p:cNvPr>
          <p:cNvSpPr>
            <a:spLocks xmlns:a="http://schemas.openxmlformats.org/drawingml/2006/main" noGrp="1"/>
          </p:cNvSpPr>
          <p:nvPr/>
        </p:nvSpPr>
        <p:spPr>
          <a:xfrm xmlns:a="http://schemas.openxmlformats.org/drawingml/2006/main">
            <a:off x="952500" y="2152650"/>
            <a:ext cx="1666875" cy="323850"/>
          </a:xfrm>
          <a:prstGeom xmlns:a="http://schemas.openxmlformats.org/drawingml/2006/main" prst="roundRect">
            <a:avLst>
              <a:gd name="adj" fmla="val 35294"/>
            </a:avLst>
          </a:prstGeom>
          <a:solidFill xmlns:a="http://schemas.openxmlformats.org/drawingml/2006/main">
            <a:srgbClr val="A8424A"/>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4741E2C5-A057-49A1-9181-B9ABA7DC73C6}"/>
              </a:ext>
            </a:extLst>
          </p:cNvPr>
          <p:cNvSpPr>
            <a:spLocks xmlns:a="http://schemas.openxmlformats.org/drawingml/2006/main" noGrp="1"/>
          </p:cNvSpPr>
          <p:nvPr/>
        </p:nvSpPr>
        <p:spPr>
          <a:xfrm xmlns:a="http://schemas.openxmlformats.org/drawingml/2006/main">
            <a:off x="1047750" y="2209800"/>
            <a:ext cx="1476375"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200" b="1">
                <a:solidFill>
                  <a:srgbClr val="FFFFFF"/>
                </a:solidFill>
                <a:latin typeface="Aptos"/>
                <a:ea typeface="Aptos"/>
                <a:cs typeface="Aptos"/>
              </a:defRPr>
            </a:pPr>
            <a:r>
              <a:rPr sz="1200" b="1">
                <a:solidFill>
                  <a:srgbClr val="FFFFFF"/>
                </a:solidFill>
                <a:latin typeface="Aptos"/>
                <a:ea typeface="Aptos"/>
                <a:cs typeface="Aptos"/>
              </a:rPr>
              <a:t>LEGAL SOURCE</a:t>
            </a:r>
          </a:p>
        </p:txBody>
      </p:sp>
      <p:sp>
        <p:nvSpPr>
          <p:cNvPr id="9" name="">
            <a:extLst xmlns:a="http://schemas.openxmlformats.org/drawingml/2006/main">
              <a:ext uri="{FF2B5EF4-FFF2-40B4-BE49-F238E27FC236}">
                <a16:creationId xmlns:a16="http://schemas.microsoft.com/office/drawing/2014/main" id="{26DB7641-251B-4543-A802-FFDBE536C79A}"/>
              </a:ext>
            </a:extLst>
          </p:cNvPr>
          <p:cNvSpPr>
            <a:spLocks xmlns:a="http://schemas.openxmlformats.org/drawingml/2006/main" noGrp="1"/>
          </p:cNvSpPr>
          <p:nvPr/>
        </p:nvSpPr>
        <p:spPr>
          <a:xfrm xmlns:a="http://schemas.openxmlformats.org/drawingml/2006/main">
            <a:off x="952500" y="2686050"/>
            <a:ext cx="33337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53922"/>
          </a:bodyPr>
          <a:lstStyle xmlns:a="http://schemas.openxmlformats.org/drawingml/2006/main"/>
          <a:p xmlns:a="http://schemas.openxmlformats.org/drawingml/2006/main">
            <a:pPr algn="l">
              <a:buNone/>
              <a:defRPr sz="2550" b="1">
                <a:solidFill>
                  <a:srgbClr val="A8424A"/>
                </a:solidFill>
                <a:latin typeface="Aptos"/>
                <a:ea typeface="Aptos"/>
                <a:cs typeface="Aptos"/>
              </a:defRPr>
            </a:pPr>
            <a:r>
              <a:rPr sz="2550" b="1">
                <a:solidFill>
                  <a:srgbClr val="A8424A"/>
                </a:solidFill>
                <a:latin typeface="Aptos"/>
                <a:ea typeface="Aptos"/>
                <a:cs typeface="Aptos"/>
              </a:rPr>
              <a:t>Identify the precise statute, rule, convention, contract or authority.</a:t>
            </a:r>
          </a:p>
        </p:txBody>
      </p:sp>
      <p:sp>
        <p:nvSpPr>
          <p:cNvPr id="10" name="">
            <a:extLst xmlns:a="http://schemas.openxmlformats.org/drawingml/2006/main">
              <a:ext uri="{FF2B5EF4-FFF2-40B4-BE49-F238E27FC236}">
                <a16:creationId xmlns:a16="http://schemas.microsoft.com/office/drawing/2014/main" id="{3378B27A-DD83-4152-906B-2792F8B2AFFF}"/>
              </a:ext>
            </a:extLst>
          </p:cNvPr>
          <p:cNvSpPr>
            <a:spLocks xmlns:a="http://schemas.openxmlformats.org/drawingml/2006/main" noGrp="1"/>
          </p:cNvSpPr>
          <p:nvPr/>
        </p:nvSpPr>
        <p:spPr>
          <a:xfrm xmlns:a="http://schemas.openxmlformats.org/drawingml/2006/main">
            <a:off x="952500" y="3286125"/>
            <a:ext cx="4095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75" b="0">
                <a:solidFill>
                  <a:srgbClr val="17202A"/>
                </a:solidFill>
                <a:latin typeface="Aptos"/>
                <a:ea typeface="Aptos"/>
                <a:cs typeface="Aptos"/>
              </a:defRPr>
            </a:pPr>
            <a:r>
              <a:rPr sz="1875" b="0">
                <a:solidFill>
                  <a:srgbClr val="17202A"/>
                </a:solidFill>
                <a:latin typeface="Aptos"/>
                <a:ea typeface="Aptos"/>
                <a:cs typeface="Aptos"/>
              </a:rPr>
              <a:t>Governing source</a:t>
            </a:r>
          </a:p>
        </p:txBody>
      </p:sp>
      <p:sp>
        <p:nvSpPr>
          <p:cNvPr id="11" name="">
            <a:extLst xmlns:a="http://schemas.openxmlformats.org/drawingml/2006/main">
              <a:ext uri="{FF2B5EF4-FFF2-40B4-BE49-F238E27FC236}">
                <a16:creationId xmlns:a16="http://schemas.microsoft.com/office/drawing/2014/main" id="{3F097AD1-202C-4151-B6FD-8FBD91D7A0D5}"/>
              </a:ext>
            </a:extLst>
          </p:cNvPr>
          <p:cNvSpPr>
            <a:spLocks xmlns:a="http://schemas.openxmlformats.org/drawingml/2006/main" noGrp="1"/>
          </p:cNvSpPr>
          <p:nvPr/>
        </p:nvSpPr>
        <p:spPr>
          <a:xfrm xmlns:a="http://schemas.openxmlformats.org/drawingml/2006/main">
            <a:off x="952500" y="4248150"/>
            <a:ext cx="952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350" b="1">
                <a:solidFill>
                  <a:srgbClr val="A8424A"/>
                </a:solidFill>
                <a:latin typeface="Aptos"/>
                <a:ea typeface="Aptos"/>
                <a:cs typeface="Aptos"/>
              </a:defRPr>
            </a:pPr>
            <a:r>
              <a:rPr sz="1350" b="1">
                <a:solidFill>
                  <a:srgbClr val="A8424A"/>
                </a:solidFill>
                <a:latin typeface="Aptos"/>
                <a:ea typeface="Aptos"/>
                <a:cs typeface="Aptos"/>
              </a:rPr>
              <a:t>ELEMENTS</a:t>
            </a:r>
          </a:p>
        </p:txBody>
      </p:sp>
      <p:sp>
        <p:nvSpPr>
          <p:cNvPr id="12" name="">
            <a:extLst xmlns:a="http://schemas.openxmlformats.org/drawingml/2006/main">
              <a:ext uri="{FF2B5EF4-FFF2-40B4-BE49-F238E27FC236}">
                <a16:creationId xmlns:a16="http://schemas.microsoft.com/office/drawing/2014/main" id="{B4ABD1F7-7203-42E4-95CD-CB74883FAB22}"/>
              </a:ext>
            </a:extLst>
          </p:cNvPr>
          <p:cNvSpPr>
            <a:spLocks xmlns:a="http://schemas.openxmlformats.org/drawingml/2006/main" noGrp="1"/>
          </p:cNvSpPr>
          <p:nvPr/>
        </p:nvSpPr>
        <p:spPr>
          <a:xfrm xmlns:a="http://schemas.openxmlformats.org/drawingml/2006/main">
            <a:off x="952500" y="4610100"/>
            <a:ext cx="40957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650" b="1">
                <a:solidFill>
                  <a:srgbClr val="17202A"/>
                </a:solidFill>
                <a:latin typeface="Aptos"/>
                <a:ea typeface="Aptos"/>
                <a:cs typeface="Aptos"/>
              </a:defRPr>
            </a:pPr>
            <a:r>
              <a:rPr sz="1650" b="1">
                <a:solidFill>
                  <a:srgbClr val="17202A"/>
                </a:solidFill>
                <a:latin typeface="Aptos"/>
                <a:ea typeface="Aptos"/>
                <a:cs typeface="Aptos"/>
              </a:rPr>
              <a:t>State the legal test without merging distinct requirements.</a:t>
            </a:r>
          </a:p>
        </p:txBody>
      </p:sp>
      <p:sp>
        <p:nvSpPr>
          <p:cNvPr id="13" name="">
            <a:extLst xmlns:a="http://schemas.openxmlformats.org/drawingml/2006/main">
              <a:ext uri="{FF2B5EF4-FFF2-40B4-BE49-F238E27FC236}">
                <a16:creationId xmlns:a16="http://schemas.microsoft.com/office/drawing/2014/main" id="{1012DDB2-5482-4C86-B809-520684C20026}"/>
              </a:ext>
            </a:extLst>
          </p:cNvPr>
          <p:cNvSpPr>
            <a:spLocks xmlns:a="http://schemas.openxmlformats.org/drawingml/2006/main" noGrp="1"/>
          </p:cNvSpPr>
          <p:nvPr/>
        </p:nvSpPr>
        <p:spPr>
          <a:xfrm xmlns:a="http://schemas.openxmlformats.org/drawingml/2006/main">
            <a:off x="6096000" y="1866900"/>
            <a:ext cx="5238750" cy="3333750"/>
          </a:xfrm>
          <a:prstGeom xmlns:a="http://schemas.openxmlformats.org/drawingml/2006/main" prst="roundRect">
            <a:avLst>
              <a:gd name="adj" fmla="val 5143"/>
            </a:avLst>
          </a:prstGeom>
          <a:solidFill xmlns:a="http://schemas.openxmlformats.org/drawingml/2006/main">
            <a:srgbClr val="EDE4F1"/>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4321CBAB-AA12-4933-896A-5C2F39E30EBC}"/>
              </a:ext>
            </a:extLst>
          </p:cNvPr>
          <p:cNvSpPr>
            <a:spLocks xmlns:a="http://schemas.openxmlformats.org/drawingml/2006/main" noGrp="1"/>
          </p:cNvSpPr>
          <p:nvPr/>
        </p:nvSpPr>
        <p:spPr>
          <a:xfrm xmlns:a="http://schemas.openxmlformats.org/drawingml/2006/main">
            <a:off x="6381750" y="2152650"/>
            <a:ext cx="1762125" cy="323850"/>
          </a:xfrm>
          <a:prstGeom xmlns:a="http://schemas.openxmlformats.org/drawingml/2006/main" prst="roundRect">
            <a:avLst>
              <a:gd name="adj" fmla="val 35294"/>
            </a:avLst>
          </a:prstGeom>
          <a:solidFill xmlns:a="http://schemas.openxmlformats.org/drawingml/2006/main">
            <a:srgbClr val="3F1D52"/>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584E9948-6FB7-4F21-94B2-B4D8F8BA3C3A}"/>
              </a:ext>
            </a:extLst>
          </p:cNvPr>
          <p:cNvSpPr>
            <a:spLocks xmlns:a="http://schemas.openxmlformats.org/drawingml/2006/main" noGrp="1"/>
          </p:cNvSpPr>
          <p:nvPr/>
        </p:nvSpPr>
        <p:spPr>
          <a:xfrm xmlns:a="http://schemas.openxmlformats.org/drawingml/2006/main">
            <a:off x="6477000" y="2209800"/>
            <a:ext cx="1571625"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200" b="1">
                <a:solidFill>
                  <a:srgbClr val="FFFFFF"/>
                </a:solidFill>
                <a:latin typeface="Aptos"/>
                <a:ea typeface="Aptos"/>
                <a:cs typeface="Aptos"/>
              </a:defRPr>
            </a:pPr>
            <a:r>
              <a:rPr sz="1200" b="1">
                <a:solidFill>
                  <a:srgbClr val="FFFFFF"/>
                </a:solidFill>
                <a:latin typeface="Aptos"/>
                <a:ea typeface="Aptos"/>
                <a:cs typeface="Aptos"/>
              </a:rPr>
              <a:t>Evidence</a:t>
            </a:r>
          </a:p>
        </p:txBody>
      </p:sp>
      <p:sp>
        <p:nvSpPr>
          <p:cNvPr id="16" name="">
            <a:extLst xmlns:a="http://schemas.openxmlformats.org/drawingml/2006/main">
              <a:ext uri="{FF2B5EF4-FFF2-40B4-BE49-F238E27FC236}">
                <a16:creationId xmlns:a16="http://schemas.microsoft.com/office/drawing/2014/main" id="{FC2EC8B2-B817-4066-8C51-8DC8C0556B68}"/>
              </a:ext>
            </a:extLst>
          </p:cNvPr>
          <p:cNvSpPr>
            <a:spLocks xmlns:a="http://schemas.openxmlformats.org/drawingml/2006/main" noGrp="1"/>
          </p:cNvSpPr>
          <p:nvPr/>
        </p:nvSpPr>
        <p:spPr>
          <a:xfrm xmlns:a="http://schemas.openxmlformats.org/drawingml/2006/main">
            <a:off x="6381750" y="2686050"/>
            <a:ext cx="42862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550" b="1">
                <a:solidFill>
                  <a:srgbClr val="3F1D52"/>
                </a:solidFill>
                <a:latin typeface="Aptos"/>
                <a:ea typeface="Aptos"/>
                <a:cs typeface="Aptos"/>
              </a:defRPr>
            </a:pPr>
            <a:r>
              <a:rPr sz="2550" b="1">
                <a:solidFill>
                  <a:srgbClr val="3F1D52"/>
                </a:solidFill>
                <a:latin typeface="Aptos"/>
                <a:ea typeface="Aptos"/>
                <a:cs typeface="Aptos"/>
              </a:rPr>
              <a:t>APPLICATION</a:t>
            </a:r>
          </a:p>
        </p:txBody>
      </p:sp>
      <p:sp>
        <p:nvSpPr>
          <p:cNvPr id="17" name="">
            <a:extLst xmlns:a="http://schemas.openxmlformats.org/drawingml/2006/main">
              <a:ext uri="{FF2B5EF4-FFF2-40B4-BE49-F238E27FC236}">
                <a16:creationId xmlns:a16="http://schemas.microsoft.com/office/drawing/2014/main" id="{E215AD31-0172-42E9-A470-BA20C592026B}"/>
              </a:ext>
            </a:extLst>
          </p:cNvPr>
          <p:cNvSpPr>
            <a:spLocks xmlns:a="http://schemas.openxmlformats.org/drawingml/2006/main" noGrp="1"/>
          </p:cNvSpPr>
          <p:nvPr/>
        </p:nvSpPr>
        <p:spPr>
          <a:xfrm xmlns:a="http://schemas.openxmlformats.org/drawingml/2006/main">
            <a:off x="6381750" y="3286125"/>
            <a:ext cx="42862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75" b="0">
                <a:solidFill>
                  <a:srgbClr val="17202A"/>
                </a:solidFill>
                <a:latin typeface="Aptos"/>
                <a:ea typeface="Aptos"/>
                <a:cs typeface="Aptos"/>
              </a:defRPr>
            </a:pPr>
            <a:r>
              <a:rPr sz="1875" b="0">
                <a:solidFill>
                  <a:srgbClr val="17202A"/>
                </a:solidFill>
                <a:latin typeface="Aptos"/>
                <a:ea typeface="Aptos"/>
                <a:cs typeface="Aptos"/>
              </a:rPr>
              <a:t>Test status, timing, control, causation and any exception.</a:t>
            </a:r>
          </a:p>
        </p:txBody>
      </p:sp>
      <p:sp>
        <p:nvSpPr>
          <p:cNvPr id="18" name="">
            <a:extLst xmlns:a="http://schemas.openxmlformats.org/drawingml/2006/main">
              <a:ext uri="{FF2B5EF4-FFF2-40B4-BE49-F238E27FC236}">
                <a16:creationId xmlns:a16="http://schemas.microsoft.com/office/drawing/2014/main" id="{32BD9B70-FFEC-4662-8F91-2E8329CAB154}"/>
              </a:ext>
            </a:extLst>
          </p:cNvPr>
          <p:cNvSpPr>
            <a:spLocks xmlns:a="http://schemas.openxmlformats.org/drawingml/2006/main" noGrp="1"/>
          </p:cNvSpPr>
          <p:nvPr/>
        </p:nvSpPr>
        <p:spPr>
          <a:xfrm xmlns:a="http://schemas.openxmlformats.org/drawingml/2006/main">
            <a:off x="6381750" y="4248150"/>
            <a:ext cx="952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84114"/>
          </a:bodyPr>
          <a:lstStyle xmlns:a="http://schemas.openxmlformats.org/drawingml/2006/main"/>
          <a:p xmlns:a="http://schemas.openxmlformats.org/drawingml/2006/main">
            <a:pPr algn="l">
              <a:buNone/>
              <a:defRPr sz="1350" b="1">
                <a:solidFill>
                  <a:srgbClr val="3F1D52"/>
                </a:solidFill>
                <a:latin typeface="Aptos"/>
                <a:ea typeface="Aptos"/>
                <a:cs typeface="Aptos"/>
              </a:defRPr>
            </a:pPr>
            <a:r>
              <a:rPr sz="1350" b="1">
                <a:solidFill>
                  <a:srgbClr val="3F1D52"/>
                </a:solidFill>
                <a:latin typeface="Aptos"/>
                <a:ea typeface="Aptos"/>
                <a:cs typeface="Aptos"/>
              </a:rPr>
              <a:t>Consequence</a:t>
            </a:r>
          </a:p>
        </p:txBody>
      </p:sp>
      <p:sp>
        <p:nvSpPr>
          <p:cNvPr id="19" name="">
            <a:extLst xmlns:a="http://schemas.openxmlformats.org/drawingml/2006/main">
              <a:ext uri="{FF2B5EF4-FFF2-40B4-BE49-F238E27FC236}">
                <a16:creationId xmlns:a16="http://schemas.microsoft.com/office/drawing/2014/main" id="{473BA4CE-7031-4AA1-906D-2AA67B0BCAFA}"/>
              </a:ext>
            </a:extLst>
          </p:cNvPr>
          <p:cNvSpPr>
            <a:spLocks xmlns:a="http://schemas.openxmlformats.org/drawingml/2006/main" noGrp="1"/>
          </p:cNvSpPr>
          <p:nvPr/>
        </p:nvSpPr>
        <p:spPr>
          <a:xfrm xmlns:a="http://schemas.openxmlformats.org/drawingml/2006/main">
            <a:off x="6381750" y="4610100"/>
            <a:ext cx="42862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650" b="1">
                <a:solidFill>
                  <a:srgbClr val="17202A"/>
                </a:solidFill>
                <a:latin typeface="Aptos"/>
                <a:ea typeface="Aptos"/>
                <a:cs typeface="Aptos"/>
              </a:defRPr>
            </a:pPr>
            <a:r>
              <a:rPr sz="1650" b="1">
                <a:solidFill>
                  <a:srgbClr val="17202A"/>
                </a:solidFill>
                <a:latin typeface="Aptos"/>
                <a:ea typeface="Aptos"/>
                <a:cs typeface="Aptos"/>
              </a:rPr>
              <a:t>PRACTICE</a:t>
            </a:r>
          </a:p>
        </p:txBody>
      </p:sp>
      <p:sp>
        <p:nvSpPr>
          <p:cNvPr id="20" name="">
            <a:extLst xmlns:a="http://schemas.openxmlformats.org/drawingml/2006/main">
              <a:ext uri="{FF2B5EF4-FFF2-40B4-BE49-F238E27FC236}">
                <a16:creationId xmlns:a16="http://schemas.microsoft.com/office/drawing/2014/main" id="{2763B859-B09C-4BF9-916F-BA21280C8F0A}"/>
              </a:ext>
            </a:extLst>
          </p:cNvPr>
          <p:cNvSpPr>
            <a:spLocks xmlns:a="http://schemas.openxmlformats.org/drawingml/2006/main" noGrp="1"/>
          </p:cNvSpPr>
          <p:nvPr/>
        </p:nvSpPr>
        <p:spPr>
          <a:xfrm xmlns:a="http://schemas.openxmlformats.org/drawingml/2006/main">
            <a:off x="1047750" y="5667375"/>
            <a:ext cx="10096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875" b="1">
                <a:solidFill>
                  <a:srgbClr val="167386"/>
                </a:solidFill>
                <a:latin typeface="Aptos"/>
                <a:ea typeface="Aptos"/>
                <a:cs typeface="Aptos"/>
              </a:defRPr>
            </a:pPr>
            <a:r>
              <a:rPr sz="1875" b="1">
                <a:solidFill>
                  <a:srgbClr val="167386"/>
                </a:solidFill>
                <a:latin typeface="Aptos"/>
                <a:ea typeface="Aptos"/>
                <a:cs typeface="Aptos"/>
              </a:rPr>
              <a:t>Preserve evidence and identify the available remedy or defence.</a:t>
            </a:r>
          </a:p>
        </p:txBody>
      </p:sp>
    </p:spTree>
    <p:extLst>
      <p:ext uri="{BB962C8B-B14F-4D97-AF65-F5344CB8AC3E}">
        <p14:creationId xmlns:p14="http://schemas.microsoft.com/office/powerpoint/2010/main" val="2018766138"/>
      </p:ext>
    </p:extLst>
  </p:cSld>
</p:sld>
</file>

<file path=ppt/slides/slide32.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4" name="">
            <a:extLst xmlns:a="http://schemas.openxmlformats.org/drawingml/2006/main">
              <a:ext uri="{FF2B5EF4-FFF2-40B4-BE49-F238E27FC236}">
                <a16:creationId xmlns:a16="http://schemas.microsoft.com/office/drawing/2014/main" id="{36A32B97-2BE6-43D9-B23B-6542968C9FFE}"/>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4</a:t>
            </a:r>
          </a:p>
        </p:txBody>
      </p:sp>
      <p:pic>
        <p:nvPicPr>
          <p:cNvPr id="27" name=""/>
          <p:cNvPicPr>
            <a:picLocks xmlns:a="http://schemas.openxmlformats.org/drawingml/2006/main" noChangeAspect="1"/>
          </p:cNvPicPr>
          <p:nvPr/>
        </p:nvPicPr>
        <p:blipFill>
          <a:blip xmlns:r="http://schemas.openxmlformats.org/officeDocument/2006/relationships" xmlns:a="http://schemas.openxmlformats.org/drawingml/2006/main" r:embed="R9ad3873282f54d34"/>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DE3223C2-14F6-4728-9B67-2255B5A3020F}"/>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Restitutio principle</a:t>
            </a:r>
          </a:p>
        </p:txBody>
      </p:sp>
      <p:sp>
        <p:nvSpPr>
          <p:cNvPr id="4" name="">
            <a:extLst xmlns:a="http://schemas.openxmlformats.org/drawingml/2006/main">
              <a:ext uri="{FF2B5EF4-FFF2-40B4-BE49-F238E27FC236}">
                <a16:creationId xmlns:a16="http://schemas.microsoft.com/office/drawing/2014/main" id="{07B973DB-5A95-44A1-A820-77B532D00AD9}"/>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3BD3EC7A-D8C4-44BA-91BB-74AEE96A5128}"/>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32</a:t>
            </a:r>
          </a:p>
        </p:txBody>
      </p:sp>
      <p:sp>
        <p:nvSpPr>
          <p:cNvPr id="6" name="">
            <a:extLst xmlns:a="http://schemas.openxmlformats.org/drawingml/2006/main">
              <a:ext uri="{FF2B5EF4-FFF2-40B4-BE49-F238E27FC236}">
                <a16:creationId xmlns:a16="http://schemas.microsoft.com/office/drawing/2014/main" id="{0E1EB0B6-E415-4BEA-99DD-B7BE9D8BA5A2}"/>
              </a:ext>
            </a:extLst>
          </p:cNvPr>
          <p:cNvSpPr>
            <a:spLocks xmlns:a="http://schemas.openxmlformats.org/drawingml/2006/main" noGrp="1"/>
          </p:cNvSpPr>
          <p:nvPr/>
        </p:nvSpPr>
        <p:spPr>
          <a:xfrm xmlns:a="http://schemas.openxmlformats.org/drawingml/2006/main">
            <a:off x="666750" y="1695450"/>
            <a:ext cx="100012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100" b="1">
                <a:solidFill>
                  <a:srgbClr val="17202A"/>
                </a:solidFill>
                <a:latin typeface="Aptos"/>
                <a:ea typeface="Aptos"/>
                <a:cs typeface="Aptos"/>
              </a:defRPr>
            </a:pPr>
            <a:r>
              <a:rPr sz="2100" b="1">
                <a:solidFill>
                  <a:srgbClr val="17202A"/>
                </a:solidFill>
                <a:latin typeface="Aptos"/>
                <a:ea typeface="Aptos"/>
                <a:cs typeface="Aptos"/>
              </a:rPr>
              <a:t>LEGAL SOURCE</a:t>
            </a:r>
          </a:p>
        </p:txBody>
      </p:sp>
      <p:sp>
        <p:nvSpPr>
          <p:cNvPr id="7" name="">
            <a:extLst xmlns:a="http://schemas.openxmlformats.org/drawingml/2006/main">
              <a:ext uri="{FF2B5EF4-FFF2-40B4-BE49-F238E27FC236}">
                <a16:creationId xmlns:a16="http://schemas.microsoft.com/office/drawing/2014/main" id="{812B5AFA-D9D6-444E-80BD-0B1C9CEB0CD4}"/>
              </a:ext>
            </a:extLst>
          </p:cNvPr>
          <p:cNvSpPr>
            <a:spLocks xmlns:a="http://schemas.openxmlformats.org/drawingml/2006/main" noGrp="1"/>
          </p:cNvSpPr>
          <p:nvPr/>
        </p:nvSpPr>
        <p:spPr>
          <a:xfrm xmlns:a="http://schemas.openxmlformats.org/drawingml/2006/main">
            <a:off x="666750" y="2667000"/>
            <a:ext cx="2333625" cy="1695450"/>
          </a:xfrm>
          <a:prstGeom xmlns:a="http://schemas.openxmlformats.org/drawingml/2006/main" prst="roundRect">
            <a:avLst>
              <a:gd name="adj" fmla="val 8989"/>
            </a:avLst>
          </a:prstGeom>
          <a:solidFill xmlns:a="http://schemas.openxmlformats.org/drawingml/2006/main">
            <a:srgbClr val="FAF8FB"/>
          </a:solidFill>
          <a:ln xmlns:a="http://schemas.openxmlformats.org/drawingml/2006/main" w="9525">
            <a:solidFill>
              <a:srgbClr val="A8424A"/>
            </a:solidFill>
            <a:prstDash val="solid"/>
          </a:ln>
        </p:spPr>
      </p:sp>
      <p:sp>
        <p:nvSpPr>
          <p:cNvPr id="8" name="">
            <a:extLst xmlns:a="http://schemas.openxmlformats.org/drawingml/2006/main">
              <a:ext uri="{FF2B5EF4-FFF2-40B4-BE49-F238E27FC236}">
                <a16:creationId xmlns:a16="http://schemas.microsoft.com/office/drawing/2014/main" id="{D1C882BF-2709-498F-BDF2-E2FFFE4C8C31}"/>
              </a:ext>
            </a:extLst>
          </p:cNvPr>
          <p:cNvSpPr>
            <a:spLocks xmlns:a="http://schemas.openxmlformats.org/drawingml/2006/main" noGrp="1"/>
          </p:cNvSpPr>
          <p:nvPr/>
        </p:nvSpPr>
        <p:spPr>
          <a:xfrm xmlns:a="http://schemas.openxmlformats.org/drawingml/2006/main">
            <a:off x="857250" y="2914650"/>
            <a:ext cx="19526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64815"/>
          </a:bodyPr>
          <a:lstStyle xmlns:a="http://schemas.openxmlformats.org/drawingml/2006/main"/>
          <a:p xmlns:a="http://schemas.openxmlformats.org/drawingml/2006/main">
            <a:pPr algn="ctr">
              <a:buNone/>
              <a:defRPr sz="1350" b="1">
                <a:solidFill>
                  <a:srgbClr val="A8424A"/>
                </a:solidFill>
                <a:latin typeface="Aptos"/>
                <a:ea typeface="Aptos"/>
                <a:cs typeface="Aptos"/>
              </a:defRPr>
            </a:pPr>
            <a:r>
              <a:rPr sz="1350" b="1">
                <a:solidFill>
                  <a:srgbClr val="A8424A"/>
                </a:solidFill>
                <a:latin typeface="Aptos"/>
                <a:ea typeface="Aptos"/>
                <a:cs typeface="Aptos"/>
              </a:rPr>
              <a:t>Identify the precise statute, rule, convention, contract or authority.</a:t>
            </a:r>
          </a:p>
        </p:txBody>
      </p:sp>
      <p:sp>
        <p:nvSpPr>
          <p:cNvPr id="9" name="">
            <a:extLst xmlns:a="http://schemas.openxmlformats.org/drawingml/2006/main">
              <a:ext uri="{FF2B5EF4-FFF2-40B4-BE49-F238E27FC236}">
                <a16:creationId xmlns:a16="http://schemas.microsoft.com/office/drawing/2014/main" id="{6E666678-4670-4BC0-9F64-8EF53139A881}"/>
              </a:ext>
            </a:extLst>
          </p:cNvPr>
          <p:cNvSpPr>
            <a:spLocks xmlns:a="http://schemas.openxmlformats.org/drawingml/2006/main" noGrp="1"/>
          </p:cNvSpPr>
          <p:nvPr/>
        </p:nvSpPr>
        <p:spPr>
          <a:xfrm xmlns:a="http://schemas.openxmlformats.org/drawingml/2006/main">
            <a:off x="876300" y="3390900"/>
            <a:ext cx="1914525"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725" b="1">
                <a:solidFill>
                  <a:srgbClr val="17202A"/>
                </a:solidFill>
                <a:latin typeface="Aptos"/>
                <a:ea typeface="Aptos"/>
                <a:cs typeface="Aptos"/>
              </a:defRPr>
            </a:pPr>
            <a:r>
              <a:rPr sz="1725" b="1">
                <a:solidFill>
                  <a:srgbClr val="17202A"/>
                </a:solidFill>
                <a:latin typeface="Aptos"/>
                <a:ea typeface="Aptos"/>
                <a:cs typeface="Aptos"/>
              </a:rPr>
              <a:t>Identify the exact legal gateway</a:t>
            </a:r>
          </a:p>
        </p:txBody>
      </p:sp>
      <p:sp>
        <p:nvSpPr>
          <p:cNvPr id="10" name="">
            <a:extLst xmlns:a="http://schemas.openxmlformats.org/drawingml/2006/main">
              <a:ext uri="{FF2B5EF4-FFF2-40B4-BE49-F238E27FC236}">
                <a16:creationId xmlns:a16="http://schemas.microsoft.com/office/drawing/2014/main" id="{928A8C20-4206-43E8-AE74-9A0DD3535055}"/>
              </a:ext>
            </a:extLst>
          </p:cNvPr>
          <p:cNvSpPr>
            <a:spLocks xmlns:a="http://schemas.openxmlformats.org/drawingml/2006/main" noGrp="1"/>
          </p:cNvSpPr>
          <p:nvPr/>
        </p:nvSpPr>
        <p:spPr>
          <a:xfrm xmlns:a="http://schemas.openxmlformats.org/drawingml/2006/main">
            <a:off x="3048000" y="3238500"/>
            <a:ext cx="3810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42278"/>
          </a:bodyPr>
          <a:lstStyle xmlns:a="http://schemas.openxmlformats.org/drawingml/2006/main"/>
          <a:p xmlns:a="http://schemas.openxmlformats.org/drawingml/2006/main">
            <a:pPr algn="ctr">
              <a:buNone/>
              <a:defRPr sz="2550" b="1">
                <a:solidFill>
                  <a:srgbClr val="5F6874"/>
                </a:solidFill>
                <a:latin typeface="Aptos"/>
                <a:ea typeface="Aptos"/>
                <a:cs typeface="Aptos"/>
              </a:defRPr>
            </a:pPr>
            <a:r>
              <a:rPr sz="2550" b="1">
                <a:solidFill>
                  <a:srgbClr val="5F6874"/>
                </a:solidFill>
                <a:latin typeface="Aptos"/>
                <a:ea typeface="Aptos"/>
                <a:cs typeface="Aptos"/>
              </a:rPr>
              <a:t>ELEMENTS</a:t>
            </a:r>
          </a:p>
        </p:txBody>
      </p:sp>
      <p:sp>
        <p:nvSpPr>
          <p:cNvPr id="11" name="">
            <a:extLst xmlns:a="http://schemas.openxmlformats.org/drawingml/2006/main">
              <a:ext uri="{FF2B5EF4-FFF2-40B4-BE49-F238E27FC236}">
                <a16:creationId xmlns:a16="http://schemas.microsoft.com/office/drawing/2014/main" id="{237D0CBF-0622-47A2-B2EF-DCAC5DF6D805}"/>
              </a:ext>
            </a:extLst>
          </p:cNvPr>
          <p:cNvSpPr>
            <a:spLocks xmlns:a="http://schemas.openxmlformats.org/drawingml/2006/main" noGrp="1"/>
          </p:cNvSpPr>
          <p:nvPr/>
        </p:nvSpPr>
        <p:spPr>
          <a:xfrm xmlns:a="http://schemas.openxmlformats.org/drawingml/2006/main">
            <a:off x="3448050" y="2667000"/>
            <a:ext cx="2333625" cy="1695450"/>
          </a:xfrm>
          <a:prstGeom xmlns:a="http://schemas.openxmlformats.org/drawingml/2006/main" prst="roundRect">
            <a:avLst>
              <a:gd name="adj" fmla="val 8989"/>
            </a:avLst>
          </a:prstGeom>
          <a:solidFill xmlns:a="http://schemas.openxmlformats.org/drawingml/2006/main">
            <a:srgbClr val="FFFFFF"/>
          </a:solidFill>
          <a:ln xmlns:a="http://schemas.openxmlformats.org/drawingml/2006/main" w="9525">
            <a:solidFill>
              <a:srgbClr val="D39124"/>
            </a:solidFill>
            <a:prstDash val="solid"/>
          </a:ln>
        </p:spPr>
      </p:sp>
      <p:sp>
        <p:nvSpPr>
          <p:cNvPr id="12" name="">
            <a:extLst xmlns:a="http://schemas.openxmlformats.org/drawingml/2006/main">
              <a:ext uri="{FF2B5EF4-FFF2-40B4-BE49-F238E27FC236}">
                <a16:creationId xmlns:a16="http://schemas.microsoft.com/office/drawing/2014/main" id="{4F8187C8-FF78-4851-A241-B57A1E5BD5B3}"/>
              </a:ext>
            </a:extLst>
          </p:cNvPr>
          <p:cNvSpPr>
            <a:spLocks xmlns:a="http://schemas.openxmlformats.org/drawingml/2006/main" noGrp="1"/>
          </p:cNvSpPr>
          <p:nvPr/>
        </p:nvSpPr>
        <p:spPr>
          <a:xfrm xmlns:a="http://schemas.openxmlformats.org/drawingml/2006/main">
            <a:off x="3638550" y="2914650"/>
            <a:ext cx="19526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64815"/>
          </a:bodyPr>
          <a:lstStyle xmlns:a="http://schemas.openxmlformats.org/drawingml/2006/main"/>
          <a:p xmlns:a="http://schemas.openxmlformats.org/drawingml/2006/main">
            <a:pPr algn="ctr">
              <a:buNone/>
              <a:defRPr sz="1350" b="1">
                <a:solidFill>
                  <a:srgbClr val="D39124"/>
                </a:solidFill>
                <a:latin typeface="Aptos"/>
                <a:ea typeface="Aptos"/>
                <a:cs typeface="Aptos"/>
              </a:defRPr>
            </a:pPr>
            <a:r>
              <a:rPr sz="1350" b="1">
                <a:solidFill>
                  <a:srgbClr val="D39124"/>
                </a:solidFill>
                <a:latin typeface="Aptos"/>
                <a:ea typeface="Aptos"/>
                <a:cs typeface="Aptos"/>
              </a:rPr>
              <a:t>State the legal test without merging distinct requirements.</a:t>
            </a:r>
          </a:p>
        </p:txBody>
      </p:sp>
      <p:sp>
        <p:nvSpPr>
          <p:cNvPr id="13" name="">
            <a:extLst xmlns:a="http://schemas.openxmlformats.org/drawingml/2006/main">
              <a:ext uri="{FF2B5EF4-FFF2-40B4-BE49-F238E27FC236}">
                <a16:creationId xmlns:a16="http://schemas.microsoft.com/office/drawing/2014/main" id="{C40014ED-74EB-45A9-AC6B-32E8F47F95E2}"/>
              </a:ext>
            </a:extLst>
          </p:cNvPr>
          <p:cNvSpPr>
            <a:spLocks xmlns:a="http://schemas.openxmlformats.org/drawingml/2006/main" noGrp="1"/>
          </p:cNvSpPr>
          <p:nvPr/>
        </p:nvSpPr>
        <p:spPr>
          <a:xfrm xmlns:a="http://schemas.openxmlformats.org/drawingml/2006/main">
            <a:off x="3657600" y="3390900"/>
            <a:ext cx="1914525"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725" b="1">
                <a:solidFill>
                  <a:srgbClr val="17202A"/>
                </a:solidFill>
                <a:latin typeface="Aptos"/>
                <a:ea typeface="Aptos"/>
                <a:cs typeface="Aptos"/>
              </a:defRPr>
            </a:pPr>
            <a:r>
              <a:rPr sz="1725" b="1">
                <a:solidFill>
                  <a:srgbClr val="17202A"/>
                </a:solidFill>
                <a:latin typeface="Aptos"/>
                <a:ea typeface="Aptos"/>
                <a:cs typeface="Aptos"/>
              </a:rPr>
              <a:t>Test status, timing and facts</a:t>
            </a:r>
          </a:p>
        </p:txBody>
      </p:sp>
      <p:sp>
        <p:nvSpPr>
          <p:cNvPr id="14" name="">
            <a:extLst xmlns:a="http://schemas.openxmlformats.org/drawingml/2006/main">
              <a:ext uri="{FF2B5EF4-FFF2-40B4-BE49-F238E27FC236}">
                <a16:creationId xmlns:a16="http://schemas.microsoft.com/office/drawing/2014/main" id="{8DEF0CF2-9F8B-4BF1-9331-0FDC438AA99B}"/>
              </a:ext>
            </a:extLst>
          </p:cNvPr>
          <p:cNvSpPr>
            <a:spLocks xmlns:a="http://schemas.openxmlformats.org/drawingml/2006/main" noGrp="1"/>
          </p:cNvSpPr>
          <p:nvPr/>
        </p:nvSpPr>
        <p:spPr>
          <a:xfrm xmlns:a="http://schemas.openxmlformats.org/drawingml/2006/main">
            <a:off x="5829300" y="3238500"/>
            <a:ext cx="3810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40850"/>
          </a:bodyPr>
          <a:lstStyle xmlns:a="http://schemas.openxmlformats.org/drawingml/2006/main"/>
          <a:p xmlns:a="http://schemas.openxmlformats.org/drawingml/2006/main">
            <a:pPr algn="ctr">
              <a:buNone/>
              <a:defRPr sz="2550" b="1">
                <a:solidFill>
                  <a:srgbClr val="5F6874"/>
                </a:solidFill>
                <a:latin typeface="Aptos"/>
                <a:ea typeface="Aptos"/>
                <a:cs typeface="Aptos"/>
              </a:defRPr>
            </a:pPr>
            <a:r>
              <a:rPr sz="2550" b="1">
                <a:solidFill>
                  <a:srgbClr val="5F6874"/>
                </a:solidFill>
                <a:latin typeface="Aptos"/>
                <a:ea typeface="Aptos"/>
                <a:cs typeface="Aptos"/>
              </a:rPr>
              <a:t>APPLICATION</a:t>
            </a:r>
          </a:p>
        </p:txBody>
      </p:sp>
      <p:sp>
        <p:nvSpPr>
          <p:cNvPr id="15" name="">
            <a:extLst xmlns:a="http://schemas.openxmlformats.org/drawingml/2006/main">
              <a:ext uri="{FF2B5EF4-FFF2-40B4-BE49-F238E27FC236}">
                <a16:creationId xmlns:a16="http://schemas.microsoft.com/office/drawing/2014/main" id="{37144BDF-A4D5-4EF3-8C3B-C7ABCE6D342A}"/>
              </a:ext>
            </a:extLst>
          </p:cNvPr>
          <p:cNvSpPr>
            <a:spLocks xmlns:a="http://schemas.openxmlformats.org/drawingml/2006/main" noGrp="1"/>
          </p:cNvSpPr>
          <p:nvPr/>
        </p:nvSpPr>
        <p:spPr>
          <a:xfrm xmlns:a="http://schemas.openxmlformats.org/drawingml/2006/main">
            <a:off x="6229350" y="2667000"/>
            <a:ext cx="2333625" cy="1695450"/>
          </a:xfrm>
          <a:prstGeom xmlns:a="http://schemas.openxmlformats.org/drawingml/2006/main" prst="roundRect">
            <a:avLst>
              <a:gd name="adj" fmla="val 8989"/>
            </a:avLst>
          </a:prstGeom>
          <a:solidFill xmlns:a="http://schemas.openxmlformats.org/drawingml/2006/main">
            <a:srgbClr val="FAF8FB"/>
          </a:solidFill>
          <a:ln xmlns:a="http://schemas.openxmlformats.org/drawingml/2006/main" w="9525">
            <a:solidFill>
              <a:srgbClr val="3F1D52"/>
            </a:solidFill>
            <a:prstDash val="solid"/>
          </a:ln>
        </p:spPr>
      </p:sp>
      <p:sp>
        <p:nvSpPr>
          <p:cNvPr id="16" name="">
            <a:extLst xmlns:a="http://schemas.openxmlformats.org/drawingml/2006/main">
              <a:ext uri="{FF2B5EF4-FFF2-40B4-BE49-F238E27FC236}">
                <a16:creationId xmlns:a16="http://schemas.microsoft.com/office/drawing/2014/main" id="{2AC45F61-31A0-4FD1-A076-DCDF447983DA}"/>
              </a:ext>
            </a:extLst>
          </p:cNvPr>
          <p:cNvSpPr>
            <a:spLocks xmlns:a="http://schemas.openxmlformats.org/drawingml/2006/main" noGrp="1"/>
          </p:cNvSpPr>
          <p:nvPr/>
        </p:nvSpPr>
        <p:spPr>
          <a:xfrm xmlns:a="http://schemas.openxmlformats.org/drawingml/2006/main">
            <a:off x="6419850" y="2914650"/>
            <a:ext cx="19526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64815"/>
          </a:bodyPr>
          <a:lstStyle xmlns:a="http://schemas.openxmlformats.org/drawingml/2006/main"/>
          <a:p xmlns:a="http://schemas.openxmlformats.org/drawingml/2006/main">
            <a:pPr algn="ctr">
              <a:buNone/>
              <a:defRPr sz="1350" b="1">
                <a:solidFill>
                  <a:srgbClr val="3F1D52"/>
                </a:solidFill>
                <a:latin typeface="Aptos"/>
                <a:ea typeface="Aptos"/>
                <a:cs typeface="Aptos"/>
              </a:defRPr>
            </a:pPr>
            <a:r>
              <a:rPr sz="1350" b="1">
                <a:solidFill>
                  <a:srgbClr val="3F1D52"/>
                </a:solidFill>
                <a:latin typeface="Aptos"/>
                <a:ea typeface="Aptos"/>
                <a:cs typeface="Aptos"/>
              </a:rPr>
              <a:t>Test status, timing, control, causation and any exception.</a:t>
            </a:r>
          </a:p>
        </p:txBody>
      </p:sp>
      <p:sp>
        <p:nvSpPr>
          <p:cNvPr id="17" name="">
            <a:extLst xmlns:a="http://schemas.openxmlformats.org/drawingml/2006/main">
              <a:ext uri="{FF2B5EF4-FFF2-40B4-BE49-F238E27FC236}">
                <a16:creationId xmlns:a16="http://schemas.microsoft.com/office/drawing/2014/main" id="{CB6EF691-571A-4909-B0D2-514265669F31}"/>
              </a:ext>
            </a:extLst>
          </p:cNvPr>
          <p:cNvSpPr>
            <a:spLocks xmlns:a="http://schemas.openxmlformats.org/drawingml/2006/main" noGrp="1"/>
          </p:cNvSpPr>
          <p:nvPr/>
        </p:nvSpPr>
        <p:spPr>
          <a:xfrm xmlns:a="http://schemas.openxmlformats.org/drawingml/2006/main">
            <a:off x="6438900" y="3390900"/>
            <a:ext cx="1914525"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725" b="1">
                <a:solidFill>
                  <a:srgbClr val="17202A"/>
                </a:solidFill>
                <a:latin typeface="Aptos"/>
                <a:ea typeface="Aptos"/>
                <a:cs typeface="Aptos"/>
              </a:defRPr>
            </a:pPr>
            <a:r>
              <a:rPr sz="1725" b="1">
                <a:solidFill>
                  <a:srgbClr val="17202A"/>
                </a:solidFill>
                <a:latin typeface="Aptos"/>
                <a:ea typeface="Aptos"/>
                <a:cs typeface="Aptos"/>
              </a:rPr>
              <a:t>Check exceptions and defences</a:t>
            </a:r>
          </a:p>
        </p:txBody>
      </p:sp>
      <p:sp>
        <p:nvSpPr>
          <p:cNvPr id="18" name="">
            <a:extLst xmlns:a="http://schemas.openxmlformats.org/drawingml/2006/main">
              <a:ext uri="{FF2B5EF4-FFF2-40B4-BE49-F238E27FC236}">
                <a16:creationId xmlns:a16="http://schemas.microsoft.com/office/drawing/2014/main" id="{DCBB2623-CB16-4145-927A-83C1EFDA6F3C}"/>
              </a:ext>
            </a:extLst>
          </p:cNvPr>
          <p:cNvSpPr>
            <a:spLocks xmlns:a="http://schemas.openxmlformats.org/drawingml/2006/main" noGrp="1"/>
          </p:cNvSpPr>
          <p:nvPr/>
        </p:nvSpPr>
        <p:spPr>
          <a:xfrm xmlns:a="http://schemas.openxmlformats.org/drawingml/2006/main">
            <a:off x="8610600" y="3238500"/>
            <a:ext cx="3810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41728"/>
          </a:bodyPr>
          <a:lstStyle xmlns:a="http://schemas.openxmlformats.org/drawingml/2006/main"/>
          <a:p xmlns:a="http://schemas.openxmlformats.org/drawingml/2006/main">
            <a:pPr algn="ctr">
              <a:buNone/>
              <a:defRPr sz="2550" b="1">
                <a:solidFill>
                  <a:srgbClr val="5F6874"/>
                </a:solidFill>
                <a:latin typeface="Aptos"/>
                <a:ea typeface="Aptos"/>
                <a:cs typeface="Aptos"/>
              </a:defRPr>
            </a:pPr>
            <a:r>
              <a:rPr sz="2550" b="1">
                <a:solidFill>
                  <a:srgbClr val="5F6874"/>
                </a:solidFill>
                <a:latin typeface="Aptos"/>
                <a:ea typeface="Aptos"/>
                <a:cs typeface="Aptos"/>
              </a:rPr>
              <a:t>PRACTICE</a:t>
            </a:r>
          </a:p>
        </p:txBody>
      </p:sp>
      <p:sp>
        <p:nvSpPr>
          <p:cNvPr id="19" name="">
            <a:extLst xmlns:a="http://schemas.openxmlformats.org/drawingml/2006/main">
              <a:ext uri="{FF2B5EF4-FFF2-40B4-BE49-F238E27FC236}">
                <a16:creationId xmlns:a16="http://schemas.microsoft.com/office/drawing/2014/main" id="{92AB770A-135D-473E-932C-8740B832982F}"/>
              </a:ext>
            </a:extLst>
          </p:cNvPr>
          <p:cNvSpPr>
            <a:spLocks xmlns:a="http://schemas.openxmlformats.org/drawingml/2006/main" noGrp="1"/>
          </p:cNvSpPr>
          <p:nvPr/>
        </p:nvSpPr>
        <p:spPr>
          <a:xfrm xmlns:a="http://schemas.openxmlformats.org/drawingml/2006/main">
            <a:off x="9010650" y="2667000"/>
            <a:ext cx="2333625" cy="1695450"/>
          </a:xfrm>
          <a:prstGeom xmlns:a="http://schemas.openxmlformats.org/drawingml/2006/main" prst="roundRect">
            <a:avLst>
              <a:gd name="adj" fmla="val 8989"/>
            </a:avLst>
          </a:prstGeom>
          <a:solidFill xmlns:a="http://schemas.openxmlformats.org/drawingml/2006/main">
            <a:srgbClr val="FFFFFF"/>
          </a:solidFill>
          <a:ln xmlns:a="http://schemas.openxmlformats.org/drawingml/2006/main" w="9525">
            <a:solidFill>
              <a:srgbClr val="167386"/>
            </a:solidFill>
            <a:prstDash val="solid"/>
          </a:ln>
        </p:spPr>
      </p:sp>
      <p:sp>
        <p:nvSpPr>
          <p:cNvPr id="20" name="">
            <a:extLst xmlns:a="http://schemas.openxmlformats.org/drawingml/2006/main">
              <a:ext uri="{FF2B5EF4-FFF2-40B4-BE49-F238E27FC236}">
                <a16:creationId xmlns:a16="http://schemas.microsoft.com/office/drawing/2014/main" id="{C9AF52A4-7D4F-472C-B706-7785F2DF043C}"/>
              </a:ext>
            </a:extLst>
          </p:cNvPr>
          <p:cNvSpPr>
            <a:spLocks xmlns:a="http://schemas.openxmlformats.org/drawingml/2006/main" noGrp="1"/>
          </p:cNvSpPr>
          <p:nvPr/>
        </p:nvSpPr>
        <p:spPr>
          <a:xfrm xmlns:a="http://schemas.openxmlformats.org/drawingml/2006/main">
            <a:off x="9201150" y="2914650"/>
            <a:ext cx="19526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64815"/>
          </a:bodyPr>
          <a:lstStyle xmlns:a="http://schemas.openxmlformats.org/drawingml/2006/main"/>
          <a:p xmlns:a="http://schemas.openxmlformats.org/drawingml/2006/main">
            <a:pPr algn="ctr">
              <a:buNone/>
              <a:defRPr sz="1350" b="1">
                <a:solidFill>
                  <a:srgbClr val="167386"/>
                </a:solidFill>
                <a:latin typeface="Aptos"/>
                <a:ea typeface="Aptos"/>
                <a:cs typeface="Aptos"/>
              </a:defRPr>
            </a:pPr>
            <a:r>
              <a:rPr sz="1350" b="1">
                <a:solidFill>
                  <a:srgbClr val="167386"/>
                </a:solidFill>
                <a:latin typeface="Aptos"/>
                <a:ea typeface="Aptos"/>
                <a:cs typeface="Aptos"/>
              </a:rPr>
              <a:t>Preserve evidence and identify the available remedy or defence.</a:t>
            </a:r>
          </a:p>
        </p:txBody>
      </p:sp>
      <p:sp>
        <p:nvSpPr>
          <p:cNvPr id="21" name="">
            <a:extLst xmlns:a="http://schemas.openxmlformats.org/drawingml/2006/main">
              <a:ext uri="{FF2B5EF4-FFF2-40B4-BE49-F238E27FC236}">
                <a16:creationId xmlns:a16="http://schemas.microsoft.com/office/drawing/2014/main" id="{F830D30B-1A28-4158-8E1A-E6C875FD4143}"/>
              </a:ext>
            </a:extLst>
          </p:cNvPr>
          <p:cNvSpPr>
            <a:spLocks xmlns:a="http://schemas.openxmlformats.org/drawingml/2006/main" noGrp="1"/>
          </p:cNvSpPr>
          <p:nvPr/>
        </p:nvSpPr>
        <p:spPr>
          <a:xfrm xmlns:a="http://schemas.openxmlformats.org/drawingml/2006/main">
            <a:off x="9220200" y="3390900"/>
            <a:ext cx="1914525"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72959"/>
          </a:bodyPr>
          <a:lstStyle xmlns:a="http://schemas.openxmlformats.org/drawingml/2006/main"/>
          <a:p xmlns:a="http://schemas.openxmlformats.org/drawingml/2006/main">
            <a:pPr algn="ctr">
              <a:buNone/>
              <a:defRPr sz="1725" b="1">
                <a:solidFill>
                  <a:srgbClr val="17202A"/>
                </a:solidFill>
                <a:latin typeface="Aptos"/>
                <a:ea typeface="Aptos"/>
                <a:cs typeface="Aptos"/>
              </a:defRPr>
            </a:pPr>
            <a:r>
              <a:rPr sz="1725" b="1">
                <a:solidFill>
                  <a:srgbClr val="17202A"/>
                </a:solidFill>
                <a:latin typeface="Aptos"/>
                <a:ea typeface="Aptos"/>
                <a:cs typeface="Aptos"/>
              </a:rPr>
              <a:t>Keep jurisdiction, merits, procedure and remedy analytically distinct.</a:t>
            </a:r>
          </a:p>
        </p:txBody>
      </p:sp>
      <p:sp>
        <p:nvSpPr>
          <p:cNvPr id="22" name="">
            <a:extLst xmlns:a="http://schemas.openxmlformats.org/drawingml/2006/main">
              <a:ext uri="{FF2B5EF4-FFF2-40B4-BE49-F238E27FC236}">
                <a16:creationId xmlns:a16="http://schemas.microsoft.com/office/drawing/2014/main" id="{1DC1C6D3-4888-4D0F-9525-DFE372D19811}"/>
              </a:ext>
            </a:extLst>
          </p:cNvPr>
          <p:cNvSpPr>
            <a:spLocks xmlns:a="http://schemas.openxmlformats.org/drawingml/2006/main" noGrp="1"/>
          </p:cNvSpPr>
          <p:nvPr/>
        </p:nvSpPr>
        <p:spPr>
          <a:xfrm xmlns:a="http://schemas.openxmlformats.org/drawingml/2006/main">
            <a:off x="1333500" y="5048250"/>
            <a:ext cx="9525000" cy="800100"/>
          </a:xfrm>
          <a:prstGeom xmlns:a="http://schemas.openxmlformats.org/drawingml/2006/main" prst="roundRect">
            <a:avLst>
              <a:gd name="adj" fmla="val 19048"/>
            </a:avLst>
          </a:prstGeom>
          <a:solidFill xmlns:a="http://schemas.openxmlformats.org/drawingml/2006/main">
            <a:srgbClr val="DDEDE8"/>
          </a:solidFill>
          <a:ln xmlns:a="http://schemas.openxmlformats.org/drawingml/2006/main" w="0">
            <a:noFill/>
            <a:prstDash val="solid"/>
          </a:ln>
        </p:spPr>
      </p:sp>
      <p:sp>
        <p:nvSpPr>
          <p:cNvPr id="23" name="">
            <a:extLst xmlns:a="http://schemas.openxmlformats.org/drawingml/2006/main">
              <a:ext uri="{FF2B5EF4-FFF2-40B4-BE49-F238E27FC236}">
                <a16:creationId xmlns:a16="http://schemas.microsoft.com/office/drawing/2014/main" id="{E2ECF82B-53AD-4725-AA32-8D2C401DEE57}"/>
              </a:ext>
            </a:extLst>
          </p:cNvPr>
          <p:cNvSpPr>
            <a:spLocks xmlns:a="http://schemas.openxmlformats.org/drawingml/2006/main" noGrp="1"/>
          </p:cNvSpPr>
          <p:nvPr/>
        </p:nvSpPr>
        <p:spPr>
          <a:xfrm xmlns:a="http://schemas.openxmlformats.org/drawingml/2006/main">
            <a:off x="1619250" y="5257800"/>
            <a:ext cx="89535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2025" b="1">
                <a:solidFill>
                  <a:srgbClr val="2E7968"/>
                </a:solidFill>
                <a:latin typeface="Aptos"/>
                <a:ea typeface="Aptos"/>
                <a:cs typeface="Aptos"/>
              </a:defRPr>
            </a:pPr>
            <a:r>
              <a:rPr sz="2025" b="1">
                <a:solidFill>
                  <a:srgbClr val="2E7968"/>
                </a:solidFill>
                <a:latin typeface="Aptos"/>
                <a:ea typeface="Aptos"/>
                <a:cs typeface="Aptos"/>
              </a:rPr>
              <a:t>Conclusions remain authority- and fact-sensitive.</a:t>
            </a:r>
          </a:p>
        </p:txBody>
      </p:sp>
    </p:spTree>
    <p:extLst>
      <p:ext uri="{BB962C8B-B14F-4D97-AF65-F5344CB8AC3E}">
        <p14:creationId xmlns:p14="http://schemas.microsoft.com/office/powerpoint/2010/main" val="1788955576"/>
      </p:ext>
    </p:extLst>
  </p:cSld>
</p:sld>
</file>

<file path=ppt/slides/slide33.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13" name="">
            <a:extLst xmlns:a="http://schemas.openxmlformats.org/drawingml/2006/main">
              <a:ext uri="{FF2B5EF4-FFF2-40B4-BE49-F238E27FC236}">
                <a16:creationId xmlns:a16="http://schemas.microsoft.com/office/drawing/2014/main" id="{1D1CB5E4-6272-4635-98A1-C96E466A903A}"/>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4</a:t>
            </a:r>
          </a:p>
        </p:txBody>
      </p:sp>
      <p:pic>
        <p:nvPicPr>
          <p:cNvPr id="16" name=""/>
          <p:cNvPicPr>
            <a:picLocks xmlns:a="http://schemas.openxmlformats.org/drawingml/2006/main" noChangeAspect="1"/>
          </p:cNvPicPr>
          <p:nvPr/>
        </p:nvPicPr>
        <p:blipFill>
          <a:blip xmlns:r="http://schemas.openxmlformats.org/officeDocument/2006/relationships" xmlns:a="http://schemas.openxmlformats.org/drawingml/2006/main" r:embed="Rb337cc2348a84498"/>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EFF2E6C9-66BD-4B6E-A57D-D056A51E1F4A}"/>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Constructive total loss and value</a:t>
            </a:r>
          </a:p>
        </p:txBody>
      </p:sp>
      <p:sp>
        <p:nvSpPr>
          <p:cNvPr id="4" name="">
            <a:extLst xmlns:a="http://schemas.openxmlformats.org/drawingml/2006/main">
              <a:ext uri="{FF2B5EF4-FFF2-40B4-BE49-F238E27FC236}">
                <a16:creationId xmlns:a16="http://schemas.microsoft.com/office/drawing/2014/main" id="{BF8C2CFA-37DB-4B42-8314-BD94819452CE}"/>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4831ADF3-3451-4D75-8D02-6B298DA255F9}"/>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33</a:t>
            </a:r>
          </a:p>
        </p:txBody>
      </p:sp>
      <p:sp>
        <p:nvSpPr>
          <p:cNvPr id="6" name="">
            <a:extLst xmlns:a="http://schemas.openxmlformats.org/drawingml/2006/main">
              <a:ext uri="{FF2B5EF4-FFF2-40B4-BE49-F238E27FC236}">
                <a16:creationId xmlns:a16="http://schemas.microsoft.com/office/drawing/2014/main" id="{D0C50344-1993-482A-9F44-B27106BD5D28}"/>
              </a:ext>
            </a:extLst>
          </p:cNvPr>
          <p:cNvSpPr>
            <a:spLocks xmlns:a="http://schemas.openxmlformats.org/drawingml/2006/main" noGrp="1"/>
          </p:cNvSpPr>
          <p:nvPr/>
        </p:nvSpPr>
        <p:spPr>
          <a:xfrm xmlns:a="http://schemas.openxmlformats.org/drawingml/2006/main">
            <a:off x="666750" y="1981200"/>
            <a:ext cx="304800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22321"/>
          </a:bodyPr>
          <a:lstStyle xmlns:a="http://schemas.openxmlformats.org/drawingml/2006/main"/>
          <a:p xmlns:a="http://schemas.openxmlformats.org/drawingml/2006/main">
            <a:pPr algn="l">
              <a:buNone/>
              <a:defRPr sz="8400" b="1">
                <a:solidFill>
                  <a:srgbClr val="3F1D52"/>
                </a:solidFill>
                <a:latin typeface="Aptos"/>
                <a:ea typeface="Aptos"/>
                <a:cs typeface="Aptos"/>
              </a:defRPr>
            </a:pPr>
            <a:r>
              <a:rPr sz="8400" b="1">
                <a:solidFill>
                  <a:srgbClr val="3F1D52"/>
                </a:solidFill>
                <a:latin typeface="Aptos"/>
                <a:ea typeface="Aptos"/>
                <a:cs typeface="Aptos"/>
              </a:rPr>
              <a:t>Ship value, repair economics and market evidence determine whether repair or total-loss measures apply.</a:t>
            </a:r>
          </a:p>
        </p:txBody>
      </p:sp>
      <p:sp>
        <p:nvSpPr>
          <p:cNvPr id="7" name="">
            <a:extLst xmlns:a="http://schemas.openxmlformats.org/drawingml/2006/main">
              <a:ext uri="{FF2B5EF4-FFF2-40B4-BE49-F238E27FC236}">
                <a16:creationId xmlns:a16="http://schemas.microsoft.com/office/drawing/2014/main" id="{5157EE4C-86AA-4CC4-B6E2-01580DA635FF}"/>
              </a:ext>
            </a:extLst>
          </p:cNvPr>
          <p:cNvSpPr>
            <a:spLocks xmlns:a="http://schemas.openxmlformats.org/drawingml/2006/main" noGrp="1"/>
          </p:cNvSpPr>
          <p:nvPr/>
        </p:nvSpPr>
        <p:spPr>
          <a:xfrm xmlns:a="http://schemas.openxmlformats.org/drawingml/2006/main">
            <a:off x="876300" y="3571875"/>
            <a:ext cx="3238500"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75" b="1">
                <a:solidFill>
                  <a:srgbClr val="17202A"/>
                </a:solidFill>
                <a:latin typeface="Aptos"/>
                <a:ea typeface="Aptos"/>
                <a:cs typeface="Aptos"/>
              </a:defRPr>
            </a:pPr>
            <a:r>
              <a:rPr sz="1875" b="1">
                <a:solidFill>
                  <a:srgbClr val="17202A"/>
                </a:solidFill>
                <a:latin typeface="Aptos"/>
                <a:ea typeface="Aptos"/>
                <a:cs typeface="Aptos"/>
              </a:rPr>
              <a:t>LEGAL SOURCE</a:t>
            </a:r>
          </a:p>
        </p:txBody>
      </p:sp>
      <p:sp>
        <p:nvSpPr>
          <p:cNvPr id="8" name="">
            <a:extLst xmlns:a="http://schemas.openxmlformats.org/drawingml/2006/main">
              <a:ext uri="{FF2B5EF4-FFF2-40B4-BE49-F238E27FC236}">
                <a16:creationId xmlns:a16="http://schemas.microsoft.com/office/drawing/2014/main" id="{09EE2CE9-4423-4701-99DB-DB6072F4F437}"/>
              </a:ext>
            </a:extLst>
          </p:cNvPr>
          <p:cNvSpPr>
            <a:spLocks xmlns:a="http://schemas.openxmlformats.org/drawingml/2006/main" noGrp="1"/>
          </p:cNvSpPr>
          <p:nvPr/>
        </p:nvSpPr>
        <p:spPr>
          <a:xfrm xmlns:a="http://schemas.openxmlformats.org/drawingml/2006/main">
            <a:off x="4667250" y="2095500"/>
            <a:ext cx="38100" cy="2857500"/>
          </a:xfrm>
          <a:prstGeom xmlns:a="http://schemas.openxmlformats.org/drawingml/2006/main" prst="rect">
            <a:avLst/>
          </a:prstGeom>
          <a:solidFill xmlns:a="http://schemas.openxmlformats.org/drawingml/2006/main">
            <a:srgbClr val="D39124"/>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487A893E-9EA6-4B82-8907-81BBB333A6EA}"/>
              </a:ext>
            </a:extLst>
          </p:cNvPr>
          <p:cNvSpPr>
            <a:spLocks xmlns:a="http://schemas.openxmlformats.org/drawingml/2006/main" noGrp="1"/>
          </p:cNvSpPr>
          <p:nvPr/>
        </p:nvSpPr>
        <p:spPr>
          <a:xfrm xmlns:a="http://schemas.openxmlformats.org/drawingml/2006/main">
            <a:off x="5191125" y="2000250"/>
            <a:ext cx="58102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400" b="1">
                <a:solidFill>
                  <a:srgbClr val="17202A"/>
                </a:solidFill>
                <a:latin typeface="Aptos"/>
                <a:ea typeface="Aptos"/>
                <a:cs typeface="Aptos"/>
              </a:defRPr>
            </a:pPr>
            <a:r>
              <a:rPr sz="2400" b="1">
                <a:solidFill>
                  <a:srgbClr val="17202A"/>
                </a:solidFill>
                <a:latin typeface="Aptos"/>
                <a:ea typeface="Aptos"/>
                <a:cs typeface="Aptos"/>
              </a:rPr>
              <a:t>Professional priorities</a:t>
            </a:r>
          </a:p>
        </p:txBody>
      </p:sp>
      <p:sp>
        <p:nvSpPr>
          <p:cNvPr id="10" name="">
            <a:extLst xmlns:a="http://schemas.openxmlformats.org/drawingml/2006/main">
              <a:ext uri="{FF2B5EF4-FFF2-40B4-BE49-F238E27FC236}">
                <a16:creationId xmlns:a16="http://schemas.microsoft.com/office/drawing/2014/main" id="{26CDF496-83A6-476D-808B-DAD780D3544B}"/>
              </a:ext>
            </a:extLst>
          </p:cNvPr>
          <p:cNvSpPr>
            <a:spLocks xmlns:a="http://schemas.openxmlformats.org/drawingml/2006/main" noGrp="1"/>
          </p:cNvSpPr>
          <p:nvPr/>
        </p:nvSpPr>
        <p:spPr>
          <a:xfrm xmlns:a="http://schemas.openxmlformats.org/drawingml/2006/main">
            <a:off x="5191125" y="2762250"/>
            <a:ext cx="5905500" cy="2333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ormAutofit fontScale="100000"/>
          </a:bodyPr>
          <a:lstStyle xmlns:a="http://schemas.openxmlformats.org/drawingml/2006/main"/>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LEGAL SOURCE: Identify the precise statute, rule, convention, contract or authority.</a:t>
            </a:r>
          </a:p>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ELEMENTS: State the legal test without merging distinct requirements.</a:t>
            </a:r>
          </a:p>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APPLICATION: Test status, timing, control, causation and any exception.</a:t>
            </a:r>
          </a:p>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PRACTICE: Preserve evidence and identify the available remedy or defence.</a:t>
            </a:r>
          </a:p>
        </p:txBody>
      </p:sp>
      <p:sp>
        <p:nvSpPr>
          <p:cNvPr id="11" name="">
            <a:extLst xmlns:a="http://schemas.openxmlformats.org/drawingml/2006/main">
              <a:ext uri="{FF2B5EF4-FFF2-40B4-BE49-F238E27FC236}">
                <a16:creationId xmlns:a16="http://schemas.microsoft.com/office/drawing/2014/main" id="{B7C33AEB-003C-4A81-BFDB-6C72E718BDD4}"/>
              </a:ext>
            </a:extLst>
          </p:cNvPr>
          <p:cNvSpPr>
            <a:spLocks xmlns:a="http://schemas.openxmlformats.org/drawingml/2006/main" noGrp="1"/>
          </p:cNvSpPr>
          <p:nvPr/>
        </p:nvSpPr>
        <p:spPr>
          <a:xfrm xmlns:a="http://schemas.openxmlformats.org/drawingml/2006/main">
            <a:off x="5048250" y="5429250"/>
            <a:ext cx="6191250" cy="609600"/>
          </a:xfrm>
          <a:prstGeom xmlns:a="http://schemas.openxmlformats.org/drawingml/2006/main" prst="roundRect">
            <a:avLst>
              <a:gd name="adj" fmla="val 18750"/>
            </a:avLst>
          </a:prstGeom>
          <a:solidFill xmlns:a="http://schemas.openxmlformats.org/drawingml/2006/main">
            <a:srgbClr val="3F1D52"/>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D68605E1-3636-4F57-98F0-0E83E179E454}"/>
              </a:ext>
            </a:extLst>
          </p:cNvPr>
          <p:cNvSpPr>
            <a:spLocks xmlns:a="http://schemas.openxmlformats.org/drawingml/2006/main" noGrp="1"/>
          </p:cNvSpPr>
          <p:nvPr/>
        </p:nvSpPr>
        <p:spPr>
          <a:xfrm xmlns:a="http://schemas.openxmlformats.org/drawingml/2006/main">
            <a:off x="5286375" y="5581650"/>
            <a:ext cx="5715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87626"/>
          </a:bodyPr>
          <a:lstStyle xmlns:a="http://schemas.openxmlformats.org/drawingml/2006/main"/>
          <a:p xmlns:a="http://schemas.openxmlformats.org/drawingml/2006/main">
            <a:pPr algn="ctr">
              <a:buNone/>
              <a:defRPr sz="1875" b="1">
                <a:solidFill>
                  <a:srgbClr val="FFFFFF"/>
                </a:solidFill>
                <a:latin typeface="Aptos"/>
                <a:ea typeface="Aptos"/>
                <a:cs typeface="Aptos"/>
              </a:defRPr>
            </a:pPr>
            <a:r>
              <a:rPr sz="1875" b="1">
                <a:solidFill>
                  <a:srgbClr val="FFFFFF"/>
                </a:solidFill>
                <a:latin typeface="Aptos"/>
                <a:ea typeface="Aptos"/>
                <a:cs typeface="Aptos"/>
              </a:rPr>
              <a:t>Conclude only after the legal gateway and evidence align.</a:t>
            </a:r>
          </a:p>
        </p:txBody>
      </p:sp>
    </p:spTree>
    <p:extLst>
      <p:ext uri="{BB962C8B-B14F-4D97-AF65-F5344CB8AC3E}">
        <p14:creationId xmlns:p14="http://schemas.microsoft.com/office/powerpoint/2010/main" val="189453619"/>
      </p:ext>
    </p:extLst>
  </p:cSld>
</p:sld>
</file>

<file path=ppt/slides/slide34.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1" name="">
            <a:extLst xmlns:a="http://schemas.openxmlformats.org/drawingml/2006/main">
              <a:ext uri="{FF2B5EF4-FFF2-40B4-BE49-F238E27FC236}">
                <a16:creationId xmlns:a16="http://schemas.microsoft.com/office/drawing/2014/main" id="{B57FF670-9AA5-4333-8A3A-F442A5615125}"/>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4</a:t>
            </a:r>
          </a:p>
        </p:txBody>
      </p:sp>
      <p:pic>
        <p:nvPicPr>
          <p:cNvPr id="24" name=""/>
          <p:cNvPicPr>
            <a:picLocks xmlns:a="http://schemas.openxmlformats.org/drawingml/2006/main" noChangeAspect="1"/>
          </p:cNvPicPr>
          <p:nvPr/>
        </p:nvPicPr>
        <p:blipFill>
          <a:blip xmlns:r="http://schemas.openxmlformats.org/officeDocument/2006/relationships" xmlns:a="http://schemas.openxmlformats.org/drawingml/2006/main" r:embed="R3c2c022514c94ba8"/>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5FCA0A3E-4F78-4585-9FBC-A9FDA2619B15}"/>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Visual analysis: damages file</a:t>
            </a:r>
          </a:p>
        </p:txBody>
      </p:sp>
      <p:sp>
        <p:nvSpPr>
          <p:cNvPr id="4" name="">
            <a:extLst xmlns:a="http://schemas.openxmlformats.org/drawingml/2006/main">
              <a:ext uri="{FF2B5EF4-FFF2-40B4-BE49-F238E27FC236}">
                <a16:creationId xmlns:a16="http://schemas.microsoft.com/office/drawing/2014/main" id="{F2AF5F4C-718B-475A-8200-F8755C6AD3D2}"/>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099DF33C-B6F4-4FB1-8A67-CF4770481010}"/>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34</a:t>
            </a:r>
          </a:p>
        </p:txBody>
      </p:sp>
      <p:sp>
        <p:nvSpPr>
          <p:cNvPr id="6" name="">
            <a:extLst xmlns:a="http://schemas.openxmlformats.org/drawingml/2006/main">
              <a:ext uri="{FF2B5EF4-FFF2-40B4-BE49-F238E27FC236}">
                <a16:creationId xmlns:a16="http://schemas.microsoft.com/office/drawing/2014/main" id="{A560E737-0A28-4C5C-8349-B8331A4D5FE4}"/>
              </a:ext>
            </a:extLst>
          </p:cNvPr>
          <p:cNvSpPr>
            <a:spLocks xmlns:a="http://schemas.openxmlformats.org/drawingml/2006/main" noGrp="1"/>
          </p:cNvSpPr>
          <p:nvPr/>
        </p:nvSpPr>
        <p:spPr>
          <a:xfrm xmlns:a="http://schemas.openxmlformats.org/drawingml/2006/main">
            <a:off x="666750" y="2190750"/>
            <a:ext cx="22860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700" b="1">
                <a:solidFill>
                  <a:srgbClr val="3F1D52"/>
                </a:solidFill>
                <a:latin typeface="Aptos"/>
                <a:ea typeface="Aptos"/>
                <a:cs typeface="Aptos"/>
              </a:defRPr>
            </a:pPr>
            <a:r>
              <a:rPr sz="2700" b="1">
                <a:solidFill>
                  <a:srgbClr val="3F1D52"/>
                </a:solidFill>
                <a:latin typeface="Aptos"/>
                <a:ea typeface="Aptos"/>
                <a:cs typeface="Aptos"/>
              </a:rPr>
              <a:t>OBSERVE</a:t>
            </a:r>
          </a:p>
        </p:txBody>
      </p:sp>
      <p:sp>
        <p:nvSpPr>
          <p:cNvPr id="7" name="">
            <a:extLst xmlns:a="http://schemas.openxmlformats.org/drawingml/2006/main">
              <a:ext uri="{FF2B5EF4-FFF2-40B4-BE49-F238E27FC236}">
                <a16:creationId xmlns:a16="http://schemas.microsoft.com/office/drawing/2014/main" id="{9AC667C6-8903-4348-9276-08740DC20BF2}"/>
              </a:ext>
            </a:extLst>
          </p:cNvPr>
          <p:cNvSpPr>
            <a:spLocks xmlns:a="http://schemas.openxmlformats.org/drawingml/2006/main" noGrp="1"/>
          </p:cNvSpPr>
          <p:nvPr/>
        </p:nvSpPr>
        <p:spPr>
          <a:xfrm xmlns:a="http://schemas.openxmlformats.org/drawingml/2006/main">
            <a:off x="666750" y="2800350"/>
            <a:ext cx="2286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59524"/>
          </a:bodyPr>
          <a:lstStyle xmlns:a="http://schemas.openxmlformats.org/drawingml/2006/main"/>
          <a:p xmlns:a="http://schemas.openxmlformats.org/drawingml/2006/main">
            <a:pPr algn="ctr">
              <a:buNone/>
              <a:defRPr sz="1575" b="1">
                <a:solidFill>
                  <a:srgbClr val="5F6874"/>
                </a:solidFill>
                <a:latin typeface="Aptos"/>
                <a:ea typeface="Aptos"/>
                <a:cs typeface="Aptos"/>
              </a:defRPr>
            </a:pPr>
            <a:r>
              <a:rPr sz="1575" b="1">
                <a:solidFill>
                  <a:srgbClr val="5F6874"/>
                </a:solidFill>
                <a:latin typeface="Aptos"/>
                <a:ea typeface="Aptos"/>
                <a:cs typeface="Aptos"/>
              </a:rPr>
              <a:t>Separate what the record shows from inference.</a:t>
            </a:r>
          </a:p>
        </p:txBody>
      </p:sp>
      <p:sp>
        <p:nvSpPr>
          <p:cNvPr id="8" name="">
            <a:extLst xmlns:a="http://schemas.openxmlformats.org/drawingml/2006/main">
              <a:ext uri="{FF2B5EF4-FFF2-40B4-BE49-F238E27FC236}">
                <a16:creationId xmlns:a16="http://schemas.microsoft.com/office/drawing/2014/main" id="{6B8F7A16-B3D2-4D21-B3DD-8F830064BEF6}"/>
              </a:ext>
            </a:extLst>
          </p:cNvPr>
          <p:cNvSpPr>
            <a:spLocks xmlns:a="http://schemas.openxmlformats.org/drawingml/2006/main" noGrp="1"/>
          </p:cNvSpPr>
          <p:nvPr/>
        </p:nvSpPr>
        <p:spPr>
          <a:xfrm xmlns:a="http://schemas.openxmlformats.org/drawingml/2006/main">
            <a:off x="3000375" y="2428875"/>
            <a:ext cx="333375"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550" b="1">
                <a:solidFill>
                  <a:srgbClr val="D8D2DC"/>
                </a:solidFill>
                <a:latin typeface="Aptos"/>
                <a:ea typeface="Aptos"/>
                <a:cs typeface="Aptos"/>
              </a:defRPr>
            </a:pPr>
            <a:r>
              <a:rPr sz="2550" b="1">
                <a:solidFill>
                  <a:srgbClr val="D8D2DC"/>
                </a:solidFill>
                <a:latin typeface="Aptos"/>
                <a:ea typeface="Aptos"/>
                <a:cs typeface="Aptos"/>
              </a:rPr>
              <a:t>→</a:t>
            </a:r>
          </a:p>
        </p:txBody>
      </p:sp>
      <p:sp>
        <p:nvSpPr>
          <p:cNvPr id="9" name="">
            <a:extLst xmlns:a="http://schemas.openxmlformats.org/drawingml/2006/main">
              <a:ext uri="{FF2B5EF4-FFF2-40B4-BE49-F238E27FC236}">
                <a16:creationId xmlns:a16="http://schemas.microsoft.com/office/drawing/2014/main" id="{B3F84CE5-97F6-4CB5-9BE3-0C0635A480E5}"/>
              </a:ext>
            </a:extLst>
          </p:cNvPr>
          <p:cNvSpPr>
            <a:spLocks xmlns:a="http://schemas.openxmlformats.org/drawingml/2006/main" noGrp="1"/>
          </p:cNvSpPr>
          <p:nvPr/>
        </p:nvSpPr>
        <p:spPr>
          <a:xfrm xmlns:a="http://schemas.openxmlformats.org/drawingml/2006/main">
            <a:off x="3429000" y="2190750"/>
            <a:ext cx="22860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700" b="1">
                <a:solidFill>
                  <a:srgbClr val="A8424A"/>
                </a:solidFill>
                <a:latin typeface="Aptos"/>
                <a:ea typeface="Aptos"/>
                <a:cs typeface="Aptos"/>
              </a:defRPr>
            </a:pPr>
            <a:r>
              <a:rPr sz="2700" b="1">
                <a:solidFill>
                  <a:srgbClr val="A8424A"/>
                </a:solidFill>
                <a:latin typeface="Aptos"/>
                <a:ea typeface="Aptos"/>
                <a:cs typeface="Aptos"/>
              </a:rPr>
              <a:t>CONNECT</a:t>
            </a:r>
          </a:p>
        </p:txBody>
      </p:sp>
      <p:sp>
        <p:nvSpPr>
          <p:cNvPr id="10" name="">
            <a:extLst xmlns:a="http://schemas.openxmlformats.org/drawingml/2006/main">
              <a:ext uri="{FF2B5EF4-FFF2-40B4-BE49-F238E27FC236}">
                <a16:creationId xmlns:a16="http://schemas.microsoft.com/office/drawing/2014/main" id="{30C2B652-3D3B-438E-8B82-116DBED3781D}"/>
              </a:ext>
            </a:extLst>
          </p:cNvPr>
          <p:cNvSpPr>
            <a:spLocks xmlns:a="http://schemas.openxmlformats.org/drawingml/2006/main" noGrp="1"/>
          </p:cNvSpPr>
          <p:nvPr/>
        </p:nvSpPr>
        <p:spPr>
          <a:xfrm xmlns:a="http://schemas.openxmlformats.org/drawingml/2006/main">
            <a:off x="3429000" y="2800350"/>
            <a:ext cx="2286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59524"/>
          </a:bodyPr>
          <a:lstStyle xmlns:a="http://schemas.openxmlformats.org/drawingml/2006/main"/>
          <a:p xmlns:a="http://schemas.openxmlformats.org/drawingml/2006/main">
            <a:pPr algn="ctr">
              <a:buNone/>
              <a:defRPr sz="1575" b="1">
                <a:solidFill>
                  <a:srgbClr val="5F6874"/>
                </a:solidFill>
                <a:latin typeface="Aptos"/>
                <a:ea typeface="Aptos"/>
                <a:cs typeface="Aptos"/>
              </a:defRPr>
            </a:pPr>
            <a:r>
              <a:rPr sz="1575" b="1">
                <a:solidFill>
                  <a:srgbClr val="5F6874"/>
                </a:solidFill>
                <a:latin typeface="Aptos"/>
                <a:ea typeface="Aptos"/>
                <a:cs typeface="Aptos"/>
              </a:rPr>
              <a:t>Link people, property, events and time in one verified sequence.</a:t>
            </a:r>
          </a:p>
        </p:txBody>
      </p:sp>
      <p:sp>
        <p:nvSpPr>
          <p:cNvPr id="11" name="">
            <a:extLst xmlns:a="http://schemas.openxmlformats.org/drawingml/2006/main">
              <a:ext uri="{FF2B5EF4-FFF2-40B4-BE49-F238E27FC236}">
                <a16:creationId xmlns:a16="http://schemas.microsoft.com/office/drawing/2014/main" id="{163DC180-ACC4-424C-9F50-A480CBDA5CFA}"/>
              </a:ext>
            </a:extLst>
          </p:cNvPr>
          <p:cNvSpPr>
            <a:spLocks xmlns:a="http://schemas.openxmlformats.org/drawingml/2006/main" noGrp="1"/>
          </p:cNvSpPr>
          <p:nvPr/>
        </p:nvSpPr>
        <p:spPr>
          <a:xfrm xmlns:a="http://schemas.openxmlformats.org/drawingml/2006/main">
            <a:off x="5762625" y="2428875"/>
            <a:ext cx="333375"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550" b="1">
                <a:solidFill>
                  <a:srgbClr val="D8D2DC"/>
                </a:solidFill>
                <a:latin typeface="Aptos"/>
                <a:ea typeface="Aptos"/>
                <a:cs typeface="Aptos"/>
              </a:defRPr>
            </a:pPr>
            <a:r>
              <a:rPr sz="2550" b="1">
                <a:solidFill>
                  <a:srgbClr val="D8D2DC"/>
                </a:solidFill>
                <a:latin typeface="Aptos"/>
                <a:ea typeface="Aptos"/>
                <a:cs typeface="Aptos"/>
              </a:rPr>
              <a:t>→</a:t>
            </a:r>
          </a:p>
        </p:txBody>
      </p:sp>
      <p:sp>
        <p:nvSpPr>
          <p:cNvPr id="12" name="">
            <a:extLst xmlns:a="http://schemas.openxmlformats.org/drawingml/2006/main">
              <a:ext uri="{FF2B5EF4-FFF2-40B4-BE49-F238E27FC236}">
                <a16:creationId xmlns:a16="http://schemas.microsoft.com/office/drawing/2014/main" id="{D7F9A408-5E65-48D2-97E7-7547701A4EAE}"/>
              </a:ext>
            </a:extLst>
          </p:cNvPr>
          <p:cNvSpPr>
            <a:spLocks xmlns:a="http://schemas.openxmlformats.org/drawingml/2006/main" noGrp="1"/>
          </p:cNvSpPr>
          <p:nvPr/>
        </p:nvSpPr>
        <p:spPr>
          <a:xfrm xmlns:a="http://schemas.openxmlformats.org/drawingml/2006/main">
            <a:off x="6191250" y="2190750"/>
            <a:ext cx="22860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700" b="1">
                <a:solidFill>
                  <a:srgbClr val="D39124"/>
                </a:solidFill>
                <a:latin typeface="Aptos"/>
                <a:ea typeface="Aptos"/>
                <a:cs typeface="Aptos"/>
              </a:defRPr>
            </a:pPr>
            <a:r>
              <a:rPr sz="2700" b="1">
                <a:solidFill>
                  <a:srgbClr val="D39124"/>
                </a:solidFill>
                <a:latin typeface="Aptos"/>
                <a:ea typeface="Aptos"/>
                <a:cs typeface="Aptos"/>
              </a:rPr>
              <a:t>TEST</a:t>
            </a:r>
          </a:p>
        </p:txBody>
      </p:sp>
      <p:sp>
        <p:nvSpPr>
          <p:cNvPr id="13" name="">
            <a:extLst xmlns:a="http://schemas.openxmlformats.org/drawingml/2006/main">
              <a:ext uri="{FF2B5EF4-FFF2-40B4-BE49-F238E27FC236}">
                <a16:creationId xmlns:a16="http://schemas.microsoft.com/office/drawing/2014/main" id="{8E86F34C-544E-4A05-B8FB-AC9A36C98AFB}"/>
              </a:ext>
            </a:extLst>
          </p:cNvPr>
          <p:cNvSpPr>
            <a:spLocks xmlns:a="http://schemas.openxmlformats.org/drawingml/2006/main" noGrp="1"/>
          </p:cNvSpPr>
          <p:nvPr/>
        </p:nvSpPr>
        <p:spPr>
          <a:xfrm xmlns:a="http://schemas.openxmlformats.org/drawingml/2006/main">
            <a:off x="6191250" y="2800350"/>
            <a:ext cx="2286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59524"/>
          </a:bodyPr>
          <a:lstStyle xmlns:a="http://schemas.openxmlformats.org/drawingml/2006/main"/>
          <a:p xmlns:a="http://schemas.openxmlformats.org/drawingml/2006/main">
            <a:pPr algn="ctr">
              <a:buNone/>
              <a:defRPr sz="1575" b="1">
                <a:solidFill>
                  <a:srgbClr val="5F6874"/>
                </a:solidFill>
                <a:latin typeface="Aptos"/>
                <a:ea typeface="Aptos"/>
                <a:cs typeface="Aptos"/>
              </a:defRPr>
            </a:pPr>
            <a:r>
              <a:rPr sz="1575" b="1">
                <a:solidFill>
                  <a:srgbClr val="5F6874"/>
                </a:solidFill>
                <a:latin typeface="Aptos"/>
                <a:ea typeface="Aptos"/>
                <a:cs typeface="Aptos"/>
              </a:rPr>
              <a:t>Apply the governing rule and alternative causal explanations.</a:t>
            </a:r>
          </a:p>
        </p:txBody>
      </p:sp>
      <p:sp>
        <p:nvSpPr>
          <p:cNvPr id="14" name="">
            <a:extLst xmlns:a="http://schemas.openxmlformats.org/drawingml/2006/main">
              <a:ext uri="{FF2B5EF4-FFF2-40B4-BE49-F238E27FC236}">
                <a16:creationId xmlns:a16="http://schemas.microsoft.com/office/drawing/2014/main" id="{FFF8E5B7-E276-4C45-817F-92C2742C66CC}"/>
              </a:ext>
            </a:extLst>
          </p:cNvPr>
          <p:cNvSpPr>
            <a:spLocks xmlns:a="http://schemas.openxmlformats.org/drawingml/2006/main" noGrp="1"/>
          </p:cNvSpPr>
          <p:nvPr/>
        </p:nvSpPr>
        <p:spPr>
          <a:xfrm xmlns:a="http://schemas.openxmlformats.org/drawingml/2006/main">
            <a:off x="8524875" y="2428875"/>
            <a:ext cx="333375"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550" b="1">
                <a:solidFill>
                  <a:srgbClr val="D8D2DC"/>
                </a:solidFill>
                <a:latin typeface="Aptos"/>
                <a:ea typeface="Aptos"/>
                <a:cs typeface="Aptos"/>
              </a:defRPr>
            </a:pPr>
            <a:r>
              <a:rPr sz="2550" b="1">
                <a:solidFill>
                  <a:srgbClr val="D8D2DC"/>
                </a:solidFill>
                <a:latin typeface="Aptos"/>
                <a:ea typeface="Aptos"/>
                <a:cs typeface="Aptos"/>
              </a:rPr>
              <a:t>→</a:t>
            </a:r>
          </a:p>
        </p:txBody>
      </p:sp>
      <p:sp>
        <p:nvSpPr>
          <p:cNvPr id="15" name="">
            <a:extLst xmlns:a="http://schemas.openxmlformats.org/drawingml/2006/main">
              <a:ext uri="{FF2B5EF4-FFF2-40B4-BE49-F238E27FC236}">
                <a16:creationId xmlns:a16="http://schemas.microsoft.com/office/drawing/2014/main" id="{57AA260A-8C53-4BEB-B91F-96358B4640D5}"/>
              </a:ext>
            </a:extLst>
          </p:cNvPr>
          <p:cNvSpPr>
            <a:spLocks xmlns:a="http://schemas.openxmlformats.org/drawingml/2006/main" noGrp="1"/>
          </p:cNvSpPr>
          <p:nvPr/>
        </p:nvSpPr>
        <p:spPr>
          <a:xfrm xmlns:a="http://schemas.openxmlformats.org/drawingml/2006/main">
            <a:off x="8953500" y="2190750"/>
            <a:ext cx="22860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700" b="1">
                <a:solidFill>
                  <a:srgbClr val="167386"/>
                </a:solidFill>
                <a:latin typeface="Aptos"/>
                <a:ea typeface="Aptos"/>
                <a:cs typeface="Aptos"/>
              </a:defRPr>
            </a:pPr>
            <a:r>
              <a:rPr sz="2700" b="1">
                <a:solidFill>
                  <a:srgbClr val="167386"/>
                </a:solidFill>
                <a:latin typeface="Aptos"/>
                <a:ea typeface="Aptos"/>
                <a:cs typeface="Aptos"/>
              </a:rPr>
              <a:t>PRESERVE</a:t>
            </a:r>
          </a:p>
        </p:txBody>
      </p:sp>
      <p:sp>
        <p:nvSpPr>
          <p:cNvPr id="16" name="">
            <a:extLst xmlns:a="http://schemas.openxmlformats.org/drawingml/2006/main">
              <a:ext uri="{FF2B5EF4-FFF2-40B4-BE49-F238E27FC236}">
                <a16:creationId xmlns:a16="http://schemas.microsoft.com/office/drawing/2014/main" id="{5C104C31-EB6A-4438-91CA-EB7B5BF7FBD0}"/>
              </a:ext>
            </a:extLst>
          </p:cNvPr>
          <p:cNvSpPr>
            <a:spLocks xmlns:a="http://schemas.openxmlformats.org/drawingml/2006/main" noGrp="1"/>
          </p:cNvSpPr>
          <p:nvPr/>
        </p:nvSpPr>
        <p:spPr>
          <a:xfrm xmlns:a="http://schemas.openxmlformats.org/drawingml/2006/main">
            <a:off x="8953500" y="2800350"/>
            <a:ext cx="2286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59524"/>
          </a:bodyPr>
          <a:lstStyle xmlns:a="http://schemas.openxmlformats.org/drawingml/2006/main"/>
          <a:p xmlns:a="http://schemas.openxmlformats.org/drawingml/2006/main">
            <a:pPr algn="ctr">
              <a:buNone/>
              <a:defRPr sz="1575" b="1">
                <a:solidFill>
                  <a:srgbClr val="5F6874"/>
                </a:solidFill>
                <a:latin typeface="Aptos"/>
                <a:ea typeface="Aptos"/>
                <a:cs typeface="Aptos"/>
              </a:defRPr>
            </a:pPr>
            <a:r>
              <a:rPr sz="1575" b="1">
                <a:solidFill>
                  <a:srgbClr val="5F6874"/>
                </a:solidFill>
                <a:latin typeface="Aptos"/>
                <a:ea typeface="Aptos"/>
                <a:cs typeface="Aptos"/>
              </a:rPr>
              <a:t>Secure original data, provenance and expert methodology.</a:t>
            </a:r>
          </a:p>
        </p:txBody>
      </p:sp>
      <p:sp>
        <p:nvSpPr>
          <p:cNvPr id="17" name="">
            <a:extLst xmlns:a="http://schemas.openxmlformats.org/drawingml/2006/main">
              <a:ext uri="{FF2B5EF4-FFF2-40B4-BE49-F238E27FC236}">
                <a16:creationId xmlns:a16="http://schemas.microsoft.com/office/drawing/2014/main" id="{DF62E41A-2E82-44E6-B783-3F679CCF63AE}"/>
              </a:ext>
            </a:extLst>
          </p:cNvPr>
          <p:cNvSpPr>
            <a:spLocks xmlns:a="http://schemas.openxmlformats.org/drawingml/2006/main" noGrp="1"/>
          </p:cNvSpPr>
          <p:nvPr/>
        </p:nvSpPr>
        <p:spPr>
          <a:xfrm xmlns:a="http://schemas.openxmlformats.org/drawingml/2006/main">
            <a:off x="666750" y="3667125"/>
            <a:ext cx="10668000" cy="952500"/>
          </a:xfrm>
          <a:prstGeom xmlns:a="http://schemas.openxmlformats.org/drawingml/2006/main" prst="roundRect">
            <a:avLst>
              <a:gd name="adj" fmla="val 16000"/>
            </a:avLst>
          </a:prstGeom>
          <a:solidFill xmlns:a="http://schemas.openxmlformats.org/drawingml/2006/main">
            <a:srgbClr val="EDE4F1"/>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22F12897-330B-4AAF-933D-1122BF63084A}"/>
              </a:ext>
            </a:extLst>
          </p:cNvPr>
          <p:cNvSpPr>
            <a:spLocks xmlns:a="http://schemas.openxmlformats.org/drawingml/2006/main" noGrp="1"/>
          </p:cNvSpPr>
          <p:nvPr/>
        </p:nvSpPr>
        <p:spPr>
          <a:xfrm xmlns:a="http://schemas.openxmlformats.org/drawingml/2006/main">
            <a:off x="1000125" y="3876675"/>
            <a:ext cx="1000125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875" b="1">
                <a:solidFill>
                  <a:srgbClr val="3F1D52"/>
                </a:solidFill>
                <a:latin typeface="Aptos"/>
                <a:ea typeface="Aptos"/>
                <a:cs typeface="Aptos"/>
              </a:defRPr>
            </a:pPr>
            <a:r>
              <a:rPr sz="1875" b="1">
                <a:solidFill>
                  <a:srgbClr val="3F1D52"/>
                </a:solidFill>
                <a:latin typeface="Aptos"/>
                <a:ea typeface="Aptos"/>
                <a:cs typeface="Aptos"/>
              </a:rPr>
              <a:t>Keep jurisdiction, merits, procedure and remedy analytically distinct.</a:t>
            </a:r>
          </a:p>
        </p:txBody>
      </p:sp>
      <p:sp>
        <p:nvSpPr>
          <p:cNvPr id="19" name="">
            <a:extLst xmlns:a="http://schemas.openxmlformats.org/drawingml/2006/main">
              <a:ext uri="{FF2B5EF4-FFF2-40B4-BE49-F238E27FC236}">
                <a16:creationId xmlns:a16="http://schemas.microsoft.com/office/drawing/2014/main" id="{83CA0D25-986D-4629-BBE9-34681A9538CF}"/>
              </a:ext>
            </a:extLst>
          </p:cNvPr>
          <p:cNvSpPr>
            <a:spLocks xmlns:a="http://schemas.openxmlformats.org/drawingml/2006/main" noGrp="1"/>
          </p:cNvSpPr>
          <p:nvPr/>
        </p:nvSpPr>
        <p:spPr>
          <a:xfrm xmlns:a="http://schemas.openxmlformats.org/drawingml/2006/main">
            <a:off x="666750" y="5191125"/>
            <a:ext cx="952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350" b="1">
                <a:solidFill>
                  <a:srgbClr val="167386"/>
                </a:solidFill>
                <a:latin typeface="Aptos"/>
                <a:ea typeface="Aptos"/>
                <a:cs typeface="Aptos"/>
              </a:defRPr>
            </a:pPr>
            <a:r>
              <a:rPr sz="1350" b="1">
                <a:solidFill>
                  <a:srgbClr val="167386"/>
                </a:solidFill>
                <a:latin typeface="Aptos"/>
                <a:ea typeface="Aptos"/>
                <a:cs typeface="Aptos"/>
              </a:rPr>
              <a:t>Reflect</a:t>
            </a:r>
          </a:p>
        </p:txBody>
      </p:sp>
      <p:sp>
        <p:nvSpPr>
          <p:cNvPr id="20" name="">
            <a:extLst xmlns:a="http://schemas.openxmlformats.org/drawingml/2006/main">
              <a:ext uri="{FF2B5EF4-FFF2-40B4-BE49-F238E27FC236}">
                <a16:creationId xmlns:a16="http://schemas.microsoft.com/office/drawing/2014/main" id="{0859337F-66D4-4435-B1C6-E3E381BF57AF}"/>
              </a:ext>
            </a:extLst>
          </p:cNvPr>
          <p:cNvSpPr>
            <a:spLocks xmlns:a="http://schemas.openxmlformats.org/drawingml/2006/main" noGrp="1"/>
          </p:cNvSpPr>
          <p:nvPr/>
        </p:nvSpPr>
        <p:spPr>
          <a:xfrm xmlns:a="http://schemas.openxmlformats.org/drawingml/2006/main">
            <a:off x="1571625" y="5124450"/>
            <a:ext cx="95250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75" b="1">
                <a:solidFill>
                  <a:srgbClr val="17202A"/>
                </a:solidFill>
                <a:latin typeface="Aptos"/>
                <a:ea typeface="Aptos"/>
                <a:cs typeface="Aptos"/>
              </a:defRPr>
            </a:pPr>
            <a:r>
              <a:rPr sz="1875" b="1">
                <a:solidFill>
                  <a:srgbClr val="17202A"/>
                </a:solidFill>
                <a:latin typeface="Aptos"/>
                <a:ea typeface="Aptos"/>
                <a:cs typeface="Aptos"/>
              </a:rPr>
              <a:t>Which issue requires the earliest evidence-preservation step?</a:t>
            </a:r>
          </a:p>
        </p:txBody>
      </p:sp>
    </p:spTree>
    <p:extLst>
      <p:ext uri="{BB962C8B-B14F-4D97-AF65-F5344CB8AC3E}">
        <p14:creationId xmlns:p14="http://schemas.microsoft.com/office/powerpoint/2010/main" val="257688740"/>
      </p:ext>
    </p:extLst>
  </p:cSld>
</p:sld>
</file>

<file path=ppt/slides/slide35.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15" name="">
            <a:extLst xmlns:a="http://schemas.openxmlformats.org/drawingml/2006/main">
              <a:ext uri="{FF2B5EF4-FFF2-40B4-BE49-F238E27FC236}">
                <a16:creationId xmlns:a16="http://schemas.microsoft.com/office/drawing/2014/main" id="{7ACFAF70-0D67-4D44-85FE-A036A2008F0C}"/>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4</a:t>
            </a:r>
          </a:p>
        </p:txBody>
      </p:sp>
      <p:pic>
        <p:nvPicPr>
          <p:cNvPr id="18" name=""/>
          <p:cNvPicPr>
            <a:picLocks xmlns:a="http://schemas.openxmlformats.org/drawingml/2006/main" noChangeAspect="1"/>
          </p:cNvPicPr>
          <p:nvPr/>
        </p:nvPicPr>
        <p:blipFill>
          <a:blip xmlns:r="http://schemas.openxmlformats.org/officeDocument/2006/relationships" xmlns:a="http://schemas.openxmlformats.org/drawingml/2006/main" r:embed="Ra0c85c217b114619"/>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DFEEB0E9-C2EF-44E1-B9B6-B3B30640D334}"/>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Detention and lost profit</a:t>
            </a:r>
          </a:p>
        </p:txBody>
      </p:sp>
      <p:sp>
        <p:nvSpPr>
          <p:cNvPr id="4" name="">
            <a:extLst xmlns:a="http://schemas.openxmlformats.org/drawingml/2006/main">
              <a:ext uri="{FF2B5EF4-FFF2-40B4-BE49-F238E27FC236}">
                <a16:creationId xmlns:a16="http://schemas.microsoft.com/office/drawing/2014/main" id="{04175DA0-721D-44A2-96D9-055AE943FBD4}"/>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7DCB52CA-D7F8-4ED9-9DB0-5ED84D256000}"/>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35</a:t>
            </a:r>
          </a:p>
        </p:txBody>
      </p:sp>
      <p:sp>
        <p:nvSpPr>
          <p:cNvPr id="6" name="">
            <a:extLst xmlns:a="http://schemas.openxmlformats.org/drawingml/2006/main">
              <a:ext uri="{FF2B5EF4-FFF2-40B4-BE49-F238E27FC236}">
                <a16:creationId xmlns:a16="http://schemas.microsoft.com/office/drawing/2014/main" id="{502E153A-24DD-43DD-9717-F72D0D609F6A}"/>
              </a:ext>
            </a:extLst>
          </p:cNvPr>
          <p:cNvSpPr>
            <a:spLocks xmlns:a="http://schemas.openxmlformats.org/drawingml/2006/main" noGrp="1"/>
          </p:cNvSpPr>
          <p:nvPr/>
        </p:nvSpPr>
        <p:spPr>
          <a:xfrm xmlns:a="http://schemas.openxmlformats.org/drawingml/2006/main">
            <a:off x="666750" y="1695450"/>
            <a:ext cx="9906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71929"/>
          </a:bodyPr>
          <a:lstStyle xmlns:a="http://schemas.openxmlformats.org/drawingml/2006/main"/>
          <a:p xmlns:a="http://schemas.openxmlformats.org/drawingml/2006/main">
            <a:pPr algn="l">
              <a:buNone/>
              <a:defRPr sz="2175" b="1">
                <a:solidFill>
                  <a:srgbClr val="17202A"/>
                </a:solidFill>
                <a:latin typeface="Aptos"/>
                <a:ea typeface="Aptos"/>
                <a:cs typeface="Aptos"/>
              </a:defRPr>
            </a:pPr>
            <a:r>
              <a:rPr sz="2175" b="1">
                <a:solidFill>
                  <a:srgbClr val="17202A"/>
                </a:solidFill>
                <a:latin typeface="Aptos"/>
                <a:ea typeface="Aptos"/>
                <a:cs typeface="Aptos"/>
              </a:rPr>
              <a:t>Recoverable loss of use depends on proof of actual opportunity, reasonable duration and avoided costs.</a:t>
            </a:r>
          </a:p>
        </p:txBody>
      </p:sp>
      <p:sp>
        <p:nvSpPr>
          <p:cNvPr id="7" name="">
            <a:extLst xmlns:a="http://schemas.openxmlformats.org/drawingml/2006/main">
              <a:ext uri="{FF2B5EF4-FFF2-40B4-BE49-F238E27FC236}">
                <a16:creationId xmlns:a16="http://schemas.microsoft.com/office/drawing/2014/main" id="{B5335C83-8918-4881-86A6-54B192E60BF3}"/>
              </a:ext>
            </a:extLst>
          </p:cNvPr>
          <p:cNvSpPr>
            <a:spLocks xmlns:a="http://schemas.openxmlformats.org/drawingml/2006/main" noGrp="1"/>
          </p:cNvSpPr>
          <p:nvPr/>
        </p:nvSpPr>
        <p:spPr>
          <a:xfrm xmlns:a="http://schemas.openxmlformats.org/drawingml/2006/main">
            <a:off x="904875" y="2647950"/>
            <a:ext cx="3619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425" b="1">
                <a:solidFill>
                  <a:srgbClr val="3F1D52"/>
                </a:solidFill>
                <a:latin typeface="Aptos"/>
                <a:ea typeface="Aptos"/>
                <a:cs typeface="Aptos"/>
              </a:defRPr>
            </a:pPr>
            <a:r>
              <a:rPr sz="1425" b="1">
                <a:solidFill>
                  <a:srgbClr val="3F1D52"/>
                </a:solidFill>
                <a:latin typeface="Aptos"/>
                <a:ea typeface="Aptos"/>
                <a:cs typeface="Aptos"/>
              </a:rPr>
              <a:t>LEGAL SOURCE</a:t>
            </a:r>
          </a:p>
        </p:txBody>
      </p:sp>
      <p:sp>
        <p:nvSpPr>
          <p:cNvPr id="8" name="">
            <a:extLst xmlns:a="http://schemas.openxmlformats.org/drawingml/2006/main">
              <a:ext uri="{FF2B5EF4-FFF2-40B4-BE49-F238E27FC236}">
                <a16:creationId xmlns:a16="http://schemas.microsoft.com/office/drawing/2014/main" id="{7478D770-32C1-42B0-A69A-63FE479A5A81}"/>
              </a:ext>
            </a:extLst>
          </p:cNvPr>
          <p:cNvSpPr>
            <a:spLocks xmlns:a="http://schemas.openxmlformats.org/drawingml/2006/main" noGrp="1"/>
          </p:cNvSpPr>
          <p:nvPr/>
        </p:nvSpPr>
        <p:spPr>
          <a:xfrm xmlns:a="http://schemas.openxmlformats.org/drawingml/2006/main">
            <a:off x="952500" y="3143250"/>
            <a:ext cx="3714750" cy="1809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ormAutofit fontScale="100000"/>
          </a:bodyPr>
          <a:lstStyle xmlns:a="http://schemas.openxmlformats.org/drawingml/2006/main"/>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Identify the precise statute, rule, convention, contract or authority.</a:t>
            </a:r>
          </a:p>
        </p:txBody>
      </p:sp>
      <p:sp>
        <p:nvSpPr>
          <p:cNvPr id="9" name="">
            <a:extLst xmlns:a="http://schemas.openxmlformats.org/drawingml/2006/main">
              <a:ext uri="{FF2B5EF4-FFF2-40B4-BE49-F238E27FC236}">
                <a16:creationId xmlns:a16="http://schemas.microsoft.com/office/drawing/2014/main" id="{C23C9FC9-93AF-4BD8-A7E6-04FFDD3AAA9A}"/>
              </a:ext>
            </a:extLst>
          </p:cNvPr>
          <p:cNvSpPr>
            <a:spLocks xmlns:a="http://schemas.openxmlformats.org/drawingml/2006/main" noGrp="1"/>
          </p:cNvSpPr>
          <p:nvPr/>
        </p:nvSpPr>
        <p:spPr>
          <a:xfrm xmlns:a="http://schemas.openxmlformats.org/drawingml/2006/main">
            <a:off x="7620000" y="2647950"/>
            <a:ext cx="31432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425" b="1">
                <a:solidFill>
                  <a:srgbClr val="167386"/>
                </a:solidFill>
                <a:latin typeface="Aptos"/>
                <a:ea typeface="Aptos"/>
                <a:cs typeface="Aptos"/>
              </a:defRPr>
            </a:pPr>
            <a:r>
              <a:rPr sz="1425" b="1">
                <a:solidFill>
                  <a:srgbClr val="167386"/>
                </a:solidFill>
                <a:latin typeface="Aptos"/>
                <a:ea typeface="Aptos"/>
                <a:cs typeface="Aptos"/>
              </a:rPr>
              <a:t>ELEMENTS</a:t>
            </a:r>
          </a:p>
        </p:txBody>
      </p:sp>
      <p:sp>
        <p:nvSpPr>
          <p:cNvPr id="10" name="">
            <a:extLst xmlns:a="http://schemas.openxmlformats.org/drawingml/2006/main">
              <a:ext uri="{FF2B5EF4-FFF2-40B4-BE49-F238E27FC236}">
                <a16:creationId xmlns:a16="http://schemas.microsoft.com/office/drawing/2014/main" id="{95BB7FEB-BF6D-4036-9A6E-9F9E647AA79A}"/>
              </a:ext>
            </a:extLst>
          </p:cNvPr>
          <p:cNvSpPr>
            <a:spLocks xmlns:a="http://schemas.openxmlformats.org/drawingml/2006/main" noGrp="1"/>
          </p:cNvSpPr>
          <p:nvPr/>
        </p:nvSpPr>
        <p:spPr>
          <a:xfrm xmlns:a="http://schemas.openxmlformats.org/drawingml/2006/main">
            <a:off x="7667625" y="3143250"/>
            <a:ext cx="3143250" cy="1809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ormAutofit fontScale="100000"/>
          </a:bodyPr>
          <a:lstStyle xmlns:a="http://schemas.openxmlformats.org/drawingml/2006/main"/>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State the legal test without merging distinct requirements.</a:t>
            </a:r>
          </a:p>
        </p:txBody>
      </p:sp>
      <p:sp>
        <p:nvSpPr>
          <p:cNvPr id="11" name="">
            <a:extLst xmlns:a="http://schemas.openxmlformats.org/drawingml/2006/main">
              <a:ext uri="{FF2B5EF4-FFF2-40B4-BE49-F238E27FC236}">
                <a16:creationId xmlns:a16="http://schemas.microsoft.com/office/drawing/2014/main" id="{BC344220-4BC6-40A8-A528-CBADBD437EA6}"/>
              </a:ext>
            </a:extLst>
          </p:cNvPr>
          <p:cNvSpPr>
            <a:spLocks xmlns:a="http://schemas.openxmlformats.org/drawingml/2006/main" noGrp="1"/>
          </p:cNvSpPr>
          <p:nvPr/>
        </p:nvSpPr>
        <p:spPr>
          <a:xfrm xmlns:a="http://schemas.openxmlformats.org/drawingml/2006/main">
            <a:off x="4905375" y="2619375"/>
            <a:ext cx="2333625" cy="2381250"/>
          </a:xfrm>
          <a:prstGeom xmlns:a="http://schemas.openxmlformats.org/drawingml/2006/main" prst="roundRect">
            <a:avLst>
              <a:gd name="adj" fmla="val 49796"/>
            </a:avLst>
          </a:prstGeom>
          <a:solidFill xmlns:a="http://schemas.openxmlformats.org/drawingml/2006/main">
            <a:srgbClr val="F7E8CC"/>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CC6BC1D7-0B0C-4410-8535-C60E8DA79FD1}"/>
              </a:ext>
            </a:extLst>
          </p:cNvPr>
          <p:cNvSpPr>
            <a:spLocks xmlns:a="http://schemas.openxmlformats.org/drawingml/2006/main" noGrp="1"/>
          </p:cNvSpPr>
          <p:nvPr/>
        </p:nvSpPr>
        <p:spPr>
          <a:xfrm xmlns:a="http://schemas.openxmlformats.org/drawingml/2006/main">
            <a:off x="5238750" y="3143250"/>
            <a:ext cx="1666875"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83315"/>
          </a:bodyPr>
          <a:lstStyle xmlns:a="http://schemas.openxmlformats.org/drawingml/2006/main"/>
          <a:p xmlns:a="http://schemas.openxmlformats.org/drawingml/2006/main">
            <a:pPr algn="ctr">
              <a:buNone/>
              <a:defRPr sz="2325" b="1">
                <a:solidFill>
                  <a:srgbClr val="D39124"/>
                </a:solidFill>
                <a:latin typeface="Aptos"/>
                <a:ea typeface="Aptos"/>
                <a:cs typeface="Aptos"/>
              </a:defRPr>
            </a:pPr>
            <a:r>
              <a:rPr sz="2325" b="1">
                <a:solidFill>
                  <a:srgbClr val="D39124"/>
                </a:solidFill>
                <a:latin typeface="Aptos"/>
                <a:ea typeface="Aptos"/>
                <a:cs typeface="Aptos"/>
              </a:rPr>
              <a:t>APPLICATION</a:t>
            </a:r>
          </a:p>
        </p:txBody>
      </p:sp>
      <p:sp>
        <p:nvSpPr>
          <p:cNvPr id="13" name="">
            <a:extLst xmlns:a="http://schemas.openxmlformats.org/drawingml/2006/main">
              <a:ext uri="{FF2B5EF4-FFF2-40B4-BE49-F238E27FC236}">
                <a16:creationId xmlns:a16="http://schemas.microsoft.com/office/drawing/2014/main" id="{A1419BBD-2ED4-4602-8536-ED09CC6E8589}"/>
              </a:ext>
            </a:extLst>
          </p:cNvPr>
          <p:cNvSpPr>
            <a:spLocks xmlns:a="http://schemas.openxmlformats.org/drawingml/2006/main" noGrp="1"/>
          </p:cNvSpPr>
          <p:nvPr/>
        </p:nvSpPr>
        <p:spPr>
          <a:xfrm xmlns:a="http://schemas.openxmlformats.org/drawingml/2006/main">
            <a:off x="5238750" y="3714750"/>
            <a:ext cx="1666875"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1593"/>
          </a:bodyPr>
          <a:lstStyle xmlns:a="http://schemas.openxmlformats.org/drawingml/2006/main"/>
          <a:p xmlns:a="http://schemas.openxmlformats.org/drawingml/2006/main">
            <a:pPr algn="ctr">
              <a:buNone/>
              <a:defRPr sz="1575" b="1">
                <a:solidFill>
                  <a:srgbClr val="17202A"/>
                </a:solidFill>
                <a:latin typeface="Aptos"/>
                <a:ea typeface="Aptos"/>
                <a:cs typeface="Aptos"/>
              </a:defRPr>
            </a:pPr>
            <a:r>
              <a:rPr sz="1575" b="1">
                <a:solidFill>
                  <a:srgbClr val="17202A"/>
                </a:solidFill>
                <a:latin typeface="Aptos"/>
                <a:ea typeface="Aptos"/>
                <a:cs typeface="Aptos"/>
              </a:rPr>
              <a:t>Test status, timing, control, causation and any exception.</a:t>
            </a:r>
          </a:p>
        </p:txBody>
      </p:sp>
      <p:sp>
        <p:nvSpPr>
          <p:cNvPr id="14" name="">
            <a:extLst xmlns:a="http://schemas.openxmlformats.org/drawingml/2006/main">
              <a:ext uri="{FF2B5EF4-FFF2-40B4-BE49-F238E27FC236}">
                <a16:creationId xmlns:a16="http://schemas.microsoft.com/office/drawing/2014/main" id="{81916C0D-9D85-4A35-BF4D-4113F4CDB4FA}"/>
              </a:ext>
            </a:extLst>
          </p:cNvPr>
          <p:cNvSpPr>
            <a:spLocks xmlns:a="http://schemas.openxmlformats.org/drawingml/2006/main" noGrp="1"/>
          </p:cNvSpPr>
          <p:nvPr/>
        </p:nvSpPr>
        <p:spPr>
          <a:xfrm xmlns:a="http://schemas.openxmlformats.org/drawingml/2006/main">
            <a:off x="1095375" y="5524500"/>
            <a:ext cx="100012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875" b="1">
                <a:solidFill>
                  <a:srgbClr val="3F1D52"/>
                </a:solidFill>
                <a:latin typeface="Aptos"/>
                <a:ea typeface="Aptos"/>
                <a:cs typeface="Aptos"/>
              </a:defRPr>
            </a:pPr>
            <a:r>
              <a:rPr sz="1875" b="1">
                <a:solidFill>
                  <a:srgbClr val="3F1D52"/>
                </a:solidFill>
                <a:latin typeface="Aptos"/>
                <a:ea typeface="Aptos"/>
                <a:cs typeface="Aptos"/>
              </a:rPr>
              <a:t>PRACTICE — Preserve evidence and identify the available remedy or defence.</a:t>
            </a:r>
          </a:p>
        </p:txBody>
      </p:sp>
    </p:spTree>
    <p:extLst>
      <p:ext uri="{BB962C8B-B14F-4D97-AF65-F5344CB8AC3E}">
        <p14:creationId xmlns:p14="http://schemas.microsoft.com/office/powerpoint/2010/main" val="2056515350"/>
      </p:ext>
    </p:extLst>
  </p:cSld>
</p:sld>
</file>

<file path=ppt/slides/slide36.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14" name="">
            <a:extLst xmlns:a="http://schemas.openxmlformats.org/drawingml/2006/main">
              <a:ext uri="{FF2B5EF4-FFF2-40B4-BE49-F238E27FC236}">
                <a16:creationId xmlns:a16="http://schemas.microsoft.com/office/drawing/2014/main" id="{5477F0EF-DD6A-44E8-BE1B-C5DC325392EA}"/>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4</a:t>
            </a:r>
          </a:p>
        </p:txBody>
      </p:sp>
      <p:pic>
        <p:nvPicPr>
          <p:cNvPr id="17" name=""/>
          <p:cNvPicPr>
            <a:picLocks xmlns:a="http://schemas.openxmlformats.org/drawingml/2006/main" noChangeAspect="1"/>
          </p:cNvPicPr>
          <p:nvPr/>
        </p:nvPicPr>
        <p:blipFill>
          <a:blip xmlns:r="http://schemas.openxmlformats.org/officeDocument/2006/relationships" xmlns:a="http://schemas.openxmlformats.org/drawingml/2006/main" r:embed="Rd2f7fb00495443eb"/>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70511450-76AA-460A-94E7-C50F3F9C12FA}"/>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Lecture synthesis</a:t>
            </a:r>
          </a:p>
        </p:txBody>
      </p:sp>
      <p:sp>
        <p:nvSpPr>
          <p:cNvPr id="4" name="">
            <a:extLst xmlns:a="http://schemas.openxmlformats.org/drawingml/2006/main">
              <a:ext uri="{FF2B5EF4-FFF2-40B4-BE49-F238E27FC236}">
                <a16:creationId xmlns:a16="http://schemas.microsoft.com/office/drawing/2014/main" id="{7A07071B-C6E0-47D7-BC6D-AA34A4559AF9}"/>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D3526047-C9A9-4529-A513-C6F7F8E8E707}"/>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36</a:t>
            </a:r>
          </a:p>
        </p:txBody>
      </p:sp>
      <p:sp>
        <p:nvSpPr>
          <p:cNvPr id="6" name="">
            <a:extLst xmlns:a="http://schemas.openxmlformats.org/drawingml/2006/main">
              <a:ext uri="{FF2B5EF4-FFF2-40B4-BE49-F238E27FC236}">
                <a16:creationId xmlns:a16="http://schemas.microsoft.com/office/drawing/2014/main" id="{9398A95D-96D0-4600-B910-CA8E5230BA0E}"/>
              </a:ext>
            </a:extLst>
          </p:cNvPr>
          <p:cNvSpPr>
            <a:spLocks xmlns:a="http://schemas.openxmlformats.org/drawingml/2006/main" noGrp="1"/>
          </p:cNvSpPr>
          <p:nvPr/>
        </p:nvSpPr>
        <p:spPr>
          <a:xfrm xmlns:a="http://schemas.openxmlformats.org/drawingml/2006/main">
            <a:off x="666750" y="1714500"/>
            <a:ext cx="952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68966"/>
          </a:bodyPr>
          <a:lstStyle xmlns:a="http://schemas.openxmlformats.org/drawingml/2006/main"/>
          <a:p xmlns:a="http://schemas.openxmlformats.org/drawingml/2006/main">
            <a:pPr algn="l">
              <a:buNone/>
              <a:defRPr sz="2175" b="1">
                <a:solidFill>
                  <a:srgbClr val="17202A"/>
                </a:solidFill>
                <a:latin typeface="Aptos"/>
                <a:ea typeface="Aptos"/>
                <a:cs typeface="Aptos"/>
              </a:defRPr>
            </a:pPr>
            <a:r>
              <a:rPr sz="2175" b="1">
                <a:solidFill>
                  <a:srgbClr val="17202A"/>
                </a:solidFill>
                <a:latin typeface="Aptos"/>
                <a:ea typeface="Aptos"/>
                <a:cs typeface="Aptos"/>
              </a:rPr>
              <a:t>Collision liability is built from rule, breach, reconstruction, causal contribution, apportionment and proved loss.</a:t>
            </a:r>
          </a:p>
        </p:txBody>
      </p:sp>
      <p:sp>
        <p:nvSpPr>
          <p:cNvPr id="7" name="">
            <a:extLst xmlns:a="http://schemas.openxmlformats.org/drawingml/2006/main">
              <a:ext uri="{FF2B5EF4-FFF2-40B4-BE49-F238E27FC236}">
                <a16:creationId xmlns:a16="http://schemas.microsoft.com/office/drawing/2014/main" id="{80C71ED4-8958-4775-A22D-2C483F2C6883}"/>
              </a:ext>
            </a:extLst>
          </p:cNvPr>
          <p:cNvSpPr>
            <a:spLocks xmlns:a="http://schemas.openxmlformats.org/drawingml/2006/main" noGrp="1"/>
          </p:cNvSpPr>
          <p:nvPr/>
        </p:nvSpPr>
        <p:spPr>
          <a:xfrm xmlns:a="http://schemas.openxmlformats.org/drawingml/2006/main">
            <a:off x="666750" y="2552700"/>
            <a:ext cx="4762500" cy="2714625"/>
          </a:xfrm>
          <a:prstGeom xmlns:a="http://schemas.openxmlformats.org/drawingml/2006/main" prst="roundRect">
            <a:avLst>
              <a:gd name="adj" fmla="val 6316"/>
            </a:avLst>
          </a:prstGeom>
          <a:solidFill xmlns:a="http://schemas.openxmlformats.org/drawingml/2006/main">
            <a:srgbClr val="F5E0E2"/>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CF7D3F28-B7D7-49E6-B5B8-D5DB39B030B7}"/>
              </a:ext>
            </a:extLst>
          </p:cNvPr>
          <p:cNvSpPr>
            <a:spLocks xmlns:a="http://schemas.openxmlformats.org/drawingml/2006/main" noGrp="1"/>
          </p:cNvSpPr>
          <p:nvPr/>
        </p:nvSpPr>
        <p:spPr>
          <a:xfrm xmlns:a="http://schemas.openxmlformats.org/drawingml/2006/main">
            <a:off x="952500" y="2838450"/>
            <a:ext cx="4191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425" b="1">
                <a:solidFill>
                  <a:srgbClr val="A8424A"/>
                </a:solidFill>
                <a:latin typeface="Aptos"/>
                <a:ea typeface="Aptos"/>
                <a:cs typeface="Aptos"/>
              </a:defRPr>
            </a:pPr>
            <a:r>
              <a:rPr sz="1425" b="1">
                <a:solidFill>
                  <a:srgbClr val="A8424A"/>
                </a:solidFill>
                <a:latin typeface="Aptos"/>
                <a:ea typeface="Aptos"/>
                <a:cs typeface="Aptos"/>
              </a:rPr>
              <a:t>GATEWAY</a:t>
            </a:r>
          </a:p>
        </p:txBody>
      </p:sp>
      <p:sp>
        <p:nvSpPr>
          <p:cNvPr id="9" name="">
            <a:extLst xmlns:a="http://schemas.openxmlformats.org/drawingml/2006/main">
              <a:ext uri="{FF2B5EF4-FFF2-40B4-BE49-F238E27FC236}">
                <a16:creationId xmlns:a16="http://schemas.microsoft.com/office/drawing/2014/main" id="{CD2D2CCB-4F4D-4F43-89C9-B68043DBC26C}"/>
              </a:ext>
            </a:extLst>
          </p:cNvPr>
          <p:cNvSpPr>
            <a:spLocks xmlns:a="http://schemas.openxmlformats.org/drawingml/2006/main" noGrp="1"/>
          </p:cNvSpPr>
          <p:nvPr/>
        </p:nvSpPr>
        <p:spPr>
          <a:xfrm xmlns:a="http://schemas.openxmlformats.org/drawingml/2006/main">
            <a:off x="1095375" y="3381375"/>
            <a:ext cx="3810000" cy="1524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ormAutofit fontScale="100000"/>
          </a:bodyPr>
          <a:lstStyle xmlns:a="http://schemas.openxmlformats.org/drawingml/2006/main"/>
          <a:p xmlns:a="http://schemas.openxmlformats.org/drawingml/2006/main">
            <a:pPr marL="23" indent="-13">
              <a:spcAft>
                <a:spcPts val="12"/>
              </a:spcAft>
              <a:buChar char="•"/>
              <a:defRPr sz="1800">
                <a:solidFill>
                  <a:srgbClr val="17202A"/>
                </a:solidFill>
                <a:latin typeface="Aptos"/>
                <a:ea typeface="Aptos"/>
                <a:cs typeface="Aptos"/>
              </a:defRPr>
            </a:pPr>
            <a:r>
              <a:rPr sz="1800">
                <a:solidFill>
                  <a:srgbClr val="17202A"/>
                </a:solidFill>
                <a:latin typeface="Aptos"/>
                <a:ea typeface="Aptos"/>
                <a:cs typeface="Aptos"/>
              </a:rPr>
              <a:t>Confirm jurisdiction, person, claim and maritime property.</a:t>
            </a:r>
          </a:p>
        </p:txBody>
      </p:sp>
      <p:sp>
        <p:nvSpPr>
          <p:cNvPr id="10" name="">
            <a:extLst xmlns:a="http://schemas.openxmlformats.org/drawingml/2006/main">
              <a:ext uri="{FF2B5EF4-FFF2-40B4-BE49-F238E27FC236}">
                <a16:creationId xmlns:a16="http://schemas.microsoft.com/office/drawing/2014/main" id="{045DF73D-8004-40F5-9A49-FF8E8A4247EA}"/>
              </a:ext>
            </a:extLst>
          </p:cNvPr>
          <p:cNvSpPr>
            <a:spLocks xmlns:a="http://schemas.openxmlformats.org/drawingml/2006/main" noGrp="1"/>
          </p:cNvSpPr>
          <p:nvPr/>
        </p:nvSpPr>
        <p:spPr>
          <a:xfrm xmlns:a="http://schemas.openxmlformats.org/drawingml/2006/main">
            <a:off x="5905500" y="2552700"/>
            <a:ext cx="5429250" cy="2714625"/>
          </a:xfrm>
          <a:prstGeom xmlns:a="http://schemas.openxmlformats.org/drawingml/2006/main" prst="roundRect">
            <a:avLst>
              <a:gd name="adj" fmla="val 6316"/>
            </a:avLst>
          </a:prstGeom>
          <a:solidFill xmlns:a="http://schemas.openxmlformats.org/drawingml/2006/main">
            <a:srgbClr val="DDEDE8"/>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D83106C5-4F97-4FC9-9CB9-7BCF857CC3FC}"/>
              </a:ext>
            </a:extLst>
          </p:cNvPr>
          <p:cNvSpPr>
            <a:spLocks xmlns:a="http://schemas.openxmlformats.org/drawingml/2006/main" noGrp="1"/>
          </p:cNvSpPr>
          <p:nvPr/>
        </p:nvSpPr>
        <p:spPr>
          <a:xfrm xmlns:a="http://schemas.openxmlformats.org/drawingml/2006/main">
            <a:off x="6238875" y="2838450"/>
            <a:ext cx="4762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425" b="1">
                <a:solidFill>
                  <a:srgbClr val="2E7968"/>
                </a:solidFill>
                <a:latin typeface="Aptos"/>
                <a:ea typeface="Aptos"/>
                <a:cs typeface="Aptos"/>
              </a:defRPr>
            </a:pPr>
            <a:r>
              <a:rPr sz="1425" b="1">
                <a:solidFill>
                  <a:srgbClr val="2E7968"/>
                </a:solidFill>
                <a:latin typeface="Aptos"/>
                <a:ea typeface="Aptos"/>
                <a:cs typeface="Aptos"/>
              </a:rPr>
              <a:t>RULE</a:t>
            </a:r>
          </a:p>
        </p:txBody>
      </p:sp>
      <p:sp>
        <p:nvSpPr>
          <p:cNvPr id="12" name="">
            <a:extLst xmlns:a="http://schemas.openxmlformats.org/drawingml/2006/main">
              <a:ext uri="{FF2B5EF4-FFF2-40B4-BE49-F238E27FC236}">
                <a16:creationId xmlns:a16="http://schemas.microsoft.com/office/drawing/2014/main" id="{A9FDF952-7D2D-473F-BDFE-F85578C14792}"/>
              </a:ext>
            </a:extLst>
          </p:cNvPr>
          <p:cNvSpPr>
            <a:spLocks xmlns:a="http://schemas.openxmlformats.org/drawingml/2006/main" noGrp="1"/>
          </p:cNvSpPr>
          <p:nvPr/>
        </p:nvSpPr>
        <p:spPr>
          <a:xfrm xmlns:a="http://schemas.openxmlformats.org/drawingml/2006/main">
            <a:off x="6381750" y="3381375"/>
            <a:ext cx="4286250" cy="1524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ormAutofit fontScale="100000"/>
          </a:bodyPr>
          <a:lstStyle xmlns:a="http://schemas.openxmlformats.org/drawingml/2006/main"/>
          <a:p xmlns:a="http://schemas.openxmlformats.org/drawingml/2006/main">
            <a:pPr marL="23" indent="-13">
              <a:spcAft>
                <a:spcPts val="12"/>
              </a:spcAft>
              <a:buChar char="•"/>
              <a:defRPr sz="1800">
                <a:solidFill>
                  <a:srgbClr val="17202A"/>
                </a:solidFill>
                <a:latin typeface="Aptos"/>
                <a:ea typeface="Aptos"/>
                <a:cs typeface="Aptos"/>
              </a:defRPr>
            </a:pPr>
            <a:r>
              <a:rPr sz="1800">
                <a:solidFill>
                  <a:srgbClr val="17202A"/>
                </a:solidFill>
                <a:latin typeface="Aptos"/>
                <a:ea typeface="Aptos"/>
                <a:cs typeface="Aptos"/>
              </a:rPr>
              <a:t>State the governing legal test accurately.</a:t>
            </a:r>
          </a:p>
        </p:txBody>
      </p:sp>
      <p:sp>
        <p:nvSpPr>
          <p:cNvPr id="13" name="">
            <a:extLst xmlns:a="http://schemas.openxmlformats.org/drawingml/2006/main">
              <a:ext uri="{FF2B5EF4-FFF2-40B4-BE49-F238E27FC236}">
                <a16:creationId xmlns:a16="http://schemas.microsoft.com/office/drawing/2014/main" id="{CCB86A5D-5513-4228-BD46-9D97E13973A9}"/>
              </a:ext>
            </a:extLst>
          </p:cNvPr>
          <p:cNvSpPr>
            <a:spLocks xmlns:a="http://schemas.openxmlformats.org/drawingml/2006/main" noGrp="1"/>
          </p:cNvSpPr>
          <p:nvPr/>
        </p:nvSpPr>
        <p:spPr>
          <a:xfrm xmlns:a="http://schemas.openxmlformats.org/drawingml/2006/main">
            <a:off x="1524000" y="5715000"/>
            <a:ext cx="91440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025" b="1">
                <a:solidFill>
                  <a:srgbClr val="3F1D52"/>
                </a:solidFill>
                <a:latin typeface="Aptos"/>
                <a:ea typeface="Aptos"/>
                <a:cs typeface="Aptos"/>
              </a:defRPr>
            </a:pPr>
            <a:r>
              <a:rPr sz="2025" b="1">
                <a:solidFill>
                  <a:srgbClr val="3F1D52"/>
                </a:solidFill>
                <a:latin typeface="Aptos"/>
                <a:ea typeface="Aptos"/>
                <a:cs typeface="Aptos"/>
              </a:rPr>
              <a:t>Keep jurisdiction, merits, procedure and remedy analytically distinct.</a:t>
            </a:r>
          </a:p>
        </p:txBody>
      </p:sp>
    </p:spTree>
    <p:extLst>
      <p:ext uri="{BB962C8B-B14F-4D97-AF65-F5344CB8AC3E}">
        <p14:creationId xmlns:p14="http://schemas.microsoft.com/office/powerpoint/2010/main" val="2145290259"/>
      </p:ext>
    </p:extLst>
  </p:cSld>
</p:sld>
</file>

<file path=ppt/slides/slide37.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17" name="">
            <a:extLst xmlns:a="http://schemas.openxmlformats.org/drawingml/2006/main">
              <a:ext uri="{FF2B5EF4-FFF2-40B4-BE49-F238E27FC236}">
                <a16:creationId xmlns:a16="http://schemas.microsoft.com/office/drawing/2014/main" id="{88D8A1E3-0CB9-490A-9604-8ED8D066B269}"/>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4</a:t>
            </a:r>
          </a:p>
        </p:txBody>
      </p:sp>
      <p:pic>
        <p:nvPicPr>
          <p:cNvPr id="20" name=""/>
          <p:cNvPicPr>
            <a:picLocks xmlns:a="http://schemas.openxmlformats.org/drawingml/2006/main" noChangeAspect="1"/>
          </p:cNvPicPr>
          <p:nvPr/>
        </p:nvPicPr>
        <p:blipFill>
          <a:blip xmlns:r="http://schemas.openxmlformats.org/officeDocument/2006/relationships" xmlns:a="http://schemas.openxmlformats.org/drawingml/2006/main" r:embed="R9aab6db1b75d405e"/>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E0CDCE2F-287D-4240-8ACF-D775EB13B012}"/>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80436"/>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Applied scenario: close-quarters collision and port contact</a:t>
            </a:r>
          </a:p>
        </p:txBody>
      </p:sp>
      <p:sp>
        <p:nvSpPr>
          <p:cNvPr id="4" name="">
            <a:extLst xmlns:a="http://schemas.openxmlformats.org/drawingml/2006/main">
              <a:ext uri="{FF2B5EF4-FFF2-40B4-BE49-F238E27FC236}">
                <a16:creationId xmlns:a16="http://schemas.microsoft.com/office/drawing/2014/main" id="{4ECDC6C3-6AE7-41AC-A226-487CAB09D085}"/>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CBB14097-3B38-440D-ACD2-4D4285105AD2}"/>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37</a:t>
            </a:r>
          </a:p>
        </p:txBody>
      </p:sp>
      <p:sp>
        <p:nvSpPr>
          <p:cNvPr id="6" name="">
            <a:extLst xmlns:a="http://schemas.openxmlformats.org/drawingml/2006/main">
              <a:ext uri="{FF2B5EF4-FFF2-40B4-BE49-F238E27FC236}">
                <a16:creationId xmlns:a16="http://schemas.microsoft.com/office/drawing/2014/main" id="{686E7AAA-ED56-4B41-AA84-C5D336AB4728}"/>
              </a:ext>
            </a:extLst>
          </p:cNvPr>
          <p:cNvSpPr>
            <a:spLocks xmlns:a="http://schemas.openxmlformats.org/drawingml/2006/main" noGrp="1"/>
          </p:cNvSpPr>
          <p:nvPr/>
        </p:nvSpPr>
        <p:spPr>
          <a:xfrm xmlns:a="http://schemas.openxmlformats.org/drawingml/2006/main">
            <a:off x="666750" y="1790700"/>
            <a:ext cx="10858500" cy="1143000"/>
          </a:xfrm>
          <a:prstGeom xmlns:a="http://schemas.openxmlformats.org/drawingml/2006/main" prst="roundRect">
            <a:avLst>
              <a:gd name="adj" fmla="val 15000"/>
            </a:avLst>
          </a:prstGeom>
          <a:solidFill xmlns:a="http://schemas.openxmlformats.org/drawingml/2006/main">
            <a:srgbClr val="3F1D52"/>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A697E2AF-55CC-43B9-B74F-28683C6060E6}"/>
              </a:ext>
            </a:extLst>
          </p:cNvPr>
          <p:cNvSpPr>
            <a:spLocks xmlns:a="http://schemas.openxmlformats.org/drawingml/2006/main" noGrp="1"/>
          </p:cNvSpPr>
          <p:nvPr/>
        </p:nvSpPr>
        <p:spPr>
          <a:xfrm xmlns:a="http://schemas.openxmlformats.org/drawingml/2006/main">
            <a:off x="1047750" y="2066925"/>
            <a:ext cx="100965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77865"/>
          </a:bodyPr>
          <a:lstStyle xmlns:a="http://schemas.openxmlformats.org/drawingml/2006/main"/>
          <a:p xmlns:a="http://schemas.openxmlformats.org/drawingml/2006/main">
            <a:pPr algn="ctr">
              <a:buNone/>
              <a:defRPr sz="2250" b="1">
                <a:solidFill>
                  <a:srgbClr val="FFFFFF"/>
                </a:solidFill>
                <a:latin typeface="Aptos"/>
                <a:ea typeface="Aptos"/>
                <a:cs typeface="Aptos"/>
              </a:defRPr>
            </a:pPr>
            <a:r>
              <a:rPr sz="2250" b="1">
                <a:solidFill>
                  <a:srgbClr val="FFFFFF"/>
                </a:solidFill>
                <a:latin typeface="Aptos"/>
                <a:ea typeface="Aptos"/>
                <a:cs typeface="Aptos"/>
              </a:rPr>
              <a:t>A container ship and tanker collide in restricted visibility; one then contacts harbour infrastructure. AIS records conflict with bridge recollections and a pilot was aboard one vessel.</a:t>
            </a:r>
          </a:p>
        </p:txBody>
      </p:sp>
      <p:sp>
        <p:nvSpPr>
          <p:cNvPr id="8" name="">
            <a:extLst xmlns:a="http://schemas.openxmlformats.org/drawingml/2006/main">
              <a:ext uri="{FF2B5EF4-FFF2-40B4-BE49-F238E27FC236}">
                <a16:creationId xmlns:a16="http://schemas.microsoft.com/office/drawing/2014/main" id="{8F6ED1E5-6384-4E05-826B-E9E7AEBC1C40}"/>
              </a:ext>
            </a:extLst>
          </p:cNvPr>
          <p:cNvSpPr>
            <a:spLocks xmlns:a="http://schemas.openxmlformats.org/drawingml/2006/main" noGrp="1"/>
          </p:cNvSpPr>
          <p:nvPr/>
        </p:nvSpPr>
        <p:spPr>
          <a:xfrm xmlns:a="http://schemas.openxmlformats.org/drawingml/2006/main">
            <a:off x="714375" y="3476625"/>
            <a:ext cx="2286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350" b="1">
                <a:solidFill>
                  <a:srgbClr val="A8424A"/>
                </a:solidFill>
                <a:latin typeface="Aptos"/>
                <a:ea typeface="Aptos"/>
                <a:cs typeface="Aptos"/>
              </a:defRPr>
            </a:pPr>
            <a:r>
              <a:rPr sz="1350" b="1">
                <a:solidFill>
                  <a:srgbClr val="A8424A"/>
                </a:solidFill>
                <a:latin typeface="Aptos"/>
                <a:ea typeface="Aptos"/>
                <a:cs typeface="Aptos"/>
              </a:rPr>
              <a:t>ISSUE</a:t>
            </a:r>
          </a:p>
        </p:txBody>
      </p:sp>
      <p:sp>
        <p:nvSpPr>
          <p:cNvPr id="9" name="">
            <a:extLst xmlns:a="http://schemas.openxmlformats.org/drawingml/2006/main">
              <a:ext uri="{FF2B5EF4-FFF2-40B4-BE49-F238E27FC236}">
                <a16:creationId xmlns:a16="http://schemas.microsoft.com/office/drawing/2014/main" id="{19F8B145-2CA4-445D-BCAD-5CEF10171CE5}"/>
              </a:ext>
            </a:extLst>
          </p:cNvPr>
          <p:cNvSpPr>
            <a:spLocks xmlns:a="http://schemas.openxmlformats.org/drawingml/2006/main" noGrp="1"/>
          </p:cNvSpPr>
          <p:nvPr/>
        </p:nvSpPr>
        <p:spPr>
          <a:xfrm xmlns:a="http://schemas.openxmlformats.org/drawingml/2006/main">
            <a:off x="714375" y="4000500"/>
            <a:ext cx="2286000" cy="904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800" b="1">
                <a:solidFill>
                  <a:srgbClr val="17202A"/>
                </a:solidFill>
                <a:latin typeface="Aptos"/>
                <a:ea typeface="Aptos"/>
                <a:cs typeface="Aptos"/>
              </a:defRPr>
            </a:pPr>
            <a:r>
              <a:rPr sz="1800" b="1">
                <a:solidFill>
                  <a:srgbClr val="17202A"/>
                </a:solidFill>
                <a:latin typeface="Aptos"/>
                <a:ea typeface="Aptos"/>
                <a:cs typeface="Aptos"/>
              </a:rPr>
              <a:t>Which criminal, COLREG and civil duties arise?</a:t>
            </a:r>
          </a:p>
        </p:txBody>
      </p:sp>
      <p:sp>
        <p:nvSpPr>
          <p:cNvPr id="10" name="">
            <a:extLst xmlns:a="http://schemas.openxmlformats.org/drawingml/2006/main">
              <a:ext uri="{FF2B5EF4-FFF2-40B4-BE49-F238E27FC236}">
                <a16:creationId xmlns:a16="http://schemas.microsoft.com/office/drawing/2014/main" id="{20921881-DDA3-4A4F-885B-B155B09F8EB8}"/>
              </a:ext>
            </a:extLst>
          </p:cNvPr>
          <p:cNvSpPr>
            <a:spLocks xmlns:a="http://schemas.openxmlformats.org/drawingml/2006/main" noGrp="1"/>
          </p:cNvSpPr>
          <p:nvPr/>
        </p:nvSpPr>
        <p:spPr>
          <a:xfrm xmlns:a="http://schemas.openxmlformats.org/drawingml/2006/main">
            <a:off x="3429000" y="3476625"/>
            <a:ext cx="2286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350" b="1">
                <a:solidFill>
                  <a:srgbClr val="3F1D52"/>
                </a:solidFill>
                <a:latin typeface="Aptos"/>
                <a:ea typeface="Aptos"/>
                <a:cs typeface="Aptos"/>
              </a:defRPr>
            </a:pPr>
            <a:r>
              <a:rPr sz="1350" b="1">
                <a:solidFill>
                  <a:srgbClr val="3F1D52"/>
                </a:solidFill>
                <a:latin typeface="Aptos"/>
                <a:ea typeface="Aptos"/>
                <a:cs typeface="Aptos"/>
              </a:rPr>
              <a:t>AUTHORITY</a:t>
            </a:r>
          </a:p>
        </p:txBody>
      </p:sp>
      <p:sp>
        <p:nvSpPr>
          <p:cNvPr id="11" name="">
            <a:extLst xmlns:a="http://schemas.openxmlformats.org/drawingml/2006/main">
              <a:ext uri="{FF2B5EF4-FFF2-40B4-BE49-F238E27FC236}">
                <a16:creationId xmlns:a16="http://schemas.microsoft.com/office/drawing/2014/main" id="{3B5E1F35-3F64-4294-835D-5840A05A87F3}"/>
              </a:ext>
            </a:extLst>
          </p:cNvPr>
          <p:cNvSpPr>
            <a:spLocks xmlns:a="http://schemas.openxmlformats.org/drawingml/2006/main" noGrp="1"/>
          </p:cNvSpPr>
          <p:nvPr/>
        </p:nvSpPr>
        <p:spPr>
          <a:xfrm xmlns:a="http://schemas.openxmlformats.org/drawingml/2006/main">
            <a:off x="3429000" y="4000500"/>
            <a:ext cx="2286000" cy="904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800" b="1">
                <a:solidFill>
                  <a:srgbClr val="17202A"/>
                </a:solidFill>
                <a:latin typeface="Aptos"/>
                <a:ea typeface="Aptos"/>
                <a:cs typeface="Aptos"/>
              </a:defRPr>
            </a:pPr>
            <a:r>
              <a:rPr sz="1800" b="1">
                <a:solidFill>
                  <a:srgbClr val="17202A"/>
                </a:solidFill>
                <a:latin typeface="Aptos"/>
                <a:ea typeface="Aptos"/>
                <a:cs typeface="Aptos"/>
              </a:rPr>
              <a:t>How should fault and intervening events be analysed?</a:t>
            </a:r>
          </a:p>
        </p:txBody>
      </p:sp>
      <p:sp>
        <p:nvSpPr>
          <p:cNvPr id="12" name="">
            <a:extLst xmlns:a="http://schemas.openxmlformats.org/drawingml/2006/main">
              <a:ext uri="{FF2B5EF4-FFF2-40B4-BE49-F238E27FC236}">
                <a16:creationId xmlns:a16="http://schemas.microsoft.com/office/drawing/2014/main" id="{B708C1FF-76FD-4B7B-BDA0-9D74C3BC2292}"/>
              </a:ext>
            </a:extLst>
          </p:cNvPr>
          <p:cNvSpPr>
            <a:spLocks xmlns:a="http://schemas.openxmlformats.org/drawingml/2006/main" noGrp="1"/>
          </p:cNvSpPr>
          <p:nvPr/>
        </p:nvSpPr>
        <p:spPr>
          <a:xfrm xmlns:a="http://schemas.openxmlformats.org/drawingml/2006/main">
            <a:off x="6143625" y="3476625"/>
            <a:ext cx="2286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350" b="1">
                <a:solidFill>
                  <a:srgbClr val="167386"/>
                </a:solidFill>
                <a:latin typeface="Aptos"/>
                <a:ea typeface="Aptos"/>
                <a:cs typeface="Aptos"/>
              </a:defRPr>
            </a:pPr>
            <a:r>
              <a:rPr sz="1350" b="1">
                <a:solidFill>
                  <a:srgbClr val="167386"/>
                </a:solidFill>
                <a:latin typeface="Aptos"/>
                <a:ea typeface="Aptos"/>
                <a:cs typeface="Aptos"/>
              </a:rPr>
              <a:t>EVIDENCE</a:t>
            </a:r>
          </a:p>
        </p:txBody>
      </p:sp>
      <p:sp>
        <p:nvSpPr>
          <p:cNvPr id="13" name="">
            <a:extLst xmlns:a="http://schemas.openxmlformats.org/drawingml/2006/main">
              <a:ext uri="{FF2B5EF4-FFF2-40B4-BE49-F238E27FC236}">
                <a16:creationId xmlns:a16="http://schemas.microsoft.com/office/drawing/2014/main" id="{262556DB-257B-4A15-A89B-0C60173E5739}"/>
              </a:ext>
            </a:extLst>
          </p:cNvPr>
          <p:cNvSpPr>
            <a:spLocks xmlns:a="http://schemas.openxmlformats.org/drawingml/2006/main" noGrp="1"/>
          </p:cNvSpPr>
          <p:nvPr/>
        </p:nvSpPr>
        <p:spPr>
          <a:xfrm xmlns:a="http://schemas.openxmlformats.org/drawingml/2006/main">
            <a:off x="6143625" y="4000500"/>
            <a:ext cx="2286000" cy="904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97202"/>
          </a:bodyPr>
          <a:lstStyle xmlns:a="http://schemas.openxmlformats.org/drawingml/2006/main"/>
          <a:p xmlns:a="http://schemas.openxmlformats.org/drawingml/2006/main">
            <a:pPr algn="ctr">
              <a:buNone/>
              <a:defRPr sz="1800" b="1">
                <a:solidFill>
                  <a:srgbClr val="17202A"/>
                </a:solidFill>
                <a:latin typeface="Aptos"/>
                <a:ea typeface="Aptos"/>
                <a:cs typeface="Aptos"/>
              </a:defRPr>
            </a:pPr>
            <a:r>
              <a:rPr sz="1800" b="1">
                <a:solidFill>
                  <a:srgbClr val="17202A"/>
                </a:solidFill>
                <a:latin typeface="Aptos"/>
                <a:ea typeface="Aptos"/>
                <a:cs typeface="Aptos"/>
              </a:rPr>
              <a:t>What electronic, log, pilot and damage evidence is required?</a:t>
            </a:r>
          </a:p>
        </p:txBody>
      </p:sp>
      <p:sp>
        <p:nvSpPr>
          <p:cNvPr id="14" name="">
            <a:extLst xmlns:a="http://schemas.openxmlformats.org/drawingml/2006/main">
              <a:ext uri="{FF2B5EF4-FFF2-40B4-BE49-F238E27FC236}">
                <a16:creationId xmlns:a16="http://schemas.microsoft.com/office/drawing/2014/main" id="{005059E4-71BD-492E-951A-B3DB5F80E3EF}"/>
              </a:ext>
            </a:extLst>
          </p:cNvPr>
          <p:cNvSpPr>
            <a:spLocks xmlns:a="http://schemas.openxmlformats.org/drawingml/2006/main" noGrp="1"/>
          </p:cNvSpPr>
          <p:nvPr/>
        </p:nvSpPr>
        <p:spPr>
          <a:xfrm xmlns:a="http://schemas.openxmlformats.org/drawingml/2006/main">
            <a:off x="8858250" y="3476625"/>
            <a:ext cx="2286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350" b="1">
                <a:solidFill>
                  <a:srgbClr val="D39124"/>
                </a:solidFill>
                <a:latin typeface="Aptos"/>
                <a:ea typeface="Aptos"/>
                <a:cs typeface="Aptos"/>
              </a:defRPr>
            </a:pPr>
            <a:r>
              <a:rPr sz="1350" b="1">
                <a:solidFill>
                  <a:srgbClr val="D39124"/>
                </a:solidFill>
                <a:latin typeface="Aptos"/>
                <a:ea typeface="Aptos"/>
                <a:cs typeface="Aptos"/>
              </a:rPr>
              <a:t>ADVICE</a:t>
            </a:r>
          </a:p>
        </p:txBody>
      </p:sp>
      <p:sp>
        <p:nvSpPr>
          <p:cNvPr id="15" name="">
            <a:extLst xmlns:a="http://schemas.openxmlformats.org/drawingml/2006/main">
              <a:ext uri="{FF2B5EF4-FFF2-40B4-BE49-F238E27FC236}">
                <a16:creationId xmlns:a16="http://schemas.microsoft.com/office/drawing/2014/main" id="{BDE4BE18-1E8C-4CD5-9D1F-7AC4A3BF8488}"/>
              </a:ext>
            </a:extLst>
          </p:cNvPr>
          <p:cNvSpPr>
            <a:spLocks xmlns:a="http://schemas.openxmlformats.org/drawingml/2006/main" noGrp="1"/>
          </p:cNvSpPr>
          <p:nvPr/>
        </p:nvSpPr>
        <p:spPr>
          <a:xfrm xmlns:a="http://schemas.openxmlformats.org/drawingml/2006/main">
            <a:off x="8858250" y="4000500"/>
            <a:ext cx="2286000" cy="904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82465"/>
          </a:bodyPr>
          <a:lstStyle xmlns:a="http://schemas.openxmlformats.org/drawingml/2006/main"/>
          <a:p xmlns:a="http://schemas.openxmlformats.org/drawingml/2006/main">
            <a:pPr algn="ctr">
              <a:buNone/>
              <a:defRPr sz="1800" b="1">
                <a:solidFill>
                  <a:srgbClr val="17202A"/>
                </a:solidFill>
                <a:latin typeface="Aptos"/>
                <a:ea typeface="Aptos"/>
                <a:cs typeface="Aptos"/>
              </a:defRPr>
            </a:pPr>
            <a:r>
              <a:rPr sz="1800" b="1">
                <a:solidFill>
                  <a:srgbClr val="17202A"/>
                </a:solidFill>
                <a:latin typeface="Aptos"/>
                <a:ea typeface="Aptos"/>
                <a:cs typeface="Aptos"/>
              </a:rPr>
              <a:t>Advise on apportionment, contribution, limitation and damages.</a:t>
            </a:r>
          </a:p>
        </p:txBody>
      </p:sp>
      <p:sp>
        <p:nvSpPr>
          <p:cNvPr id="16" name="">
            <a:extLst xmlns:a="http://schemas.openxmlformats.org/drawingml/2006/main">
              <a:ext uri="{FF2B5EF4-FFF2-40B4-BE49-F238E27FC236}">
                <a16:creationId xmlns:a16="http://schemas.microsoft.com/office/drawing/2014/main" id="{4344DE73-37F2-4260-AF06-3C98F3AD1A03}"/>
              </a:ext>
            </a:extLst>
          </p:cNvPr>
          <p:cNvSpPr>
            <a:spLocks xmlns:a="http://schemas.openxmlformats.org/drawingml/2006/main" noGrp="1"/>
          </p:cNvSpPr>
          <p:nvPr/>
        </p:nvSpPr>
        <p:spPr>
          <a:xfrm xmlns:a="http://schemas.openxmlformats.org/drawingml/2006/main">
            <a:off x="1047750" y="5619750"/>
            <a:ext cx="100965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875" b="1">
                <a:solidFill>
                  <a:srgbClr val="3F1D52"/>
                </a:solidFill>
                <a:latin typeface="Aptos"/>
                <a:ea typeface="Aptos"/>
                <a:cs typeface="Aptos"/>
              </a:defRPr>
            </a:pPr>
            <a:r>
              <a:rPr sz="1875" b="1">
                <a:solidFill>
                  <a:srgbClr val="3F1D52"/>
                </a:solidFill>
                <a:latin typeface="Aptos"/>
                <a:ea typeface="Aptos"/>
                <a:cs typeface="Aptos"/>
              </a:rPr>
              <a:t>State assumptions, provisional conclusion, remedy and immediate commercial step.</a:t>
            </a:r>
          </a:p>
        </p:txBody>
      </p:sp>
    </p:spTree>
    <p:extLst>
      <p:ext uri="{BB962C8B-B14F-4D97-AF65-F5344CB8AC3E}">
        <p14:creationId xmlns:p14="http://schemas.microsoft.com/office/powerpoint/2010/main" val="273164741"/>
      </p:ext>
    </p:extLst>
  </p:cSld>
</p:sld>
</file>

<file path=ppt/slides/slide38.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0" name="">
            <a:extLst xmlns:a="http://schemas.openxmlformats.org/drawingml/2006/main">
              <a:ext uri="{FF2B5EF4-FFF2-40B4-BE49-F238E27FC236}">
                <a16:creationId xmlns:a16="http://schemas.microsoft.com/office/drawing/2014/main" id="{D48F1807-F23E-4504-8B54-B9187B0DD979}"/>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4</a:t>
            </a:r>
          </a:p>
        </p:txBody>
      </p:sp>
      <p:pic>
        <p:nvPicPr>
          <p:cNvPr id="23" name=""/>
          <p:cNvPicPr>
            <a:picLocks xmlns:a="http://schemas.openxmlformats.org/drawingml/2006/main" noChangeAspect="1"/>
          </p:cNvPicPr>
          <p:nvPr/>
        </p:nvPicPr>
        <p:blipFill>
          <a:blip xmlns:r="http://schemas.openxmlformats.org/officeDocument/2006/relationships" xmlns:a="http://schemas.openxmlformats.org/drawingml/2006/main" r:embed="Rc9085f76e06a4d19"/>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5992B016-1E3F-462A-B7CB-A8D69B1C5E73}"/>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Knowledge check</a:t>
            </a:r>
          </a:p>
        </p:txBody>
      </p:sp>
      <p:sp>
        <p:nvSpPr>
          <p:cNvPr id="4" name="">
            <a:extLst xmlns:a="http://schemas.openxmlformats.org/drawingml/2006/main">
              <a:ext uri="{FF2B5EF4-FFF2-40B4-BE49-F238E27FC236}">
                <a16:creationId xmlns:a16="http://schemas.microsoft.com/office/drawing/2014/main" id="{49348DD3-D178-4227-A606-8BF513616DC3}"/>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A7D63067-3DE6-4919-BD02-9EC37DCED026}"/>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38</a:t>
            </a:r>
          </a:p>
        </p:txBody>
      </p:sp>
      <p:sp>
        <p:nvSpPr>
          <p:cNvPr id="6" name="">
            <a:extLst xmlns:a="http://schemas.openxmlformats.org/drawingml/2006/main">
              <a:ext uri="{FF2B5EF4-FFF2-40B4-BE49-F238E27FC236}">
                <a16:creationId xmlns:a16="http://schemas.microsoft.com/office/drawing/2014/main" id="{113AFF70-D580-415A-917D-2A9F16D5ED72}"/>
              </a:ext>
            </a:extLst>
          </p:cNvPr>
          <p:cNvSpPr>
            <a:spLocks xmlns:a="http://schemas.openxmlformats.org/drawingml/2006/main" noGrp="1"/>
          </p:cNvSpPr>
          <p:nvPr/>
        </p:nvSpPr>
        <p:spPr>
          <a:xfrm xmlns:a="http://schemas.openxmlformats.org/drawingml/2006/main">
            <a:off x="666750" y="1762125"/>
            <a:ext cx="104775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325" b="1">
                <a:solidFill>
                  <a:srgbClr val="17202A"/>
                </a:solidFill>
                <a:latin typeface="Aptos"/>
                <a:ea typeface="Aptos"/>
                <a:cs typeface="Aptos"/>
              </a:defRPr>
            </a:pPr>
            <a:r>
              <a:rPr sz="2325" b="1">
                <a:solidFill>
                  <a:srgbClr val="17202A"/>
                </a:solidFill>
                <a:latin typeface="Aptos"/>
                <a:ea typeface="Aptos"/>
                <a:cs typeface="Aptos"/>
              </a:rPr>
              <a:t>How is fault commonly apportioned in a collision between two vessels?</a:t>
            </a:r>
          </a:p>
        </p:txBody>
      </p:sp>
      <p:sp>
        <p:nvSpPr>
          <p:cNvPr id="7" name="">
            <a:extLst xmlns:a="http://schemas.openxmlformats.org/drawingml/2006/main">
              <a:ext uri="{FF2B5EF4-FFF2-40B4-BE49-F238E27FC236}">
                <a16:creationId xmlns:a16="http://schemas.microsoft.com/office/drawing/2014/main" id="{A86CB847-1DC4-4013-A5D9-C6F8CF1C66E4}"/>
              </a:ext>
            </a:extLst>
          </p:cNvPr>
          <p:cNvSpPr>
            <a:spLocks xmlns:a="http://schemas.openxmlformats.org/drawingml/2006/main" noGrp="1"/>
          </p:cNvSpPr>
          <p:nvPr/>
        </p:nvSpPr>
        <p:spPr>
          <a:xfrm xmlns:a="http://schemas.openxmlformats.org/drawingml/2006/main">
            <a:off x="809625" y="2571750"/>
            <a:ext cx="514350" cy="514350"/>
          </a:xfrm>
          <a:prstGeom xmlns:a="http://schemas.openxmlformats.org/drawingml/2006/main" prst="roundRect">
            <a:avLst>
              <a:gd name="adj" fmla="val 50000"/>
            </a:avLst>
          </a:prstGeom>
          <a:solidFill xmlns:a="http://schemas.openxmlformats.org/drawingml/2006/main">
            <a:srgbClr val="FFFFFF"/>
          </a:solidFill>
          <a:ln xmlns:a="http://schemas.openxmlformats.org/drawingml/2006/main" w="9525">
            <a:solidFill>
              <a:srgbClr val="D8D2DC"/>
            </a:solidFill>
            <a:prstDash val="solid"/>
          </a:ln>
        </p:spPr>
      </p:sp>
      <p:sp>
        <p:nvSpPr>
          <p:cNvPr id="8" name="">
            <a:extLst xmlns:a="http://schemas.openxmlformats.org/drawingml/2006/main">
              <a:ext uri="{FF2B5EF4-FFF2-40B4-BE49-F238E27FC236}">
                <a16:creationId xmlns:a16="http://schemas.microsoft.com/office/drawing/2014/main" id="{9932BC9E-7BE0-4755-BF37-516E01B7C29E}"/>
              </a:ext>
            </a:extLst>
          </p:cNvPr>
          <p:cNvSpPr>
            <a:spLocks xmlns:a="http://schemas.openxmlformats.org/drawingml/2006/main" noGrp="1"/>
          </p:cNvSpPr>
          <p:nvPr/>
        </p:nvSpPr>
        <p:spPr>
          <a:xfrm xmlns:a="http://schemas.openxmlformats.org/drawingml/2006/main">
            <a:off x="809625" y="2657475"/>
            <a:ext cx="5143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a:bodyPr>
          <a:lstStyle xmlns:a="http://schemas.openxmlformats.org/drawingml/2006/main"/>
          <a:p xmlns:a="http://schemas.openxmlformats.org/drawingml/2006/main">
            <a:pPr algn="ctr">
              <a:buNone/>
              <a:defRPr sz="1650" b="1">
                <a:solidFill>
                  <a:srgbClr val="3F1D52"/>
                </a:solidFill>
                <a:latin typeface="Aptos"/>
                <a:ea typeface="Aptos"/>
                <a:cs typeface="Aptos"/>
              </a:defRPr>
            </a:pPr>
            <a:r>
              <a:rPr sz="1650" b="1">
                <a:solidFill>
                  <a:srgbClr val="3F1D52"/>
                </a:solidFill>
                <a:latin typeface="Aptos"/>
                <a:ea typeface="Aptos"/>
                <a:cs typeface="Aptos"/>
              </a:rPr>
              <a:t/>
            </a:r>
          </a:p>
        </p:txBody>
      </p:sp>
      <p:sp>
        <p:nvSpPr>
          <p:cNvPr id="9" name="">
            <a:extLst xmlns:a="http://schemas.openxmlformats.org/drawingml/2006/main">
              <a:ext uri="{FF2B5EF4-FFF2-40B4-BE49-F238E27FC236}">
                <a16:creationId xmlns:a16="http://schemas.microsoft.com/office/drawing/2014/main" id="{21CDAF9B-E3E2-4C82-9286-73D577C58005}"/>
              </a:ext>
            </a:extLst>
          </p:cNvPr>
          <p:cNvSpPr>
            <a:spLocks xmlns:a="http://schemas.openxmlformats.org/drawingml/2006/main" noGrp="1"/>
          </p:cNvSpPr>
          <p:nvPr/>
        </p:nvSpPr>
        <p:spPr>
          <a:xfrm xmlns:a="http://schemas.openxmlformats.org/drawingml/2006/main">
            <a:off x="1666875" y="2600325"/>
            <a:ext cx="9191625"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00" b="0">
                <a:solidFill>
                  <a:srgbClr val="17202A"/>
                </a:solidFill>
                <a:latin typeface="Aptos"/>
                <a:ea typeface="Aptos"/>
                <a:cs typeface="Aptos"/>
              </a:defRPr>
            </a:pPr>
            <a:r>
              <a:rPr sz="1800" b="0">
                <a:solidFill>
                  <a:srgbClr val="17202A"/>
                </a:solidFill>
                <a:latin typeface="Aptos"/>
                <a:ea typeface="Aptos"/>
                <a:cs typeface="Aptos"/>
              </a:rPr>
              <a:t>Only by the number of COLREG breaches.</a:t>
            </a:r>
          </a:p>
        </p:txBody>
      </p:sp>
      <p:sp>
        <p:nvSpPr>
          <p:cNvPr id="10" name="">
            <a:extLst xmlns:a="http://schemas.openxmlformats.org/drawingml/2006/main">
              <a:ext uri="{FF2B5EF4-FFF2-40B4-BE49-F238E27FC236}">
                <a16:creationId xmlns:a16="http://schemas.microsoft.com/office/drawing/2014/main" id="{5B7C9E6A-3EF1-41C1-BC4D-98FF88423A8C}"/>
              </a:ext>
            </a:extLst>
          </p:cNvPr>
          <p:cNvSpPr>
            <a:spLocks xmlns:a="http://schemas.openxmlformats.org/drawingml/2006/main" noGrp="1"/>
          </p:cNvSpPr>
          <p:nvPr/>
        </p:nvSpPr>
        <p:spPr>
          <a:xfrm xmlns:a="http://schemas.openxmlformats.org/drawingml/2006/main">
            <a:off x="809625" y="3314700"/>
            <a:ext cx="514350" cy="514350"/>
          </a:xfrm>
          <a:prstGeom xmlns:a="http://schemas.openxmlformats.org/drawingml/2006/main" prst="roundRect">
            <a:avLst>
              <a:gd name="adj" fmla="val 50000"/>
            </a:avLst>
          </a:prstGeom>
          <a:solidFill xmlns:a="http://schemas.openxmlformats.org/drawingml/2006/main">
            <a:srgbClr val="EDE4F1"/>
          </a:solidFill>
          <a:ln xmlns:a="http://schemas.openxmlformats.org/drawingml/2006/main" w="9525">
            <a:solidFill>
              <a:srgbClr val="3F1D52"/>
            </a:solidFill>
            <a:prstDash val="solid"/>
          </a:ln>
        </p:spPr>
      </p:sp>
      <p:sp>
        <p:nvSpPr>
          <p:cNvPr id="11" name="">
            <a:extLst xmlns:a="http://schemas.openxmlformats.org/drawingml/2006/main">
              <a:ext uri="{FF2B5EF4-FFF2-40B4-BE49-F238E27FC236}">
                <a16:creationId xmlns:a16="http://schemas.microsoft.com/office/drawing/2014/main" id="{2D711B21-4EE9-47A4-9E30-29ABC0A447B0}"/>
              </a:ext>
            </a:extLst>
          </p:cNvPr>
          <p:cNvSpPr>
            <a:spLocks xmlns:a="http://schemas.openxmlformats.org/drawingml/2006/main" noGrp="1"/>
          </p:cNvSpPr>
          <p:nvPr/>
        </p:nvSpPr>
        <p:spPr>
          <a:xfrm xmlns:a="http://schemas.openxmlformats.org/drawingml/2006/main">
            <a:off x="809625" y="3400425"/>
            <a:ext cx="5143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a:bodyPr>
          <a:lstStyle xmlns:a="http://schemas.openxmlformats.org/drawingml/2006/main"/>
          <a:p xmlns:a="http://schemas.openxmlformats.org/drawingml/2006/main">
            <a:pPr algn="ctr">
              <a:buNone/>
              <a:defRPr sz="1650" b="1">
                <a:solidFill>
                  <a:srgbClr val="3F1D52"/>
                </a:solidFill>
                <a:latin typeface="Aptos"/>
                <a:ea typeface="Aptos"/>
                <a:cs typeface="Aptos"/>
              </a:defRPr>
            </a:pPr>
            <a:r>
              <a:rPr sz="1650" b="1">
                <a:solidFill>
                  <a:srgbClr val="3F1D52"/>
                </a:solidFill>
                <a:latin typeface="Aptos"/>
                <a:ea typeface="Aptos"/>
                <a:cs typeface="Aptos"/>
              </a:rPr>
              <a:t/>
            </a:r>
          </a:p>
        </p:txBody>
      </p:sp>
      <p:sp>
        <p:nvSpPr>
          <p:cNvPr id="12" name="">
            <a:extLst xmlns:a="http://schemas.openxmlformats.org/drawingml/2006/main">
              <a:ext uri="{FF2B5EF4-FFF2-40B4-BE49-F238E27FC236}">
                <a16:creationId xmlns:a16="http://schemas.microsoft.com/office/drawing/2014/main" id="{66942C85-D3B0-482C-B832-AB25D7A1C2EF}"/>
              </a:ext>
            </a:extLst>
          </p:cNvPr>
          <p:cNvSpPr>
            <a:spLocks xmlns:a="http://schemas.openxmlformats.org/drawingml/2006/main" noGrp="1"/>
          </p:cNvSpPr>
          <p:nvPr/>
        </p:nvSpPr>
        <p:spPr>
          <a:xfrm xmlns:a="http://schemas.openxmlformats.org/drawingml/2006/main">
            <a:off x="1666875" y="3343275"/>
            <a:ext cx="9191625"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00" b="1">
                <a:solidFill>
                  <a:srgbClr val="17202A"/>
                </a:solidFill>
                <a:latin typeface="Aptos"/>
                <a:ea typeface="Aptos"/>
                <a:cs typeface="Aptos"/>
              </a:defRPr>
            </a:pPr>
            <a:r>
              <a:rPr sz="1800" b="1">
                <a:solidFill>
                  <a:srgbClr val="17202A"/>
                </a:solidFill>
                <a:latin typeface="Aptos"/>
                <a:ea typeface="Aptos"/>
                <a:cs typeface="Aptos"/>
              </a:rPr>
              <a:t>By comparative blameworthiness and causative potency on the proved facts.</a:t>
            </a:r>
          </a:p>
        </p:txBody>
      </p:sp>
      <p:sp>
        <p:nvSpPr>
          <p:cNvPr id="13" name="">
            <a:extLst xmlns:a="http://schemas.openxmlformats.org/drawingml/2006/main">
              <a:ext uri="{FF2B5EF4-FFF2-40B4-BE49-F238E27FC236}">
                <a16:creationId xmlns:a16="http://schemas.microsoft.com/office/drawing/2014/main" id="{1EF47737-92FA-47AF-B9F5-6869E58534E4}"/>
              </a:ext>
            </a:extLst>
          </p:cNvPr>
          <p:cNvSpPr>
            <a:spLocks xmlns:a="http://schemas.openxmlformats.org/drawingml/2006/main" noGrp="1"/>
          </p:cNvSpPr>
          <p:nvPr/>
        </p:nvSpPr>
        <p:spPr>
          <a:xfrm xmlns:a="http://schemas.openxmlformats.org/drawingml/2006/main">
            <a:off x="809625" y="4057650"/>
            <a:ext cx="514350" cy="514350"/>
          </a:xfrm>
          <a:prstGeom xmlns:a="http://schemas.openxmlformats.org/drawingml/2006/main" prst="roundRect">
            <a:avLst>
              <a:gd name="adj" fmla="val 50000"/>
            </a:avLst>
          </a:prstGeom>
          <a:solidFill xmlns:a="http://schemas.openxmlformats.org/drawingml/2006/main">
            <a:srgbClr val="FFFFFF"/>
          </a:solidFill>
          <a:ln xmlns:a="http://schemas.openxmlformats.org/drawingml/2006/main" w="9525">
            <a:solidFill>
              <a:srgbClr val="D8D2DC"/>
            </a:solidFill>
            <a:prstDash val="solid"/>
          </a:ln>
        </p:spPr>
      </p:sp>
      <p:sp>
        <p:nvSpPr>
          <p:cNvPr id="14" name="">
            <a:extLst xmlns:a="http://schemas.openxmlformats.org/drawingml/2006/main">
              <a:ext uri="{FF2B5EF4-FFF2-40B4-BE49-F238E27FC236}">
                <a16:creationId xmlns:a16="http://schemas.microsoft.com/office/drawing/2014/main" id="{441B8733-1DCD-4612-8E96-274062E9373B}"/>
              </a:ext>
            </a:extLst>
          </p:cNvPr>
          <p:cNvSpPr>
            <a:spLocks xmlns:a="http://schemas.openxmlformats.org/drawingml/2006/main" noGrp="1"/>
          </p:cNvSpPr>
          <p:nvPr/>
        </p:nvSpPr>
        <p:spPr>
          <a:xfrm xmlns:a="http://schemas.openxmlformats.org/drawingml/2006/main">
            <a:off x="809625" y="4143375"/>
            <a:ext cx="5143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a:bodyPr>
          <a:lstStyle xmlns:a="http://schemas.openxmlformats.org/drawingml/2006/main"/>
          <a:p xmlns:a="http://schemas.openxmlformats.org/drawingml/2006/main">
            <a:pPr algn="ctr">
              <a:buNone/>
              <a:defRPr sz="1650" b="1">
                <a:solidFill>
                  <a:srgbClr val="3F1D52"/>
                </a:solidFill>
                <a:latin typeface="Aptos"/>
                <a:ea typeface="Aptos"/>
                <a:cs typeface="Aptos"/>
              </a:defRPr>
            </a:pPr>
            <a:r>
              <a:rPr sz="1650" b="1">
                <a:solidFill>
                  <a:srgbClr val="3F1D52"/>
                </a:solidFill>
                <a:latin typeface="Aptos"/>
                <a:ea typeface="Aptos"/>
                <a:cs typeface="Aptos"/>
              </a:rPr>
              <a:t/>
            </a:r>
          </a:p>
        </p:txBody>
      </p:sp>
      <p:sp>
        <p:nvSpPr>
          <p:cNvPr id="15" name="">
            <a:extLst xmlns:a="http://schemas.openxmlformats.org/drawingml/2006/main">
              <a:ext uri="{FF2B5EF4-FFF2-40B4-BE49-F238E27FC236}">
                <a16:creationId xmlns:a16="http://schemas.microsoft.com/office/drawing/2014/main" id="{439BD861-F288-43AD-901F-F7DF84C1A575}"/>
              </a:ext>
            </a:extLst>
          </p:cNvPr>
          <p:cNvSpPr>
            <a:spLocks xmlns:a="http://schemas.openxmlformats.org/drawingml/2006/main" noGrp="1"/>
          </p:cNvSpPr>
          <p:nvPr/>
        </p:nvSpPr>
        <p:spPr>
          <a:xfrm xmlns:a="http://schemas.openxmlformats.org/drawingml/2006/main">
            <a:off x="1666875" y="4086225"/>
            <a:ext cx="9191625"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00" b="0">
                <a:solidFill>
                  <a:srgbClr val="17202A"/>
                </a:solidFill>
                <a:latin typeface="Aptos"/>
                <a:ea typeface="Aptos"/>
                <a:cs typeface="Aptos"/>
              </a:defRPr>
            </a:pPr>
            <a:r>
              <a:rPr sz="1800" b="0">
                <a:solidFill>
                  <a:srgbClr val="17202A"/>
                </a:solidFill>
                <a:latin typeface="Aptos"/>
                <a:ea typeface="Aptos"/>
                <a:cs typeface="Aptos"/>
              </a:rPr>
              <a:t>Equally in every case.</a:t>
            </a:r>
          </a:p>
        </p:txBody>
      </p:sp>
      <p:sp>
        <p:nvSpPr>
          <p:cNvPr id="16" name="">
            <a:extLst xmlns:a="http://schemas.openxmlformats.org/drawingml/2006/main">
              <a:ext uri="{FF2B5EF4-FFF2-40B4-BE49-F238E27FC236}">
                <a16:creationId xmlns:a16="http://schemas.microsoft.com/office/drawing/2014/main" id="{C274D041-3072-4BDD-A87A-496886F0FD0B}"/>
              </a:ext>
            </a:extLst>
          </p:cNvPr>
          <p:cNvSpPr>
            <a:spLocks xmlns:a="http://schemas.openxmlformats.org/drawingml/2006/main" noGrp="1"/>
          </p:cNvSpPr>
          <p:nvPr/>
        </p:nvSpPr>
        <p:spPr>
          <a:xfrm xmlns:a="http://schemas.openxmlformats.org/drawingml/2006/main">
            <a:off x="809625" y="4800600"/>
            <a:ext cx="514350" cy="514350"/>
          </a:xfrm>
          <a:prstGeom xmlns:a="http://schemas.openxmlformats.org/drawingml/2006/main" prst="roundRect">
            <a:avLst>
              <a:gd name="adj" fmla="val 50000"/>
            </a:avLst>
          </a:prstGeom>
          <a:solidFill xmlns:a="http://schemas.openxmlformats.org/drawingml/2006/main">
            <a:srgbClr val="FFFFFF"/>
          </a:solidFill>
          <a:ln xmlns:a="http://schemas.openxmlformats.org/drawingml/2006/main" w="9525">
            <a:solidFill>
              <a:srgbClr val="D8D2DC"/>
            </a:solidFill>
            <a:prstDash val="solid"/>
          </a:ln>
        </p:spPr>
      </p:sp>
      <p:sp>
        <p:nvSpPr>
          <p:cNvPr id="17" name="">
            <a:extLst xmlns:a="http://schemas.openxmlformats.org/drawingml/2006/main">
              <a:ext uri="{FF2B5EF4-FFF2-40B4-BE49-F238E27FC236}">
                <a16:creationId xmlns:a16="http://schemas.microsoft.com/office/drawing/2014/main" id="{FFF499F7-F2EB-495C-8E69-31342076F94C}"/>
              </a:ext>
            </a:extLst>
          </p:cNvPr>
          <p:cNvSpPr>
            <a:spLocks xmlns:a="http://schemas.openxmlformats.org/drawingml/2006/main" noGrp="1"/>
          </p:cNvSpPr>
          <p:nvPr/>
        </p:nvSpPr>
        <p:spPr>
          <a:xfrm xmlns:a="http://schemas.openxmlformats.org/drawingml/2006/main">
            <a:off x="809625" y="4886325"/>
            <a:ext cx="5143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a:bodyPr>
          <a:lstStyle xmlns:a="http://schemas.openxmlformats.org/drawingml/2006/main"/>
          <a:p xmlns:a="http://schemas.openxmlformats.org/drawingml/2006/main">
            <a:pPr algn="ctr">
              <a:buNone/>
              <a:defRPr sz="1650" b="1">
                <a:solidFill>
                  <a:srgbClr val="3F1D52"/>
                </a:solidFill>
                <a:latin typeface="Aptos"/>
                <a:ea typeface="Aptos"/>
                <a:cs typeface="Aptos"/>
              </a:defRPr>
            </a:pPr>
            <a:r>
              <a:rPr sz="1650" b="1">
                <a:solidFill>
                  <a:srgbClr val="3F1D52"/>
                </a:solidFill>
                <a:latin typeface="Aptos"/>
                <a:ea typeface="Aptos"/>
                <a:cs typeface="Aptos"/>
              </a:rPr>
              <a:t/>
            </a:r>
          </a:p>
        </p:txBody>
      </p:sp>
      <p:sp>
        <p:nvSpPr>
          <p:cNvPr id="18" name="">
            <a:extLst xmlns:a="http://schemas.openxmlformats.org/drawingml/2006/main">
              <a:ext uri="{FF2B5EF4-FFF2-40B4-BE49-F238E27FC236}">
                <a16:creationId xmlns:a16="http://schemas.microsoft.com/office/drawing/2014/main" id="{EE4ADA60-9BDE-4FCD-A4A8-9FB46DCFD06F}"/>
              </a:ext>
            </a:extLst>
          </p:cNvPr>
          <p:cNvSpPr>
            <a:spLocks xmlns:a="http://schemas.openxmlformats.org/drawingml/2006/main" noGrp="1"/>
          </p:cNvSpPr>
          <p:nvPr/>
        </p:nvSpPr>
        <p:spPr>
          <a:xfrm xmlns:a="http://schemas.openxmlformats.org/drawingml/2006/main">
            <a:off x="1666875" y="4829175"/>
            <a:ext cx="9191625"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00" b="0">
                <a:solidFill>
                  <a:srgbClr val="17202A"/>
                </a:solidFill>
                <a:latin typeface="Aptos"/>
                <a:ea typeface="Aptos"/>
                <a:cs typeface="Aptos"/>
              </a:defRPr>
            </a:pPr>
            <a:r>
              <a:rPr sz="1800" b="0">
                <a:solidFill>
                  <a:srgbClr val="17202A"/>
                </a:solidFill>
                <a:latin typeface="Aptos"/>
                <a:ea typeface="Aptos"/>
                <a:cs typeface="Aptos"/>
              </a:rPr>
              <a:t>Entirely against the vessel that suffered less damage.</a:t>
            </a:r>
          </a:p>
        </p:txBody>
      </p:sp>
      <p:sp>
        <p:nvSpPr>
          <p:cNvPr id="19" name="">
            <a:extLst xmlns:a="http://schemas.openxmlformats.org/drawingml/2006/main">
              <a:ext uri="{FF2B5EF4-FFF2-40B4-BE49-F238E27FC236}">
                <a16:creationId xmlns:a16="http://schemas.microsoft.com/office/drawing/2014/main" id="{BA9B1B26-C24A-4305-AF1F-A2E7AEF8635E}"/>
              </a:ext>
            </a:extLst>
          </p:cNvPr>
          <p:cNvSpPr>
            <a:spLocks xmlns:a="http://schemas.openxmlformats.org/drawingml/2006/main" noGrp="1"/>
          </p:cNvSpPr>
          <p:nvPr/>
        </p:nvSpPr>
        <p:spPr>
          <a:xfrm xmlns:a="http://schemas.openxmlformats.org/drawingml/2006/main">
            <a:off x="1381125" y="5953125"/>
            <a:ext cx="9429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725" b="1">
                <a:solidFill>
                  <a:srgbClr val="167386"/>
                </a:solidFill>
                <a:latin typeface="Aptos"/>
                <a:ea typeface="Aptos"/>
                <a:cs typeface="Aptos"/>
              </a:defRPr>
            </a:pPr>
            <a:r>
              <a:rPr sz="1725" b="1">
                <a:solidFill>
                  <a:srgbClr val="167386"/>
                </a:solidFill>
                <a:latin typeface="Aptos"/>
                <a:ea typeface="Aptos"/>
                <a:cs typeface="Aptos"/>
              </a:rPr>
              <a:t>Choose one answer and justify it by reference to authority, facts and legal test.</a:t>
            </a:r>
          </a:p>
        </p:txBody>
      </p:sp>
    </p:spTree>
    <p:extLst>
      <p:ext uri="{BB962C8B-B14F-4D97-AF65-F5344CB8AC3E}">
        <p14:creationId xmlns:p14="http://schemas.microsoft.com/office/powerpoint/2010/main" val="916849438"/>
      </p:ext>
    </p:extLst>
  </p:cSld>
</p:sld>
</file>

<file path=ppt/slides/slide39.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3" name="">
            <a:extLst xmlns:a="http://schemas.openxmlformats.org/drawingml/2006/main">
              <a:ext uri="{FF2B5EF4-FFF2-40B4-BE49-F238E27FC236}">
                <a16:creationId xmlns:a16="http://schemas.microsoft.com/office/drawing/2014/main" id="{4C7F437B-5BFE-4569-B1D7-059753E5F368}"/>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4</a:t>
            </a:r>
          </a:p>
        </p:txBody>
      </p:sp>
      <p:pic>
        <p:nvPicPr>
          <p:cNvPr id="26" name=""/>
          <p:cNvPicPr>
            <a:picLocks xmlns:a="http://schemas.openxmlformats.org/drawingml/2006/main" noChangeAspect="1"/>
          </p:cNvPicPr>
          <p:nvPr/>
        </p:nvPicPr>
        <p:blipFill>
          <a:blip xmlns:r="http://schemas.openxmlformats.org/officeDocument/2006/relationships" xmlns:a="http://schemas.openxmlformats.org/drawingml/2006/main" r:embed="R2152ebd2030444fe"/>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79FC640E-5824-4613-95A7-E12E54447E74}"/>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Lecture 4: key takeaways</a:t>
            </a:r>
          </a:p>
        </p:txBody>
      </p:sp>
      <p:sp>
        <p:nvSpPr>
          <p:cNvPr id="4" name="">
            <a:extLst xmlns:a="http://schemas.openxmlformats.org/drawingml/2006/main">
              <a:ext uri="{FF2B5EF4-FFF2-40B4-BE49-F238E27FC236}">
                <a16:creationId xmlns:a16="http://schemas.microsoft.com/office/drawing/2014/main" id="{6C35C365-4DCC-4174-B616-56859075F355}"/>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ED5FF051-D2C5-4C56-9EFF-8896C160D33E}"/>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39</a:t>
            </a:r>
          </a:p>
        </p:txBody>
      </p:sp>
      <p:sp>
        <p:nvSpPr>
          <p:cNvPr id="6" name="">
            <a:extLst xmlns:a="http://schemas.openxmlformats.org/drawingml/2006/main">
              <a:ext uri="{FF2B5EF4-FFF2-40B4-BE49-F238E27FC236}">
                <a16:creationId xmlns:a16="http://schemas.microsoft.com/office/drawing/2014/main" id="{D5D3C340-8F3B-4325-B6DA-D1ACF610C51A}"/>
              </a:ext>
            </a:extLst>
          </p:cNvPr>
          <p:cNvSpPr>
            <a:spLocks xmlns:a="http://schemas.openxmlformats.org/drawingml/2006/main" noGrp="1"/>
          </p:cNvSpPr>
          <p:nvPr/>
        </p:nvSpPr>
        <p:spPr>
          <a:xfrm xmlns:a="http://schemas.openxmlformats.org/drawingml/2006/main">
            <a:off x="714375" y="1790700"/>
            <a:ext cx="523875"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ctr">
              <a:buNone/>
              <a:defRPr sz="2775" b="1">
                <a:solidFill>
                  <a:srgbClr val="3F1D52"/>
                </a:solidFill>
                <a:latin typeface="Aptos"/>
                <a:ea typeface="Aptos"/>
                <a:cs typeface="Aptos"/>
              </a:defRPr>
            </a:pPr>
            <a:r>
              <a:rPr sz="2775" b="1">
                <a:solidFill>
                  <a:srgbClr val="3F1D52"/>
                </a:solidFill>
                <a:latin typeface="Aptos"/>
                <a:ea typeface="Aptos"/>
                <a:cs typeface="Aptos"/>
              </a:rPr>
              <a:t/>
            </a:r>
          </a:p>
        </p:txBody>
      </p:sp>
      <p:sp>
        <p:nvSpPr>
          <p:cNvPr id="7" name="">
            <a:extLst xmlns:a="http://schemas.openxmlformats.org/drawingml/2006/main">
              <a:ext uri="{FF2B5EF4-FFF2-40B4-BE49-F238E27FC236}">
                <a16:creationId xmlns:a16="http://schemas.microsoft.com/office/drawing/2014/main" id="{91A52648-E09B-4F08-8960-47CC3B0D402D}"/>
              </a:ext>
            </a:extLst>
          </p:cNvPr>
          <p:cNvSpPr>
            <a:spLocks xmlns:a="http://schemas.openxmlformats.org/drawingml/2006/main" noGrp="1"/>
          </p:cNvSpPr>
          <p:nvPr/>
        </p:nvSpPr>
        <p:spPr>
          <a:xfrm xmlns:a="http://schemas.openxmlformats.org/drawingml/2006/main">
            <a:off x="1571625" y="1809750"/>
            <a:ext cx="93345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75" b="0">
                <a:solidFill>
                  <a:srgbClr val="17202A"/>
                </a:solidFill>
                <a:latin typeface="Aptos"/>
                <a:ea typeface="Aptos"/>
                <a:cs typeface="Aptos"/>
              </a:defRPr>
            </a:pPr>
            <a:r>
              <a:rPr sz="1875" b="0">
                <a:solidFill>
                  <a:srgbClr val="17202A"/>
                </a:solidFill>
                <a:latin typeface="Aptos"/>
                <a:ea typeface="Aptos"/>
                <a:cs typeface="Aptos"/>
              </a:rPr>
              <a:t>Collision casualties engage several legal regimes.</a:t>
            </a:r>
          </a:p>
        </p:txBody>
      </p:sp>
      <p:sp>
        <p:nvSpPr>
          <p:cNvPr id="8" name="">
            <a:extLst xmlns:a="http://schemas.openxmlformats.org/drawingml/2006/main">
              <a:ext uri="{FF2B5EF4-FFF2-40B4-BE49-F238E27FC236}">
                <a16:creationId xmlns:a16="http://schemas.microsoft.com/office/drawing/2014/main" id="{C81BFDCF-5935-4579-8BCA-9F85EF302C97}"/>
              </a:ext>
            </a:extLst>
          </p:cNvPr>
          <p:cNvSpPr>
            <a:spLocks xmlns:a="http://schemas.openxmlformats.org/drawingml/2006/main" noGrp="1"/>
          </p:cNvSpPr>
          <p:nvPr/>
        </p:nvSpPr>
        <p:spPr>
          <a:xfrm xmlns:a="http://schemas.openxmlformats.org/drawingml/2006/main">
            <a:off x="1571625" y="2419350"/>
            <a:ext cx="9191625" cy="19050"/>
          </a:xfrm>
          <a:prstGeom xmlns:a="http://schemas.openxmlformats.org/drawingml/2006/main" prst="rect">
            <a:avLst/>
          </a:prstGeom>
          <a:solidFill xmlns:a="http://schemas.openxmlformats.org/drawingml/2006/main">
            <a:srgbClr val="D8D2DC"/>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8D679215-D56B-4907-92BF-1CA3AF8FF84F}"/>
              </a:ext>
            </a:extLst>
          </p:cNvPr>
          <p:cNvSpPr>
            <a:spLocks xmlns:a="http://schemas.openxmlformats.org/drawingml/2006/main" noGrp="1"/>
          </p:cNvSpPr>
          <p:nvPr/>
        </p:nvSpPr>
        <p:spPr>
          <a:xfrm xmlns:a="http://schemas.openxmlformats.org/drawingml/2006/main">
            <a:off x="714375" y="2609850"/>
            <a:ext cx="523875"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ctr">
              <a:buNone/>
              <a:defRPr sz="2775" b="1">
                <a:solidFill>
                  <a:srgbClr val="167386"/>
                </a:solidFill>
                <a:latin typeface="Aptos"/>
                <a:ea typeface="Aptos"/>
                <a:cs typeface="Aptos"/>
              </a:defRPr>
            </a:pPr>
            <a:r>
              <a:rPr sz="2775" b="1">
                <a:solidFill>
                  <a:srgbClr val="167386"/>
                </a:solidFill>
                <a:latin typeface="Aptos"/>
                <a:ea typeface="Aptos"/>
                <a:cs typeface="Aptos"/>
              </a:rPr>
              <a:t/>
            </a:r>
          </a:p>
        </p:txBody>
      </p:sp>
      <p:sp>
        <p:nvSpPr>
          <p:cNvPr id="10" name="">
            <a:extLst xmlns:a="http://schemas.openxmlformats.org/drawingml/2006/main">
              <a:ext uri="{FF2B5EF4-FFF2-40B4-BE49-F238E27FC236}">
                <a16:creationId xmlns:a16="http://schemas.microsoft.com/office/drawing/2014/main" id="{DBCA88C8-94FD-4D32-BED4-B5B057CE8B89}"/>
              </a:ext>
            </a:extLst>
          </p:cNvPr>
          <p:cNvSpPr>
            <a:spLocks xmlns:a="http://schemas.openxmlformats.org/drawingml/2006/main" noGrp="1"/>
          </p:cNvSpPr>
          <p:nvPr/>
        </p:nvSpPr>
        <p:spPr>
          <a:xfrm xmlns:a="http://schemas.openxmlformats.org/drawingml/2006/main">
            <a:off x="1571625" y="2628900"/>
            <a:ext cx="93345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75" b="0">
                <a:solidFill>
                  <a:srgbClr val="17202A"/>
                </a:solidFill>
                <a:latin typeface="Aptos"/>
                <a:ea typeface="Aptos"/>
                <a:cs typeface="Aptos"/>
              </a:defRPr>
            </a:pPr>
            <a:r>
              <a:rPr sz="1875" b="0">
                <a:solidFill>
                  <a:srgbClr val="17202A"/>
                </a:solidFill>
                <a:latin typeface="Aptos"/>
                <a:ea typeface="Aptos"/>
                <a:cs typeface="Aptos"/>
              </a:rPr>
              <a:t>COLREG compliance is central but causation remains necessary.</a:t>
            </a:r>
          </a:p>
        </p:txBody>
      </p:sp>
      <p:sp>
        <p:nvSpPr>
          <p:cNvPr id="11" name="">
            <a:extLst xmlns:a="http://schemas.openxmlformats.org/drawingml/2006/main">
              <a:ext uri="{FF2B5EF4-FFF2-40B4-BE49-F238E27FC236}">
                <a16:creationId xmlns:a16="http://schemas.microsoft.com/office/drawing/2014/main" id="{B4DEE736-427F-4ED1-8AD2-477B33910856}"/>
              </a:ext>
            </a:extLst>
          </p:cNvPr>
          <p:cNvSpPr>
            <a:spLocks xmlns:a="http://schemas.openxmlformats.org/drawingml/2006/main" noGrp="1"/>
          </p:cNvSpPr>
          <p:nvPr/>
        </p:nvSpPr>
        <p:spPr>
          <a:xfrm xmlns:a="http://schemas.openxmlformats.org/drawingml/2006/main">
            <a:off x="1571625" y="3238500"/>
            <a:ext cx="9191625" cy="19050"/>
          </a:xfrm>
          <a:prstGeom xmlns:a="http://schemas.openxmlformats.org/drawingml/2006/main" prst="rect">
            <a:avLst/>
          </a:prstGeom>
          <a:solidFill xmlns:a="http://schemas.openxmlformats.org/drawingml/2006/main">
            <a:srgbClr val="D8D2DC"/>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4799418E-579E-4AFD-B3D6-75FAF2AEC90F}"/>
              </a:ext>
            </a:extLst>
          </p:cNvPr>
          <p:cNvSpPr>
            <a:spLocks xmlns:a="http://schemas.openxmlformats.org/drawingml/2006/main" noGrp="1"/>
          </p:cNvSpPr>
          <p:nvPr/>
        </p:nvSpPr>
        <p:spPr>
          <a:xfrm xmlns:a="http://schemas.openxmlformats.org/drawingml/2006/main">
            <a:off x="714375" y="3429000"/>
            <a:ext cx="523875"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ctr">
              <a:buNone/>
              <a:defRPr sz="2775" b="1">
                <a:solidFill>
                  <a:srgbClr val="3F1D52"/>
                </a:solidFill>
                <a:latin typeface="Aptos"/>
                <a:ea typeface="Aptos"/>
                <a:cs typeface="Aptos"/>
              </a:defRPr>
            </a:pPr>
            <a:r>
              <a:rPr sz="2775" b="1">
                <a:solidFill>
                  <a:srgbClr val="3F1D52"/>
                </a:solidFill>
                <a:latin typeface="Aptos"/>
                <a:ea typeface="Aptos"/>
                <a:cs typeface="Aptos"/>
              </a:rPr>
              <a:t/>
            </a:r>
          </a:p>
        </p:txBody>
      </p:sp>
      <p:sp>
        <p:nvSpPr>
          <p:cNvPr id="13" name="">
            <a:extLst xmlns:a="http://schemas.openxmlformats.org/drawingml/2006/main">
              <a:ext uri="{FF2B5EF4-FFF2-40B4-BE49-F238E27FC236}">
                <a16:creationId xmlns:a16="http://schemas.microsoft.com/office/drawing/2014/main" id="{3F2CC9F0-C059-48F7-B566-88BB8D4293A5}"/>
              </a:ext>
            </a:extLst>
          </p:cNvPr>
          <p:cNvSpPr>
            <a:spLocks xmlns:a="http://schemas.openxmlformats.org/drawingml/2006/main" noGrp="1"/>
          </p:cNvSpPr>
          <p:nvPr/>
        </p:nvSpPr>
        <p:spPr>
          <a:xfrm xmlns:a="http://schemas.openxmlformats.org/drawingml/2006/main">
            <a:off x="1571625" y="3448050"/>
            <a:ext cx="93345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75" b="0">
                <a:solidFill>
                  <a:srgbClr val="17202A"/>
                </a:solidFill>
                <a:latin typeface="Aptos"/>
                <a:ea typeface="Aptos"/>
                <a:cs typeface="Aptos"/>
              </a:defRPr>
            </a:pPr>
            <a:r>
              <a:rPr sz="1875" b="0">
                <a:solidFill>
                  <a:srgbClr val="17202A"/>
                </a:solidFill>
                <a:latin typeface="Aptos"/>
                <a:ea typeface="Aptos"/>
                <a:cs typeface="Aptos"/>
              </a:rPr>
              <a:t>Electronic track data must be preserved early.</a:t>
            </a:r>
          </a:p>
        </p:txBody>
      </p:sp>
      <p:sp>
        <p:nvSpPr>
          <p:cNvPr id="14" name="">
            <a:extLst xmlns:a="http://schemas.openxmlformats.org/drawingml/2006/main">
              <a:ext uri="{FF2B5EF4-FFF2-40B4-BE49-F238E27FC236}">
                <a16:creationId xmlns:a16="http://schemas.microsoft.com/office/drawing/2014/main" id="{599962D0-680E-4ADE-A767-67ED1337757A}"/>
              </a:ext>
            </a:extLst>
          </p:cNvPr>
          <p:cNvSpPr>
            <a:spLocks xmlns:a="http://schemas.openxmlformats.org/drawingml/2006/main" noGrp="1"/>
          </p:cNvSpPr>
          <p:nvPr/>
        </p:nvSpPr>
        <p:spPr>
          <a:xfrm xmlns:a="http://schemas.openxmlformats.org/drawingml/2006/main">
            <a:off x="1571625" y="4057650"/>
            <a:ext cx="9191625" cy="19050"/>
          </a:xfrm>
          <a:prstGeom xmlns:a="http://schemas.openxmlformats.org/drawingml/2006/main" prst="rect">
            <a:avLst/>
          </a:prstGeom>
          <a:solidFill xmlns:a="http://schemas.openxmlformats.org/drawingml/2006/main">
            <a:srgbClr val="D8D2DC"/>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F4CBEDF1-D721-4F1C-9343-D8EB8831FA8C}"/>
              </a:ext>
            </a:extLst>
          </p:cNvPr>
          <p:cNvSpPr>
            <a:spLocks xmlns:a="http://schemas.openxmlformats.org/drawingml/2006/main" noGrp="1"/>
          </p:cNvSpPr>
          <p:nvPr/>
        </p:nvSpPr>
        <p:spPr>
          <a:xfrm xmlns:a="http://schemas.openxmlformats.org/drawingml/2006/main">
            <a:off x="714375" y="4248150"/>
            <a:ext cx="523875"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ctr">
              <a:buNone/>
              <a:defRPr sz="2775" b="1">
                <a:solidFill>
                  <a:srgbClr val="167386"/>
                </a:solidFill>
                <a:latin typeface="Aptos"/>
                <a:ea typeface="Aptos"/>
                <a:cs typeface="Aptos"/>
              </a:defRPr>
            </a:pPr>
            <a:r>
              <a:rPr sz="2775" b="1">
                <a:solidFill>
                  <a:srgbClr val="167386"/>
                </a:solidFill>
                <a:latin typeface="Aptos"/>
                <a:ea typeface="Aptos"/>
                <a:cs typeface="Aptos"/>
              </a:rPr>
              <a:t/>
            </a:r>
          </a:p>
        </p:txBody>
      </p:sp>
      <p:sp>
        <p:nvSpPr>
          <p:cNvPr id="16" name="">
            <a:extLst xmlns:a="http://schemas.openxmlformats.org/drawingml/2006/main">
              <a:ext uri="{FF2B5EF4-FFF2-40B4-BE49-F238E27FC236}">
                <a16:creationId xmlns:a16="http://schemas.microsoft.com/office/drawing/2014/main" id="{E1A966DB-0986-472A-B10D-C3EAF6ACD703}"/>
              </a:ext>
            </a:extLst>
          </p:cNvPr>
          <p:cNvSpPr>
            <a:spLocks xmlns:a="http://schemas.openxmlformats.org/drawingml/2006/main" noGrp="1"/>
          </p:cNvSpPr>
          <p:nvPr/>
        </p:nvSpPr>
        <p:spPr>
          <a:xfrm xmlns:a="http://schemas.openxmlformats.org/drawingml/2006/main">
            <a:off x="1571625" y="4267200"/>
            <a:ext cx="93345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75" b="0">
                <a:solidFill>
                  <a:srgbClr val="17202A"/>
                </a:solidFill>
                <a:latin typeface="Aptos"/>
                <a:ea typeface="Aptos"/>
                <a:cs typeface="Aptos"/>
              </a:defRPr>
            </a:pPr>
            <a:r>
              <a:rPr sz="1875" b="0">
                <a:solidFill>
                  <a:srgbClr val="17202A"/>
                </a:solidFill>
                <a:latin typeface="Aptos"/>
                <a:ea typeface="Aptos"/>
                <a:cs typeface="Aptos"/>
              </a:rPr>
              <a:t>Fault is apportioned by blameworthiness and causal potency.</a:t>
            </a:r>
          </a:p>
        </p:txBody>
      </p:sp>
      <p:sp>
        <p:nvSpPr>
          <p:cNvPr id="17" name="">
            <a:extLst xmlns:a="http://schemas.openxmlformats.org/drawingml/2006/main">
              <a:ext uri="{FF2B5EF4-FFF2-40B4-BE49-F238E27FC236}">
                <a16:creationId xmlns:a16="http://schemas.microsoft.com/office/drawing/2014/main" id="{0827E7B1-5C55-4470-B60F-362C6133ED3A}"/>
              </a:ext>
            </a:extLst>
          </p:cNvPr>
          <p:cNvSpPr>
            <a:spLocks xmlns:a="http://schemas.openxmlformats.org/drawingml/2006/main" noGrp="1"/>
          </p:cNvSpPr>
          <p:nvPr/>
        </p:nvSpPr>
        <p:spPr>
          <a:xfrm xmlns:a="http://schemas.openxmlformats.org/drawingml/2006/main">
            <a:off x="1571625" y="4876800"/>
            <a:ext cx="9191625" cy="19050"/>
          </a:xfrm>
          <a:prstGeom xmlns:a="http://schemas.openxmlformats.org/drawingml/2006/main" prst="rect">
            <a:avLst/>
          </a:prstGeom>
          <a:solidFill xmlns:a="http://schemas.openxmlformats.org/drawingml/2006/main">
            <a:srgbClr val="D8D2DC"/>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6A59E799-3FF7-4D13-AF25-14969E40E2D2}"/>
              </a:ext>
            </a:extLst>
          </p:cNvPr>
          <p:cNvSpPr>
            <a:spLocks xmlns:a="http://schemas.openxmlformats.org/drawingml/2006/main" noGrp="1"/>
          </p:cNvSpPr>
          <p:nvPr/>
        </p:nvSpPr>
        <p:spPr>
          <a:xfrm xmlns:a="http://schemas.openxmlformats.org/drawingml/2006/main">
            <a:off x="714375" y="5067300"/>
            <a:ext cx="523875"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ctr">
              <a:buNone/>
              <a:defRPr sz="2775" b="1">
                <a:solidFill>
                  <a:srgbClr val="3F1D52"/>
                </a:solidFill>
                <a:latin typeface="Aptos"/>
                <a:ea typeface="Aptos"/>
                <a:cs typeface="Aptos"/>
              </a:defRPr>
            </a:pPr>
            <a:r>
              <a:rPr sz="2775" b="1">
                <a:solidFill>
                  <a:srgbClr val="3F1D52"/>
                </a:solidFill>
                <a:latin typeface="Aptos"/>
                <a:ea typeface="Aptos"/>
                <a:cs typeface="Aptos"/>
              </a:rPr>
              <a:t/>
            </a:r>
          </a:p>
        </p:txBody>
      </p:sp>
      <p:sp>
        <p:nvSpPr>
          <p:cNvPr id="19" name="">
            <a:extLst xmlns:a="http://schemas.openxmlformats.org/drawingml/2006/main">
              <a:ext uri="{FF2B5EF4-FFF2-40B4-BE49-F238E27FC236}">
                <a16:creationId xmlns:a16="http://schemas.microsoft.com/office/drawing/2014/main" id="{1623E525-C809-4FB7-B439-05BD4DA91C63}"/>
              </a:ext>
            </a:extLst>
          </p:cNvPr>
          <p:cNvSpPr>
            <a:spLocks xmlns:a="http://schemas.openxmlformats.org/drawingml/2006/main" noGrp="1"/>
          </p:cNvSpPr>
          <p:nvPr/>
        </p:nvSpPr>
        <p:spPr>
          <a:xfrm xmlns:a="http://schemas.openxmlformats.org/drawingml/2006/main">
            <a:off x="1571625" y="5086350"/>
            <a:ext cx="93345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75" b="1">
                <a:solidFill>
                  <a:srgbClr val="17202A"/>
                </a:solidFill>
                <a:latin typeface="Aptos"/>
                <a:ea typeface="Aptos"/>
                <a:cs typeface="Aptos"/>
              </a:defRPr>
            </a:pPr>
            <a:r>
              <a:rPr sz="1875" b="1">
                <a:solidFill>
                  <a:srgbClr val="17202A"/>
                </a:solidFill>
                <a:latin typeface="Aptos"/>
                <a:ea typeface="Aptos"/>
                <a:cs typeface="Aptos"/>
              </a:rPr>
              <a:t>Damages require mitigation and disciplined commercial proof.</a:t>
            </a:r>
          </a:p>
        </p:txBody>
      </p:sp>
      <p:sp>
        <p:nvSpPr>
          <p:cNvPr id="20" name="">
            <a:extLst xmlns:a="http://schemas.openxmlformats.org/drawingml/2006/main">
              <a:ext uri="{FF2B5EF4-FFF2-40B4-BE49-F238E27FC236}">
                <a16:creationId xmlns:a16="http://schemas.microsoft.com/office/drawing/2014/main" id="{75C87234-DCCF-475C-8CE8-248E7AFD2B61}"/>
              </a:ext>
            </a:extLst>
          </p:cNvPr>
          <p:cNvSpPr>
            <a:spLocks xmlns:a="http://schemas.openxmlformats.org/drawingml/2006/main" noGrp="1"/>
          </p:cNvSpPr>
          <p:nvPr/>
        </p:nvSpPr>
        <p:spPr>
          <a:xfrm xmlns:a="http://schemas.openxmlformats.org/drawingml/2006/main">
            <a:off x="1571625" y="5695950"/>
            <a:ext cx="9191625" cy="19050"/>
          </a:xfrm>
          <a:prstGeom xmlns:a="http://schemas.openxmlformats.org/drawingml/2006/main" prst="rect">
            <a:avLst/>
          </a:prstGeom>
          <a:solidFill xmlns:a="http://schemas.openxmlformats.org/drawingml/2006/main">
            <a:srgbClr val="D8D2DC"/>
          </a:solidFill>
          <a:ln xmlns:a="http://schemas.openxmlformats.org/drawingml/2006/main" w="0">
            <a:noFill/>
            <a:prstDash val="solid"/>
          </a:ln>
        </p:spPr>
      </p:sp>
      <p:sp>
        <p:nvSpPr>
          <p:cNvPr id="21" name="">
            <a:extLst xmlns:a="http://schemas.openxmlformats.org/drawingml/2006/main">
              <a:ext uri="{FF2B5EF4-FFF2-40B4-BE49-F238E27FC236}">
                <a16:creationId xmlns:a16="http://schemas.microsoft.com/office/drawing/2014/main" id="{10C36A7C-2A67-4280-A4E2-10F16778C05B}"/>
              </a:ext>
            </a:extLst>
          </p:cNvPr>
          <p:cNvSpPr>
            <a:spLocks xmlns:a="http://schemas.openxmlformats.org/drawingml/2006/main" noGrp="1"/>
          </p:cNvSpPr>
          <p:nvPr/>
        </p:nvSpPr>
        <p:spPr>
          <a:xfrm xmlns:a="http://schemas.openxmlformats.org/drawingml/2006/main">
            <a:off x="1428750" y="6048375"/>
            <a:ext cx="9334500" cy="457200"/>
          </a:xfrm>
          <a:prstGeom xmlns:a="http://schemas.openxmlformats.org/drawingml/2006/main" prst="roundRect">
            <a:avLst>
              <a:gd name="adj" fmla="val 25000"/>
            </a:avLst>
          </a:prstGeom>
          <a:solidFill xmlns:a="http://schemas.openxmlformats.org/drawingml/2006/main">
            <a:srgbClr val="3F1D52"/>
          </a:solidFill>
          <a:ln xmlns:a="http://schemas.openxmlformats.org/drawingml/2006/main" w="0">
            <a:noFill/>
            <a:prstDash val="solid"/>
          </a:ln>
        </p:spPr>
      </p:sp>
      <p:sp>
        <p:nvSpPr>
          <p:cNvPr id="22" name="">
            <a:extLst xmlns:a="http://schemas.openxmlformats.org/drawingml/2006/main">
              <a:ext uri="{FF2B5EF4-FFF2-40B4-BE49-F238E27FC236}">
                <a16:creationId xmlns:a16="http://schemas.microsoft.com/office/drawing/2014/main" id="{DB185D7D-ED8B-4E6D-8E63-16BB05B6BD82}"/>
              </a:ext>
            </a:extLst>
          </p:cNvPr>
          <p:cNvSpPr>
            <a:spLocks xmlns:a="http://schemas.openxmlformats.org/drawingml/2006/main" noGrp="1"/>
          </p:cNvSpPr>
          <p:nvPr/>
        </p:nvSpPr>
        <p:spPr>
          <a:xfrm xmlns:a="http://schemas.openxmlformats.org/drawingml/2006/main">
            <a:off x="1666875" y="6153150"/>
            <a:ext cx="8858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650" b="1">
                <a:solidFill>
                  <a:srgbClr val="FFFFFF"/>
                </a:solidFill>
                <a:latin typeface="Aptos"/>
                <a:ea typeface="Aptos"/>
                <a:cs typeface="Aptos"/>
              </a:defRPr>
            </a:pPr>
            <a:r>
              <a:rPr sz="1650" b="1">
                <a:solidFill>
                  <a:srgbClr val="FFFFFF"/>
                </a:solidFill>
                <a:latin typeface="Aptos"/>
                <a:ea typeface="Aptos"/>
                <a:cs typeface="Aptos"/>
              </a:rPr>
              <a:t>Next lecture: Maritime Salvage Law</a:t>
            </a:r>
          </a:p>
        </p:txBody>
      </p:sp>
    </p:spTree>
    <p:extLst>
      <p:ext uri="{BB962C8B-B14F-4D97-AF65-F5344CB8AC3E}">
        <p14:creationId xmlns:p14="http://schemas.microsoft.com/office/powerpoint/2010/main" val="1871978898"/>
      </p:ext>
    </p:extLst>
  </p:cSld>
</p:sld>
</file>

<file path=ppt/slides/slide4.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2" name="">
            <a:extLst xmlns:a="http://schemas.openxmlformats.org/drawingml/2006/main">
              <a:ext uri="{FF2B5EF4-FFF2-40B4-BE49-F238E27FC236}">
                <a16:creationId xmlns:a16="http://schemas.microsoft.com/office/drawing/2014/main" id="{805E1D68-FFB4-449C-8316-1DE16E5307F4}"/>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4</a:t>
            </a:r>
          </a:p>
        </p:txBody>
      </p:sp>
      <p:pic>
        <p:nvPicPr>
          <p:cNvPr id="25" name=""/>
          <p:cNvPicPr>
            <a:picLocks xmlns:a="http://schemas.openxmlformats.org/drawingml/2006/main" noChangeAspect="1"/>
          </p:cNvPicPr>
          <p:nvPr/>
        </p:nvPicPr>
        <p:blipFill>
          <a:blip xmlns:r="http://schemas.openxmlformats.org/officeDocument/2006/relationships" xmlns:a="http://schemas.openxmlformats.org/drawingml/2006/main" r:embed="R78517e159723411b"/>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5FABC111-014B-43C7-A98A-DB5C7AABF84F}"/>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Course learning outcomes — application</a:t>
            </a:r>
          </a:p>
        </p:txBody>
      </p:sp>
      <p:sp>
        <p:nvSpPr>
          <p:cNvPr id="4" name="">
            <a:extLst xmlns:a="http://schemas.openxmlformats.org/drawingml/2006/main">
              <a:ext uri="{FF2B5EF4-FFF2-40B4-BE49-F238E27FC236}">
                <a16:creationId xmlns:a16="http://schemas.microsoft.com/office/drawing/2014/main" id="{F767C0B3-4455-4D6E-B0A7-56A043D3B0D7}"/>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EE2F3F27-41DD-4190-A78F-7473C87FF34F}"/>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04</a:t>
            </a:r>
          </a:p>
        </p:txBody>
      </p:sp>
      <p:sp>
        <p:nvSpPr>
          <p:cNvPr id="6" name="">
            <a:extLst xmlns:a="http://schemas.openxmlformats.org/drawingml/2006/main">
              <a:ext uri="{FF2B5EF4-FFF2-40B4-BE49-F238E27FC236}">
                <a16:creationId xmlns:a16="http://schemas.microsoft.com/office/drawing/2014/main" id="{FB8B8C9F-D248-4F48-8D78-03F18824F23E}"/>
              </a:ext>
            </a:extLst>
          </p:cNvPr>
          <p:cNvSpPr>
            <a:spLocks xmlns:a="http://schemas.openxmlformats.org/drawingml/2006/main" noGrp="1"/>
          </p:cNvSpPr>
          <p:nvPr/>
        </p:nvSpPr>
        <p:spPr>
          <a:xfrm xmlns:a="http://schemas.openxmlformats.org/drawingml/2006/main">
            <a:off x="666750" y="1695450"/>
            <a:ext cx="619125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75" b="0">
                <a:solidFill>
                  <a:srgbClr val="5F6874"/>
                </a:solidFill>
                <a:latin typeface="Aptos"/>
                <a:ea typeface="Aptos"/>
                <a:cs typeface="Aptos"/>
              </a:defRPr>
            </a:pPr>
            <a:r>
              <a:rPr sz="1875" b="0">
                <a:solidFill>
                  <a:srgbClr val="5F6874"/>
                </a:solidFill>
                <a:latin typeface="Aptos"/>
                <a:ea typeface="Aptos"/>
                <a:cs typeface="Aptos"/>
              </a:rPr>
              <a:t>Learners will also be able to:</a:t>
            </a:r>
          </a:p>
        </p:txBody>
      </p:sp>
      <p:sp>
        <p:nvSpPr>
          <p:cNvPr id="7" name="">
            <a:extLst xmlns:a="http://schemas.openxmlformats.org/drawingml/2006/main">
              <a:ext uri="{FF2B5EF4-FFF2-40B4-BE49-F238E27FC236}">
                <a16:creationId xmlns:a16="http://schemas.microsoft.com/office/drawing/2014/main" id="{85DD8004-8C78-4586-9A1A-B140F9FCB9FE}"/>
              </a:ext>
            </a:extLst>
          </p:cNvPr>
          <p:cNvSpPr>
            <a:spLocks xmlns:a="http://schemas.openxmlformats.org/drawingml/2006/main" noGrp="1"/>
          </p:cNvSpPr>
          <p:nvPr/>
        </p:nvSpPr>
        <p:spPr>
          <a:xfrm xmlns:a="http://schemas.openxmlformats.org/drawingml/2006/main">
            <a:off x="704850" y="2266950"/>
            <a:ext cx="52387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175" b="1">
                <a:solidFill>
                  <a:srgbClr val="167386"/>
                </a:solidFill>
                <a:latin typeface="Aptos"/>
                <a:ea typeface="Aptos"/>
                <a:cs typeface="Aptos"/>
              </a:defRPr>
            </a:pPr>
            <a:r>
              <a:rPr sz="2175" b="1">
                <a:solidFill>
                  <a:srgbClr val="167386"/>
                </a:solidFill>
                <a:latin typeface="Aptos"/>
                <a:ea typeface="Aptos"/>
                <a:cs typeface="Aptos"/>
              </a:rPr>
              <a:t>04</a:t>
            </a:r>
          </a:p>
        </p:txBody>
      </p:sp>
      <p:sp>
        <p:nvSpPr>
          <p:cNvPr id="8" name="">
            <a:extLst xmlns:a="http://schemas.openxmlformats.org/drawingml/2006/main">
              <a:ext uri="{FF2B5EF4-FFF2-40B4-BE49-F238E27FC236}">
                <a16:creationId xmlns:a16="http://schemas.microsoft.com/office/drawing/2014/main" id="{89D177F7-3F84-4E64-A985-F233F0872ED3}"/>
              </a:ext>
            </a:extLst>
          </p:cNvPr>
          <p:cNvSpPr>
            <a:spLocks xmlns:a="http://schemas.openxmlformats.org/drawingml/2006/main" noGrp="1"/>
          </p:cNvSpPr>
          <p:nvPr/>
        </p:nvSpPr>
        <p:spPr>
          <a:xfrm xmlns:a="http://schemas.openxmlformats.org/drawingml/2006/main">
            <a:off x="1381125" y="2362200"/>
            <a:ext cx="28575" cy="304800"/>
          </a:xfrm>
          <a:prstGeom xmlns:a="http://schemas.openxmlformats.org/drawingml/2006/main" prst="rect">
            <a:avLst/>
          </a:prstGeom>
          <a:solidFill xmlns:a="http://schemas.openxmlformats.org/drawingml/2006/main">
            <a:srgbClr val="167386"/>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7C002782-8064-456C-B382-9517CF0B815B}"/>
              </a:ext>
            </a:extLst>
          </p:cNvPr>
          <p:cNvSpPr>
            <a:spLocks xmlns:a="http://schemas.openxmlformats.org/drawingml/2006/main" noGrp="1"/>
          </p:cNvSpPr>
          <p:nvPr/>
        </p:nvSpPr>
        <p:spPr>
          <a:xfrm xmlns:a="http://schemas.openxmlformats.org/drawingml/2006/main">
            <a:off x="1619250" y="2266950"/>
            <a:ext cx="9382125"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Prepare a disciplined litigation strategy and identify provisional remedies</a:t>
            </a:r>
          </a:p>
        </p:txBody>
      </p:sp>
      <p:sp>
        <p:nvSpPr>
          <p:cNvPr id="10" name="">
            <a:extLst xmlns:a="http://schemas.openxmlformats.org/drawingml/2006/main">
              <a:ext uri="{FF2B5EF4-FFF2-40B4-BE49-F238E27FC236}">
                <a16:creationId xmlns:a16="http://schemas.microsoft.com/office/drawing/2014/main" id="{57F4CA17-75E7-4478-95CF-789482D65750}"/>
              </a:ext>
            </a:extLst>
          </p:cNvPr>
          <p:cNvSpPr>
            <a:spLocks xmlns:a="http://schemas.openxmlformats.org/drawingml/2006/main" noGrp="1"/>
          </p:cNvSpPr>
          <p:nvPr/>
        </p:nvSpPr>
        <p:spPr>
          <a:xfrm xmlns:a="http://schemas.openxmlformats.org/drawingml/2006/main">
            <a:off x="704850" y="3048000"/>
            <a:ext cx="52387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175" b="1">
                <a:solidFill>
                  <a:srgbClr val="167386"/>
                </a:solidFill>
                <a:latin typeface="Aptos"/>
                <a:ea typeface="Aptos"/>
                <a:cs typeface="Aptos"/>
              </a:defRPr>
            </a:pPr>
            <a:r>
              <a:rPr sz="2175" b="1">
                <a:solidFill>
                  <a:srgbClr val="167386"/>
                </a:solidFill>
                <a:latin typeface="Aptos"/>
                <a:ea typeface="Aptos"/>
                <a:cs typeface="Aptos"/>
              </a:rPr>
              <a:t>05</a:t>
            </a:r>
          </a:p>
        </p:txBody>
      </p:sp>
      <p:sp>
        <p:nvSpPr>
          <p:cNvPr id="11" name="">
            <a:extLst xmlns:a="http://schemas.openxmlformats.org/drawingml/2006/main">
              <a:ext uri="{FF2B5EF4-FFF2-40B4-BE49-F238E27FC236}">
                <a16:creationId xmlns:a16="http://schemas.microsoft.com/office/drawing/2014/main" id="{E8E2B76B-B09F-4C14-A931-DF07B8E27CF2}"/>
              </a:ext>
            </a:extLst>
          </p:cNvPr>
          <p:cNvSpPr>
            <a:spLocks xmlns:a="http://schemas.openxmlformats.org/drawingml/2006/main" noGrp="1"/>
          </p:cNvSpPr>
          <p:nvPr/>
        </p:nvSpPr>
        <p:spPr>
          <a:xfrm xmlns:a="http://schemas.openxmlformats.org/drawingml/2006/main">
            <a:off x="1381125" y="3143250"/>
            <a:ext cx="28575" cy="304800"/>
          </a:xfrm>
          <a:prstGeom xmlns:a="http://schemas.openxmlformats.org/drawingml/2006/main" prst="rect">
            <a:avLst/>
          </a:prstGeom>
          <a:solidFill xmlns:a="http://schemas.openxmlformats.org/drawingml/2006/main">
            <a:srgbClr val="167386"/>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23954C8A-7549-4F86-8001-F272B1920B52}"/>
              </a:ext>
            </a:extLst>
          </p:cNvPr>
          <p:cNvSpPr>
            <a:spLocks xmlns:a="http://schemas.openxmlformats.org/drawingml/2006/main" noGrp="1"/>
          </p:cNvSpPr>
          <p:nvPr/>
        </p:nvSpPr>
        <p:spPr>
          <a:xfrm xmlns:a="http://schemas.openxmlformats.org/drawingml/2006/main">
            <a:off x="1619250" y="3048000"/>
            <a:ext cx="9382125"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Evaluate court, arbitration and other dispute-resolution routes</a:t>
            </a:r>
          </a:p>
        </p:txBody>
      </p:sp>
      <p:sp>
        <p:nvSpPr>
          <p:cNvPr id="13" name="">
            <a:extLst xmlns:a="http://schemas.openxmlformats.org/drawingml/2006/main">
              <a:ext uri="{FF2B5EF4-FFF2-40B4-BE49-F238E27FC236}">
                <a16:creationId xmlns:a16="http://schemas.microsoft.com/office/drawing/2014/main" id="{5DA5D4A0-2AEF-4E1D-87E5-5FA4EB54B783}"/>
              </a:ext>
            </a:extLst>
          </p:cNvPr>
          <p:cNvSpPr>
            <a:spLocks xmlns:a="http://schemas.openxmlformats.org/drawingml/2006/main" noGrp="1"/>
          </p:cNvSpPr>
          <p:nvPr/>
        </p:nvSpPr>
        <p:spPr>
          <a:xfrm xmlns:a="http://schemas.openxmlformats.org/drawingml/2006/main">
            <a:off x="704850" y="3829050"/>
            <a:ext cx="52387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175" b="1">
                <a:solidFill>
                  <a:srgbClr val="167386"/>
                </a:solidFill>
                <a:latin typeface="Aptos"/>
                <a:ea typeface="Aptos"/>
                <a:cs typeface="Aptos"/>
              </a:defRPr>
            </a:pPr>
            <a:r>
              <a:rPr sz="2175" b="1">
                <a:solidFill>
                  <a:srgbClr val="167386"/>
                </a:solidFill>
                <a:latin typeface="Aptos"/>
                <a:ea typeface="Aptos"/>
                <a:cs typeface="Aptos"/>
              </a:rPr>
              <a:t>06</a:t>
            </a:r>
          </a:p>
        </p:txBody>
      </p:sp>
      <p:sp>
        <p:nvSpPr>
          <p:cNvPr id="14" name="">
            <a:extLst xmlns:a="http://schemas.openxmlformats.org/drawingml/2006/main">
              <a:ext uri="{FF2B5EF4-FFF2-40B4-BE49-F238E27FC236}">
                <a16:creationId xmlns:a16="http://schemas.microsoft.com/office/drawing/2014/main" id="{7578EAD4-E665-4842-88D6-93D59102F6DC}"/>
              </a:ext>
            </a:extLst>
          </p:cNvPr>
          <p:cNvSpPr>
            <a:spLocks xmlns:a="http://schemas.openxmlformats.org/drawingml/2006/main" noGrp="1"/>
          </p:cNvSpPr>
          <p:nvPr/>
        </p:nvSpPr>
        <p:spPr>
          <a:xfrm xmlns:a="http://schemas.openxmlformats.org/drawingml/2006/main">
            <a:off x="1381125" y="3924300"/>
            <a:ext cx="28575" cy="304800"/>
          </a:xfrm>
          <a:prstGeom xmlns:a="http://schemas.openxmlformats.org/drawingml/2006/main" prst="rect">
            <a:avLst/>
          </a:prstGeom>
          <a:solidFill xmlns:a="http://schemas.openxmlformats.org/drawingml/2006/main">
            <a:srgbClr val="167386"/>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5B94AE9C-CAFE-467B-AAE9-4018DE9B3852}"/>
              </a:ext>
            </a:extLst>
          </p:cNvPr>
          <p:cNvSpPr>
            <a:spLocks xmlns:a="http://schemas.openxmlformats.org/drawingml/2006/main" noGrp="1"/>
          </p:cNvSpPr>
          <p:nvPr/>
        </p:nvSpPr>
        <p:spPr>
          <a:xfrm xmlns:a="http://schemas.openxmlformats.org/drawingml/2006/main">
            <a:off x="1619250" y="3829050"/>
            <a:ext cx="9382125"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Advise maritime stakeholders on evidence, risk management and claims handling</a:t>
            </a:r>
          </a:p>
        </p:txBody>
      </p:sp>
      <p:sp>
        <p:nvSpPr>
          <p:cNvPr id="16" name="">
            <a:extLst xmlns:a="http://schemas.openxmlformats.org/drawingml/2006/main">
              <a:ext uri="{FF2B5EF4-FFF2-40B4-BE49-F238E27FC236}">
                <a16:creationId xmlns:a16="http://schemas.microsoft.com/office/drawing/2014/main" id="{84BA3AB1-E108-45B1-B8BF-E3B3DBFCD8B3}"/>
              </a:ext>
            </a:extLst>
          </p:cNvPr>
          <p:cNvSpPr>
            <a:spLocks xmlns:a="http://schemas.openxmlformats.org/drawingml/2006/main" noGrp="1"/>
          </p:cNvSpPr>
          <p:nvPr/>
        </p:nvSpPr>
        <p:spPr>
          <a:xfrm xmlns:a="http://schemas.openxmlformats.org/drawingml/2006/main">
            <a:off x="704850" y="4610100"/>
            <a:ext cx="52387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2175" b="1">
                <a:solidFill>
                  <a:srgbClr val="167386"/>
                </a:solidFill>
                <a:latin typeface="Aptos"/>
                <a:ea typeface="Aptos"/>
                <a:cs typeface="Aptos"/>
              </a:defRPr>
            </a:pPr>
            <a:r>
              <a:rPr sz="2175" b="1">
                <a:solidFill>
                  <a:srgbClr val="167386"/>
                </a:solidFill>
                <a:latin typeface="Aptos"/>
                <a:ea typeface="Aptos"/>
                <a:cs typeface="Aptos"/>
              </a:rPr>
              <a:t/>
            </a:r>
          </a:p>
        </p:txBody>
      </p:sp>
      <p:sp>
        <p:nvSpPr>
          <p:cNvPr id="17" name="">
            <a:extLst xmlns:a="http://schemas.openxmlformats.org/drawingml/2006/main">
              <a:ext uri="{FF2B5EF4-FFF2-40B4-BE49-F238E27FC236}">
                <a16:creationId xmlns:a16="http://schemas.microsoft.com/office/drawing/2014/main" id="{7CBBB228-493C-48A6-8DD8-971216FDD3B7}"/>
              </a:ext>
            </a:extLst>
          </p:cNvPr>
          <p:cNvSpPr>
            <a:spLocks xmlns:a="http://schemas.openxmlformats.org/drawingml/2006/main" noGrp="1"/>
          </p:cNvSpPr>
          <p:nvPr/>
        </p:nvSpPr>
        <p:spPr>
          <a:xfrm xmlns:a="http://schemas.openxmlformats.org/drawingml/2006/main">
            <a:off x="1381125" y="4705350"/>
            <a:ext cx="28575" cy="304800"/>
          </a:xfrm>
          <a:prstGeom xmlns:a="http://schemas.openxmlformats.org/drawingml/2006/main" prst="rect">
            <a:avLst/>
          </a:prstGeom>
          <a:solidFill xmlns:a="http://schemas.openxmlformats.org/drawingml/2006/main">
            <a:srgbClr val="167386"/>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D9A8A06F-6E5E-4C99-B397-0D0556AFC2B2}"/>
              </a:ext>
            </a:extLst>
          </p:cNvPr>
          <p:cNvSpPr>
            <a:spLocks xmlns:a="http://schemas.openxmlformats.org/drawingml/2006/main" noGrp="1"/>
          </p:cNvSpPr>
          <p:nvPr/>
        </p:nvSpPr>
        <p:spPr>
          <a:xfrm xmlns:a="http://schemas.openxmlformats.org/drawingml/2006/main">
            <a:off x="1619250" y="4610100"/>
            <a:ext cx="9382125"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
            </a:r>
          </a:p>
        </p:txBody>
      </p:sp>
      <p:sp>
        <p:nvSpPr>
          <p:cNvPr id="19" name="">
            <a:extLst xmlns:a="http://schemas.openxmlformats.org/drawingml/2006/main">
              <a:ext uri="{FF2B5EF4-FFF2-40B4-BE49-F238E27FC236}">
                <a16:creationId xmlns:a16="http://schemas.microsoft.com/office/drawing/2014/main" id="{158A5380-A613-4F63-846C-9129A9A72703}"/>
              </a:ext>
            </a:extLst>
          </p:cNvPr>
          <p:cNvSpPr>
            <a:spLocks xmlns:a="http://schemas.openxmlformats.org/drawingml/2006/main" noGrp="1"/>
          </p:cNvSpPr>
          <p:nvPr/>
        </p:nvSpPr>
        <p:spPr>
          <a:xfrm xmlns:a="http://schemas.openxmlformats.org/drawingml/2006/main">
            <a:off x="704850" y="5391150"/>
            <a:ext cx="52387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2175" b="1">
                <a:solidFill>
                  <a:srgbClr val="167386"/>
                </a:solidFill>
                <a:latin typeface="Aptos"/>
                <a:ea typeface="Aptos"/>
                <a:cs typeface="Aptos"/>
              </a:defRPr>
            </a:pPr>
            <a:r>
              <a:rPr sz="2175" b="1">
                <a:solidFill>
                  <a:srgbClr val="167386"/>
                </a:solidFill>
                <a:latin typeface="Aptos"/>
                <a:ea typeface="Aptos"/>
                <a:cs typeface="Aptos"/>
              </a:rPr>
              <a:t/>
            </a:r>
          </a:p>
        </p:txBody>
      </p:sp>
      <p:sp>
        <p:nvSpPr>
          <p:cNvPr id="20" name="">
            <a:extLst xmlns:a="http://schemas.openxmlformats.org/drawingml/2006/main">
              <a:ext uri="{FF2B5EF4-FFF2-40B4-BE49-F238E27FC236}">
                <a16:creationId xmlns:a16="http://schemas.microsoft.com/office/drawing/2014/main" id="{4C1313C2-CF83-4FF3-AA85-E658F0A699F9}"/>
              </a:ext>
            </a:extLst>
          </p:cNvPr>
          <p:cNvSpPr>
            <a:spLocks xmlns:a="http://schemas.openxmlformats.org/drawingml/2006/main" noGrp="1"/>
          </p:cNvSpPr>
          <p:nvPr/>
        </p:nvSpPr>
        <p:spPr>
          <a:xfrm xmlns:a="http://schemas.openxmlformats.org/drawingml/2006/main">
            <a:off x="1381125" y="5486400"/>
            <a:ext cx="28575" cy="304800"/>
          </a:xfrm>
          <a:prstGeom xmlns:a="http://schemas.openxmlformats.org/drawingml/2006/main" prst="rect">
            <a:avLst/>
          </a:prstGeom>
          <a:solidFill xmlns:a="http://schemas.openxmlformats.org/drawingml/2006/main">
            <a:srgbClr val="167386"/>
          </a:solidFill>
          <a:ln xmlns:a="http://schemas.openxmlformats.org/drawingml/2006/main" w="0">
            <a:noFill/>
            <a:prstDash val="solid"/>
          </a:ln>
        </p:spPr>
      </p:sp>
      <p:sp>
        <p:nvSpPr>
          <p:cNvPr id="21" name="">
            <a:extLst xmlns:a="http://schemas.openxmlformats.org/drawingml/2006/main">
              <a:ext uri="{FF2B5EF4-FFF2-40B4-BE49-F238E27FC236}">
                <a16:creationId xmlns:a16="http://schemas.microsoft.com/office/drawing/2014/main" id="{D3120A08-4D60-4875-9F21-89644791D8C5}"/>
              </a:ext>
            </a:extLst>
          </p:cNvPr>
          <p:cNvSpPr>
            <a:spLocks xmlns:a="http://schemas.openxmlformats.org/drawingml/2006/main" noGrp="1"/>
          </p:cNvSpPr>
          <p:nvPr/>
        </p:nvSpPr>
        <p:spPr>
          <a:xfrm xmlns:a="http://schemas.openxmlformats.org/drawingml/2006/main">
            <a:off x="1619250" y="5391150"/>
            <a:ext cx="9382125"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
            </a:r>
          </a:p>
        </p:txBody>
      </p:sp>
    </p:spTree>
    <p:extLst>
      <p:ext uri="{BB962C8B-B14F-4D97-AF65-F5344CB8AC3E}">
        <p14:creationId xmlns:p14="http://schemas.microsoft.com/office/powerpoint/2010/main" val="1363497115"/>
      </p:ext>
    </p:extLst>
  </p:cSld>
</p:sld>
</file>

<file path=ppt/slides/slide40.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12" name="">
            <a:extLst xmlns:a="http://schemas.openxmlformats.org/drawingml/2006/main">
              <a:ext uri="{FF2B5EF4-FFF2-40B4-BE49-F238E27FC236}">
                <a16:creationId xmlns:a16="http://schemas.microsoft.com/office/drawing/2014/main" id="{3A7DA1F6-CC6E-44AC-8C53-4240859BE3A3}"/>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4</a:t>
            </a:r>
          </a:p>
        </p:txBody>
      </p:sp>
      <p:pic>
        <p:nvPicPr>
          <p:cNvPr id="15" name=""/>
          <p:cNvPicPr>
            <a:picLocks xmlns:a="http://schemas.openxmlformats.org/drawingml/2006/main" noChangeAspect="1"/>
          </p:cNvPicPr>
          <p:nvPr/>
        </p:nvPicPr>
        <p:blipFill>
          <a:blip xmlns:r="http://schemas.openxmlformats.org/officeDocument/2006/relationships" xmlns:a="http://schemas.openxmlformats.org/drawingml/2006/main" r:embed="Rbda35814f7534d45"/>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51A1FA95-8E1F-46A8-AACC-1A093644C0FE}"/>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References and further learning</a:t>
            </a:r>
          </a:p>
        </p:txBody>
      </p:sp>
      <p:sp>
        <p:nvSpPr>
          <p:cNvPr id="4" name="">
            <a:extLst xmlns:a="http://schemas.openxmlformats.org/drawingml/2006/main">
              <a:ext uri="{FF2B5EF4-FFF2-40B4-BE49-F238E27FC236}">
                <a16:creationId xmlns:a16="http://schemas.microsoft.com/office/drawing/2014/main" id="{2EC33A94-A02D-46FC-A567-25D07FD44D97}"/>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E777D208-DC00-4018-B00B-67E4CDB068C1}"/>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40</a:t>
            </a:r>
          </a:p>
        </p:txBody>
      </p:sp>
      <p:sp>
        <p:nvSpPr>
          <p:cNvPr id="6" name="">
            <a:extLst xmlns:a="http://schemas.openxmlformats.org/drawingml/2006/main">
              <a:ext uri="{FF2B5EF4-FFF2-40B4-BE49-F238E27FC236}">
                <a16:creationId xmlns:a16="http://schemas.microsoft.com/office/drawing/2014/main" id="{F0EDCA0E-1B8B-49C6-BB82-C041F361CE87}"/>
              </a:ext>
            </a:extLst>
          </p:cNvPr>
          <p:cNvSpPr>
            <a:spLocks xmlns:a="http://schemas.openxmlformats.org/drawingml/2006/main" noGrp="1"/>
          </p:cNvSpPr>
          <p:nvPr/>
        </p:nvSpPr>
        <p:spPr>
          <a:xfrm xmlns:a="http://schemas.openxmlformats.org/drawingml/2006/main">
            <a:off x="666750" y="1762125"/>
            <a:ext cx="34290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1725" b="1">
                <a:solidFill>
                  <a:srgbClr val="3F1D52"/>
                </a:solidFill>
                <a:latin typeface="Aptos"/>
                <a:ea typeface="Aptos"/>
                <a:cs typeface="Aptos"/>
              </a:defRPr>
            </a:pPr>
            <a:r>
              <a:rPr sz="1725" b="1">
                <a:solidFill>
                  <a:srgbClr val="3F1D52"/>
                </a:solidFill>
                <a:latin typeface="Aptos"/>
                <a:ea typeface="Aptos"/>
                <a:cs typeface="Aptos"/>
              </a:rPr>
              <a:t/>
            </a:r>
          </a:p>
        </p:txBody>
      </p:sp>
      <p:sp>
        <p:nvSpPr>
          <p:cNvPr id="7" name="">
            <a:extLst xmlns:a="http://schemas.openxmlformats.org/drawingml/2006/main">
              <a:ext uri="{FF2B5EF4-FFF2-40B4-BE49-F238E27FC236}">
                <a16:creationId xmlns:a16="http://schemas.microsoft.com/office/drawing/2014/main" id="{6B112DC8-E2AF-47A4-860A-87F4B9F57D16}"/>
              </a:ext>
            </a:extLst>
          </p:cNvPr>
          <p:cNvSpPr>
            <a:spLocks xmlns:a="http://schemas.openxmlformats.org/drawingml/2006/main" noGrp="1"/>
          </p:cNvSpPr>
          <p:nvPr/>
        </p:nvSpPr>
        <p:spPr>
          <a:xfrm xmlns:a="http://schemas.openxmlformats.org/drawingml/2006/main">
            <a:off x="666750" y="2190750"/>
            <a:ext cx="10287000" cy="619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London Gateway College. Admiralty Law and Maritime Litigation (LGC424), Lecture 4: Collision at Sea and Liabilities.</a:t>
            </a:r>
          </a:p>
        </p:txBody>
      </p:sp>
      <p:sp>
        <p:nvSpPr>
          <p:cNvPr id="8" name="">
            <a:extLst xmlns:a="http://schemas.openxmlformats.org/drawingml/2006/main">
              <a:ext uri="{FF2B5EF4-FFF2-40B4-BE49-F238E27FC236}">
                <a16:creationId xmlns:a16="http://schemas.microsoft.com/office/drawing/2014/main" id="{CE5BF733-0280-406C-A65D-B8B07B5397D0}"/>
              </a:ext>
            </a:extLst>
          </p:cNvPr>
          <p:cNvSpPr>
            <a:spLocks xmlns:a="http://schemas.openxmlformats.org/drawingml/2006/main" noGrp="1"/>
          </p:cNvSpPr>
          <p:nvPr/>
        </p:nvSpPr>
        <p:spPr>
          <a:xfrm xmlns:a="http://schemas.openxmlformats.org/drawingml/2006/main">
            <a:off x="666750" y="3190875"/>
            <a:ext cx="4762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1725" b="1">
                <a:solidFill>
                  <a:srgbClr val="167386"/>
                </a:solidFill>
                <a:latin typeface="Aptos"/>
                <a:ea typeface="Aptos"/>
                <a:cs typeface="Aptos"/>
              </a:defRPr>
            </a:pPr>
            <a:r>
              <a:rPr sz="1725" b="1">
                <a:solidFill>
                  <a:srgbClr val="167386"/>
                </a:solidFill>
                <a:latin typeface="Aptos"/>
                <a:ea typeface="Aptos"/>
                <a:cs typeface="Aptos"/>
              </a:rPr>
              <a:t/>
            </a:r>
          </a:p>
        </p:txBody>
      </p:sp>
      <p:sp>
        <p:nvSpPr>
          <p:cNvPr id="9" name="">
            <a:extLst xmlns:a="http://schemas.openxmlformats.org/drawingml/2006/main">
              <a:ext uri="{FF2B5EF4-FFF2-40B4-BE49-F238E27FC236}">
                <a16:creationId xmlns:a16="http://schemas.microsoft.com/office/drawing/2014/main" id="{D862A2F1-8544-4E68-ACA2-6E55F66DB10C}"/>
              </a:ext>
            </a:extLst>
          </p:cNvPr>
          <p:cNvSpPr>
            <a:spLocks xmlns:a="http://schemas.openxmlformats.org/drawingml/2006/main" noGrp="1"/>
          </p:cNvSpPr>
          <p:nvPr/>
        </p:nvSpPr>
        <p:spPr>
          <a:xfrm xmlns:a="http://schemas.openxmlformats.org/drawingml/2006/main">
            <a:off x="714375" y="3667125"/>
            <a:ext cx="100965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ormAutofit fontScale="78019"/>
          </a:bodyPr>
          <a:lstStyle xmlns:a="http://schemas.openxmlformats.org/drawingml/2006/main"/>
          <a:p xmlns:a="http://schemas.openxmlformats.org/drawingml/2006/main">
            <a:pPr marL="23" indent="-13">
              <a:spcAft>
                <a:spcPts val="12"/>
              </a:spcAft>
              <a:buChar char="•"/>
              <a:defRPr sz="1725">
                <a:solidFill>
                  <a:srgbClr val="17202A"/>
                </a:solidFill>
                <a:latin typeface="Aptos"/>
                <a:ea typeface="Aptos"/>
                <a:cs typeface="Aptos"/>
              </a:defRPr>
            </a:pPr>
            <a:r>
              <a:rPr sz="1725">
                <a:solidFill>
                  <a:srgbClr val="17202A"/>
                </a:solidFill>
                <a:latin typeface="Aptos"/>
                <a:ea typeface="Aptos"/>
                <a:cs typeface="Aptos"/>
              </a:rPr>
              <a:t>Supplied Admiralty Law and Maritime Litigation course source</a:t>
            </a:r>
          </a:p>
          <a:p xmlns:a="http://schemas.openxmlformats.org/drawingml/2006/main">
            <a:pPr marL="23" indent="-13">
              <a:spcAft>
                <a:spcPts val="12"/>
              </a:spcAft>
              <a:buChar char="•"/>
              <a:defRPr sz="1725">
                <a:solidFill>
                  <a:srgbClr val="17202A"/>
                </a:solidFill>
                <a:latin typeface="Aptos"/>
                <a:ea typeface="Aptos"/>
                <a:cs typeface="Aptos"/>
              </a:defRPr>
            </a:pPr>
            <a:r>
              <a:rPr sz="1725">
                <a:solidFill>
                  <a:srgbClr val="17202A"/>
                </a:solidFill>
                <a:latin typeface="Aptos"/>
                <a:ea typeface="Aptos"/>
                <a:cs typeface="Aptos"/>
              </a:rPr>
              <a:t>Senior Courts Act 1981</a:t>
            </a:r>
          </a:p>
          <a:p xmlns:a="http://schemas.openxmlformats.org/drawingml/2006/main">
            <a:pPr marL="23" indent="-13">
              <a:spcAft>
                <a:spcPts val="12"/>
              </a:spcAft>
              <a:buChar char="•"/>
              <a:defRPr sz="1725">
                <a:solidFill>
                  <a:srgbClr val="17202A"/>
                </a:solidFill>
                <a:latin typeface="Aptos"/>
                <a:ea typeface="Aptos"/>
                <a:cs typeface="Aptos"/>
              </a:defRPr>
            </a:pPr>
            <a:r>
              <a:rPr sz="1725">
                <a:solidFill>
                  <a:srgbClr val="17202A"/>
                </a:solidFill>
                <a:latin typeface="Aptos"/>
                <a:ea typeface="Aptos"/>
                <a:cs typeface="Aptos"/>
              </a:rPr>
              <a:t>Civil Procedure Rules Part 61 and Practice Direction 61</a:t>
            </a:r>
          </a:p>
          <a:p xmlns:a="http://schemas.openxmlformats.org/drawingml/2006/main">
            <a:pPr marL="23" indent="-13">
              <a:spcAft>
                <a:spcPts val="12"/>
              </a:spcAft>
              <a:buChar char="•"/>
              <a:defRPr sz="1725">
                <a:solidFill>
                  <a:srgbClr val="17202A"/>
                </a:solidFill>
                <a:latin typeface="Aptos"/>
                <a:ea typeface="Aptos"/>
                <a:cs typeface="Aptos"/>
              </a:defRPr>
            </a:pPr>
            <a:r>
              <a:rPr sz="1725">
                <a:solidFill>
                  <a:srgbClr val="17202A"/>
                </a:solidFill>
                <a:latin typeface="Aptos"/>
                <a:ea typeface="Aptos"/>
                <a:cs typeface="Aptos"/>
              </a:rPr>
              <a:t>Merchant Shipping Act 1995 and topic-specific instruments</a:t>
            </a:r>
          </a:p>
          <a:p xmlns:a="http://schemas.openxmlformats.org/drawingml/2006/main">
            <a:pPr marL="23" indent="-13">
              <a:spcAft>
                <a:spcPts val="12"/>
              </a:spcAft>
              <a:buChar char="•"/>
              <a:defRPr sz="1725">
                <a:solidFill>
                  <a:srgbClr val="17202A"/>
                </a:solidFill>
                <a:latin typeface="Aptos"/>
                <a:ea typeface="Aptos"/>
                <a:cs typeface="Aptos"/>
              </a:defRPr>
            </a:pPr>
            <a:r>
              <a:rPr sz="1725">
                <a:solidFill>
                  <a:srgbClr val="17202A"/>
                </a:solidFill>
                <a:latin typeface="Aptos"/>
                <a:ea typeface="Aptos"/>
                <a:cs typeface="Aptos"/>
              </a:rPr>
              <a:t>International Maritime Organization convention materials</a:t>
            </a:r>
          </a:p>
          <a:p xmlns:a="http://schemas.openxmlformats.org/drawingml/2006/main">
            <a:pPr marL="23" indent="-13">
              <a:spcAft>
                <a:spcPts val="12"/>
              </a:spcAft>
              <a:buChar char="•"/>
              <a:defRPr sz="1725">
                <a:solidFill>
                  <a:srgbClr val="17202A"/>
                </a:solidFill>
                <a:latin typeface="Aptos"/>
                <a:ea typeface="Aptos"/>
                <a:cs typeface="Aptos"/>
              </a:defRPr>
            </a:pPr>
            <a:r>
              <a:rPr sz="1725">
                <a:solidFill>
                  <a:srgbClr val="17202A"/>
                </a:solidFill>
                <a:latin typeface="Aptos"/>
                <a:ea typeface="Aptos"/>
                <a:cs typeface="Aptos"/>
              </a:rPr>
              <a:t>BAILII — UK and Irish case law</a:t>
            </a:r>
          </a:p>
        </p:txBody>
      </p:sp>
      <p:sp>
        <p:nvSpPr>
          <p:cNvPr id="10" name="">
            <a:extLst xmlns:a="http://schemas.openxmlformats.org/drawingml/2006/main">
              <a:ext uri="{FF2B5EF4-FFF2-40B4-BE49-F238E27FC236}">
                <a16:creationId xmlns:a16="http://schemas.microsoft.com/office/drawing/2014/main" id="{A82B4F96-FCFB-4A51-8E6A-592956A8707C}"/>
              </a:ext>
            </a:extLst>
          </p:cNvPr>
          <p:cNvSpPr>
            <a:spLocks xmlns:a="http://schemas.openxmlformats.org/drawingml/2006/main" noGrp="1"/>
          </p:cNvSpPr>
          <p:nvPr/>
        </p:nvSpPr>
        <p:spPr>
          <a:xfrm xmlns:a="http://schemas.openxmlformats.org/drawingml/2006/main">
            <a:off x="666750" y="5286375"/>
            <a:ext cx="10382250" cy="723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1">
                <a:solidFill>
                  <a:srgbClr val="A8424A"/>
                </a:solidFill>
                <a:latin typeface="Aptos"/>
                <a:ea typeface="Aptos"/>
                <a:cs typeface="Aptos"/>
              </a:defRPr>
            </a:pPr>
            <a:r>
              <a:rPr sz="1725" b="1">
                <a:solidFill>
                  <a:srgbClr val="A8424A"/>
                </a:solidFill>
                <a:latin typeface="Aptos"/>
                <a:ea typeface="Aptos"/>
                <a:cs typeface="Aptos"/>
              </a:rPr>
              <a:t>Educational material, not legal advice. Check current legislation, CPR/Practice Directions, authoritative cases, applicable conventions and specialist advice before acting.</a:t>
            </a:r>
          </a:p>
        </p:txBody>
      </p:sp>
      <p:sp>
        <p:nvSpPr>
          <p:cNvPr id="11" name="">
            <a:extLst xmlns:a="http://schemas.openxmlformats.org/drawingml/2006/main">
              <a:ext uri="{FF2B5EF4-FFF2-40B4-BE49-F238E27FC236}">
                <a16:creationId xmlns:a16="http://schemas.microsoft.com/office/drawing/2014/main" id="{D85A0586-F96C-45EE-9789-5C98F04D4CA5}"/>
              </a:ext>
            </a:extLst>
          </p:cNvPr>
          <p:cNvSpPr>
            <a:spLocks xmlns:a="http://schemas.openxmlformats.org/drawingml/2006/main" noGrp="1"/>
          </p:cNvSpPr>
          <p:nvPr/>
        </p:nvSpPr>
        <p:spPr>
          <a:xfrm xmlns:a="http://schemas.openxmlformats.org/drawingml/2006/main">
            <a:off x="666750" y="6343650"/>
            <a:ext cx="4762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1125" b="0">
                <a:solidFill>
                  <a:srgbClr val="5F6874"/>
                </a:solidFill>
                <a:latin typeface="Aptos"/>
                <a:ea typeface="Aptos"/>
                <a:cs typeface="Aptos"/>
              </a:defRPr>
            </a:pPr>
            <a:r>
              <a:rPr sz="1125" b="0">
                <a:solidFill>
                  <a:srgbClr val="5F6874"/>
                </a:solidFill>
                <a:latin typeface="Aptos"/>
                <a:ea typeface="Aptos"/>
                <a:cs typeface="Aptos"/>
              </a:rPr>
              <a:t/>
            </a:r>
          </a:p>
        </p:txBody>
      </p:sp>
    </p:spTree>
    <p:extLst>
      <p:ext uri="{BB962C8B-B14F-4D97-AF65-F5344CB8AC3E}">
        <p14:creationId xmlns:p14="http://schemas.microsoft.com/office/powerpoint/2010/main" val="487572360"/>
      </p:ext>
    </p:extLst>
  </p:cSld>
</p:sld>
</file>

<file path=ppt/slides/slide5.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10" name="">
            <a:extLst xmlns:a="http://schemas.openxmlformats.org/drawingml/2006/main">
              <a:ext uri="{FF2B5EF4-FFF2-40B4-BE49-F238E27FC236}">
                <a16:creationId xmlns:a16="http://schemas.microsoft.com/office/drawing/2014/main" id="{61FB0D96-E1C8-459A-BC97-39F85B64F12D}"/>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4</a:t>
            </a:r>
          </a:p>
        </p:txBody>
      </p:sp>
      <p:pic>
        <p:nvPicPr>
          <p:cNvPr id="13" name=""/>
          <p:cNvPicPr>
            <a:picLocks xmlns:a="http://schemas.openxmlformats.org/drawingml/2006/main" noChangeAspect="1"/>
          </p:cNvPicPr>
          <p:nvPr/>
        </p:nvPicPr>
        <p:blipFill>
          <a:blip xmlns:r="http://schemas.openxmlformats.org/officeDocument/2006/relationships" xmlns:a="http://schemas.openxmlformats.org/drawingml/2006/main" r:embed="R5557658348a54fb6"/>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797DC308-594E-48C7-BB1E-500EFC798257}"/>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Lecture 4: learning objectives</a:t>
            </a:r>
          </a:p>
        </p:txBody>
      </p:sp>
      <p:sp>
        <p:nvSpPr>
          <p:cNvPr id="4" name="">
            <a:extLst xmlns:a="http://schemas.openxmlformats.org/drawingml/2006/main">
              <a:ext uri="{FF2B5EF4-FFF2-40B4-BE49-F238E27FC236}">
                <a16:creationId xmlns:a16="http://schemas.microsoft.com/office/drawing/2014/main" id="{891F41FB-1454-4043-9CC9-05CD28D10054}"/>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23DE6186-2F56-4553-808E-DE5C3D7C72B5}"/>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05</a:t>
            </a:r>
          </a:p>
        </p:txBody>
      </p:sp>
      <p:sp>
        <p:nvSpPr>
          <p:cNvPr id="6" name="">
            <a:extLst xmlns:a="http://schemas.openxmlformats.org/drawingml/2006/main">
              <a:ext uri="{FF2B5EF4-FFF2-40B4-BE49-F238E27FC236}">
                <a16:creationId xmlns:a16="http://schemas.microsoft.com/office/drawing/2014/main" id="{D637DF14-02D7-4703-8DE1-26D3895E230C}"/>
              </a:ext>
            </a:extLst>
          </p:cNvPr>
          <p:cNvSpPr>
            <a:spLocks xmlns:a="http://schemas.openxmlformats.org/drawingml/2006/main" noGrp="1"/>
          </p:cNvSpPr>
          <p:nvPr/>
        </p:nvSpPr>
        <p:spPr>
          <a:xfrm xmlns:a="http://schemas.openxmlformats.org/drawingml/2006/main">
            <a:off x="666750" y="1809750"/>
            <a:ext cx="2000250" cy="1714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0800" b="1">
                <a:solidFill>
                  <a:srgbClr val="EDE4F1"/>
                </a:solidFill>
                <a:latin typeface="Aptos"/>
                <a:ea typeface="Aptos"/>
                <a:cs typeface="Aptos"/>
              </a:defRPr>
            </a:pPr>
            <a:r>
              <a:rPr sz="10800" b="1">
                <a:solidFill>
                  <a:srgbClr val="EDE4F1"/>
                </a:solidFill>
                <a:latin typeface="Aptos"/>
                <a:ea typeface="Aptos"/>
                <a:cs typeface="Aptos"/>
              </a:rPr>
              <a:t>01</a:t>
            </a:r>
          </a:p>
        </p:txBody>
      </p:sp>
      <p:sp>
        <p:nvSpPr>
          <p:cNvPr id="7" name="">
            <a:extLst xmlns:a="http://schemas.openxmlformats.org/drawingml/2006/main">
              <a:ext uri="{FF2B5EF4-FFF2-40B4-BE49-F238E27FC236}">
                <a16:creationId xmlns:a16="http://schemas.microsoft.com/office/drawing/2014/main" id="{554FE721-FD30-47C0-AA4D-361C687850DC}"/>
              </a:ext>
            </a:extLst>
          </p:cNvPr>
          <p:cNvSpPr>
            <a:spLocks xmlns:a="http://schemas.openxmlformats.org/drawingml/2006/main" noGrp="1"/>
          </p:cNvSpPr>
          <p:nvPr/>
        </p:nvSpPr>
        <p:spPr>
          <a:xfrm xmlns:a="http://schemas.openxmlformats.org/drawingml/2006/main">
            <a:off x="2714625" y="1952625"/>
            <a:ext cx="809625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4350" b="1">
                <a:solidFill>
                  <a:srgbClr val="3F1D52"/>
                </a:solidFill>
                <a:latin typeface="Aptos"/>
                <a:ea typeface="Aptos"/>
                <a:cs typeface="Aptos"/>
              </a:defRPr>
            </a:pPr>
            <a:r>
              <a:rPr sz="4350" b="1">
                <a:solidFill>
                  <a:srgbClr val="3F1D52"/>
                </a:solidFill>
                <a:latin typeface="Aptos"/>
                <a:ea typeface="Aptos"/>
                <a:cs typeface="Aptos"/>
              </a:rPr>
              <a:t>Collision at Sea and Liabilities</a:t>
            </a:r>
          </a:p>
        </p:txBody>
      </p:sp>
      <p:sp>
        <p:nvSpPr>
          <p:cNvPr id="8" name="">
            <a:extLst xmlns:a="http://schemas.openxmlformats.org/drawingml/2006/main">
              <a:ext uri="{FF2B5EF4-FFF2-40B4-BE49-F238E27FC236}">
                <a16:creationId xmlns:a16="http://schemas.microsoft.com/office/drawing/2014/main" id="{2A608760-A96C-454F-B66F-CDB8F9DC3D7B}"/>
              </a:ext>
            </a:extLst>
          </p:cNvPr>
          <p:cNvSpPr>
            <a:spLocks xmlns:a="http://schemas.openxmlformats.org/drawingml/2006/main" noGrp="1"/>
          </p:cNvSpPr>
          <p:nvPr/>
        </p:nvSpPr>
        <p:spPr>
          <a:xfrm xmlns:a="http://schemas.openxmlformats.org/drawingml/2006/main">
            <a:off x="2762250" y="3086100"/>
            <a:ext cx="7524750" cy="809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025" b="0">
                <a:solidFill>
                  <a:srgbClr val="5F6874"/>
                </a:solidFill>
                <a:latin typeface="Aptos"/>
                <a:ea typeface="Aptos"/>
                <a:cs typeface="Aptos"/>
              </a:defRPr>
            </a:pPr>
            <a:r>
              <a:rPr sz="2025" b="0">
                <a:solidFill>
                  <a:srgbClr val="5F6874"/>
                </a:solidFill>
                <a:latin typeface="Aptos"/>
                <a:ea typeface="Aptos"/>
                <a:cs typeface="Aptos"/>
              </a:rPr>
              <a:t>Criminal duties, COLREG compliance, civil fault, causation, apportionment and collision damages.</a:t>
            </a:r>
          </a:p>
        </p:txBody>
      </p:sp>
      <p:sp>
        <p:nvSpPr>
          <p:cNvPr id="9" name="">
            <a:extLst xmlns:a="http://schemas.openxmlformats.org/drawingml/2006/main">
              <a:ext uri="{FF2B5EF4-FFF2-40B4-BE49-F238E27FC236}">
                <a16:creationId xmlns:a16="http://schemas.microsoft.com/office/drawing/2014/main" id="{930517EF-35C4-4307-A989-1DD8F60292E0}"/>
              </a:ext>
            </a:extLst>
          </p:cNvPr>
          <p:cNvSpPr>
            <a:spLocks xmlns:a="http://schemas.openxmlformats.org/drawingml/2006/main" noGrp="1"/>
          </p:cNvSpPr>
          <p:nvPr/>
        </p:nvSpPr>
        <p:spPr>
          <a:xfrm xmlns:a="http://schemas.openxmlformats.org/drawingml/2006/main">
            <a:off x="2857500" y="4095750"/>
            <a:ext cx="7810500" cy="1809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ormAutofit fontScale="100000"/>
          </a:bodyPr>
          <a:lstStyle xmlns:a="http://schemas.openxmlformats.org/drawingml/2006/main"/>
          <a:p xmlns:a="http://schemas.openxmlformats.org/drawingml/2006/main">
            <a:pPr marL="23" indent="-13">
              <a:spcAft>
                <a:spcPts val="12"/>
              </a:spcAft>
              <a:buChar char="•"/>
              <a:defRPr sz="1725">
                <a:solidFill>
                  <a:srgbClr val="17202A"/>
                </a:solidFill>
                <a:latin typeface="Aptos"/>
                <a:ea typeface="Aptos"/>
                <a:cs typeface="Aptos"/>
              </a:defRPr>
            </a:pPr>
            <a:r>
              <a:rPr sz="1725">
                <a:solidFill>
                  <a:srgbClr val="17202A"/>
                </a:solidFill>
                <a:latin typeface="Aptos"/>
                <a:ea typeface="Aptos"/>
                <a:cs typeface="Aptos"/>
              </a:rPr>
              <a:t>Explain criminal and statutory collision duties</a:t>
            </a:r>
          </a:p>
          <a:p xmlns:a="http://schemas.openxmlformats.org/drawingml/2006/main">
            <a:pPr marL="23" indent="-13">
              <a:spcAft>
                <a:spcPts val="12"/>
              </a:spcAft>
              <a:buChar char="•"/>
              <a:defRPr sz="1725">
                <a:solidFill>
                  <a:srgbClr val="17202A"/>
                </a:solidFill>
                <a:latin typeface="Aptos"/>
                <a:ea typeface="Aptos"/>
                <a:cs typeface="Aptos"/>
              </a:defRPr>
            </a:pPr>
            <a:r>
              <a:rPr sz="1725">
                <a:solidFill>
                  <a:srgbClr val="17202A"/>
                </a:solidFill>
                <a:latin typeface="Aptos"/>
                <a:ea typeface="Aptos"/>
                <a:cs typeface="Aptos"/>
              </a:rPr>
              <a:t>Apply COLREG and negligence principles</a:t>
            </a:r>
          </a:p>
          <a:p xmlns:a="http://schemas.openxmlformats.org/drawingml/2006/main">
            <a:pPr marL="23" indent="-13">
              <a:spcAft>
                <a:spcPts val="12"/>
              </a:spcAft>
              <a:buChar char="•"/>
              <a:defRPr sz="1725">
                <a:solidFill>
                  <a:srgbClr val="17202A"/>
                </a:solidFill>
                <a:latin typeface="Aptos"/>
                <a:ea typeface="Aptos"/>
                <a:cs typeface="Aptos"/>
              </a:defRPr>
            </a:pPr>
            <a:r>
              <a:rPr sz="1725">
                <a:solidFill>
                  <a:srgbClr val="17202A"/>
                </a:solidFill>
                <a:latin typeface="Aptos"/>
                <a:ea typeface="Aptos"/>
                <a:cs typeface="Aptos"/>
              </a:rPr>
              <a:t>Analyse causation and fault apportionment</a:t>
            </a:r>
          </a:p>
          <a:p xmlns:a="http://schemas.openxmlformats.org/drawingml/2006/main">
            <a:pPr marL="23" indent="-13">
              <a:spcAft>
                <a:spcPts val="12"/>
              </a:spcAft>
              <a:buChar char="•"/>
              <a:defRPr sz="1725">
                <a:solidFill>
                  <a:srgbClr val="17202A"/>
                </a:solidFill>
                <a:latin typeface="Aptos"/>
                <a:ea typeface="Aptos"/>
                <a:cs typeface="Aptos"/>
              </a:defRPr>
            </a:pPr>
            <a:r>
              <a:rPr sz="1725">
                <a:solidFill>
                  <a:srgbClr val="17202A"/>
                </a:solidFill>
                <a:latin typeface="Aptos"/>
                <a:ea typeface="Aptos"/>
                <a:cs typeface="Aptos"/>
              </a:rPr>
              <a:t>Assess recoverable collision loss and evidence</a:t>
            </a:r>
          </a:p>
        </p:txBody>
      </p:sp>
    </p:spTree>
    <p:extLst>
      <p:ext uri="{BB962C8B-B14F-4D97-AF65-F5344CB8AC3E}">
        <p14:creationId xmlns:p14="http://schemas.microsoft.com/office/powerpoint/2010/main" val="424687837"/>
      </p:ext>
    </p:extLst>
  </p:cSld>
</p:sld>
</file>

<file path=ppt/slides/slide6.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5" name="">
            <a:extLst xmlns:a="http://schemas.openxmlformats.org/drawingml/2006/main">
              <a:ext uri="{FF2B5EF4-FFF2-40B4-BE49-F238E27FC236}">
                <a16:creationId xmlns:a16="http://schemas.microsoft.com/office/drawing/2014/main" id="{5221E640-71B9-48C1-BEFD-A46789D4D664}"/>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4</a:t>
            </a:r>
          </a:p>
        </p:txBody>
      </p:sp>
      <p:pic>
        <p:nvPicPr>
          <p:cNvPr id="28" name=""/>
          <p:cNvPicPr>
            <a:picLocks xmlns:a="http://schemas.openxmlformats.org/drawingml/2006/main" noChangeAspect="1"/>
          </p:cNvPicPr>
          <p:nvPr/>
        </p:nvPicPr>
        <p:blipFill>
          <a:blip xmlns:r="http://schemas.openxmlformats.org/officeDocument/2006/relationships" xmlns:a="http://schemas.openxmlformats.org/drawingml/2006/main" r:embed="Rde5bced471be465d"/>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D6A27E99-9985-4BE7-9551-D8A464A7DE11}"/>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Collision law is multi-layered</a:t>
            </a:r>
          </a:p>
        </p:txBody>
      </p:sp>
      <p:sp>
        <p:nvSpPr>
          <p:cNvPr id="4" name="">
            <a:extLst xmlns:a="http://schemas.openxmlformats.org/drawingml/2006/main">
              <a:ext uri="{FF2B5EF4-FFF2-40B4-BE49-F238E27FC236}">
                <a16:creationId xmlns:a16="http://schemas.microsoft.com/office/drawing/2014/main" id="{36DB2891-B70F-440E-B6F1-E03F76601EEE}"/>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AA92C1E1-42ED-4131-92B1-A246E1210CF5}"/>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06</a:t>
            </a:r>
          </a:p>
        </p:txBody>
      </p:sp>
      <p:sp>
        <p:nvSpPr>
          <p:cNvPr id="6" name="">
            <a:extLst xmlns:a="http://schemas.openxmlformats.org/drawingml/2006/main">
              <a:ext uri="{FF2B5EF4-FFF2-40B4-BE49-F238E27FC236}">
                <a16:creationId xmlns:a16="http://schemas.microsoft.com/office/drawing/2014/main" id="{23A2BA83-D474-4FB3-8987-5F19563D1443}"/>
              </a:ext>
            </a:extLst>
          </p:cNvPr>
          <p:cNvSpPr>
            <a:spLocks xmlns:a="http://schemas.openxmlformats.org/drawingml/2006/main" noGrp="1"/>
          </p:cNvSpPr>
          <p:nvPr/>
        </p:nvSpPr>
        <p:spPr>
          <a:xfrm xmlns:a="http://schemas.openxmlformats.org/drawingml/2006/main">
            <a:off x="666750" y="1695450"/>
            <a:ext cx="86677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66092"/>
          </a:bodyPr>
          <a:lstStyle xmlns:a="http://schemas.openxmlformats.org/drawingml/2006/main"/>
          <a:p xmlns:a="http://schemas.openxmlformats.org/drawingml/2006/main">
            <a:pPr algn="l">
              <a:buNone/>
              <a:defRPr sz="2175" b="1">
                <a:solidFill>
                  <a:srgbClr val="17202A"/>
                </a:solidFill>
                <a:latin typeface="Aptos"/>
                <a:ea typeface="Aptos"/>
                <a:cs typeface="Aptos"/>
              </a:defRPr>
            </a:pPr>
            <a:r>
              <a:rPr sz="2175" b="1">
                <a:solidFill>
                  <a:srgbClr val="17202A"/>
                </a:solidFill>
                <a:latin typeface="Aptos"/>
                <a:ea typeface="Aptos"/>
                <a:cs typeface="Aptos"/>
              </a:rPr>
              <a:t>A casualty may trigger criminal, regulatory, civil, insurance and procedural consequences at the same time.</a:t>
            </a:r>
          </a:p>
        </p:txBody>
      </p:sp>
      <p:sp>
        <p:nvSpPr>
          <p:cNvPr id="7" name="">
            <a:extLst xmlns:a="http://schemas.openxmlformats.org/drawingml/2006/main">
              <a:ext uri="{FF2B5EF4-FFF2-40B4-BE49-F238E27FC236}">
                <a16:creationId xmlns:a16="http://schemas.microsoft.com/office/drawing/2014/main" id="{36DE905C-BDCC-4C45-B568-5372EAA70ED1}"/>
              </a:ext>
            </a:extLst>
          </p:cNvPr>
          <p:cNvSpPr>
            <a:spLocks xmlns:a="http://schemas.openxmlformats.org/drawingml/2006/main" noGrp="1"/>
          </p:cNvSpPr>
          <p:nvPr/>
        </p:nvSpPr>
        <p:spPr>
          <a:xfrm xmlns:a="http://schemas.openxmlformats.org/drawingml/2006/main">
            <a:off x="666750" y="2524125"/>
            <a:ext cx="666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4650" b="1">
                <a:solidFill>
                  <a:srgbClr val="3F1D52"/>
                </a:solidFill>
                <a:latin typeface="Aptos"/>
                <a:ea typeface="Aptos"/>
                <a:cs typeface="Aptos"/>
              </a:defRPr>
            </a:pPr>
            <a:r>
              <a:rPr sz="4650" b="1">
                <a:solidFill>
                  <a:srgbClr val="3F1D52"/>
                </a:solidFill>
                <a:latin typeface="Aptos"/>
                <a:ea typeface="Aptos"/>
                <a:cs typeface="Aptos"/>
              </a:rPr>
              <a:t/>
            </a:r>
          </a:p>
        </p:txBody>
      </p:sp>
      <p:sp>
        <p:nvSpPr>
          <p:cNvPr id="8" name="">
            <a:extLst xmlns:a="http://schemas.openxmlformats.org/drawingml/2006/main">
              <a:ext uri="{FF2B5EF4-FFF2-40B4-BE49-F238E27FC236}">
                <a16:creationId xmlns:a16="http://schemas.microsoft.com/office/drawing/2014/main" id="{8CEB5D7A-93AD-4F94-A306-1C1574AB8218}"/>
              </a:ext>
            </a:extLst>
          </p:cNvPr>
          <p:cNvSpPr>
            <a:spLocks xmlns:a="http://schemas.openxmlformats.org/drawingml/2006/main" noGrp="1"/>
          </p:cNvSpPr>
          <p:nvPr/>
        </p:nvSpPr>
        <p:spPr>
          <a:xfrm xmlns:a="http://schemas.openxmlformats.org/drawingml/2006/main">
            <a:off x="666750" y="3352800"/>
            <a:ext cx="2143125" cy="4762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DE8F2B6E-7EEA-4AF3-BEA0-812772E2316C}"/>
              </a:ext>
            </a:extLst>
          </p:cNvPr>
          <p:cNvSpPr>
            <a:spLocks xmlns:a="http://schemas.openxmlformats.org/drawingml/2006/main" noGrp="1"/>
          </p:cNvSpPr>
          <p:nvPr/>
        </p:nvSpPr>
        <p:spPr>
          <a:xfrm xmlns:a="http://schemas.openxmlformats.org/drawingml/2006/main">
            <a:off x="666750" y="3600450"/>
            <a:ext cx="21431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350" b="1">
                <a:solidFill>
                  <a:srgbClr val="3F1D52"/>
                </a:solidFill>
                <a:latin typeface="Aptos"/>
                <a:ea typeface="Aptos"/>
                <a:cs typeface="Aptos"/>
              </a:defRPr>
            </a:pPr>
            <a:r>
              <a:rPr sz="1350" b="1">
                <a:solidFill>
                  <a:srgbClr val="3F1D52"/>
                </a:solidFill>
                <a:latin typeface="Aptos"/>
                <a:ea typeface="Aptos"/>
                <a:cs typeface="Aptos"/>
              </a:rPr>
              <a:t>LEGAL SOURCE</a:t>
            </a:r>
          </a:p>
        </p:txBody>
      </p:sp>
      <p:sp>
        <p:nvSpPr>
          <p:cNvPr id="10" name="">
            <a:extLst xmlns:a="http://schemas.openxmlformats.org/drawingml/2006/main">
              <a:ext uri="{FF2B5EF4-FFF2-40B4-BE49-F238E27FC236}">
                <a16:creationId xmlns:a16="http://schemas.microsoft.com/office/drawing/2014/main" id="{F67CF289-2552-4154-905C-AAB602545C6A}"/>
              </a:ext>
            </a:extLst>
          </p:cNvPr>
          <p:cNvSpPr>
            <a:spLocks xmlns:a="http://schemas.openxmlformats.org/drawingml/2006/main" noGrp="1"/>
          </p:cNvSpPr>
          <p:nvPr/>
        </p:nvSpPr>
        <p:spPr>
          <a:xfrm xmlns:a="http://schemas.openxmlformats.org/drawingml/2006/main">
            <a:off x="666750" y="4000500"/>
            <a:ext cx="2143125"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0580"/>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Identify the precise statute, rule, convention, contract or authority.</a:t>
            </a:r>
          </a:p>
        </p:txBody>
      </p:sp>
      <p:sp>
        <p:nvSpPr>
          <p:cNvPr id="11" name="">
            <a:extLst xmlns:a="http://schemas.openxmlformats.org/drawingml/2006/main">
              <a:ext uri="{FF2B5EF4-FFF2-40B4-BE49-F238E27FC236}">
                <a16:creationId xmlns:a16="http://schemas.microsoft.com/office/drawing/2014/main" id="{FB9C7EDD-B4E3-4A79-ADDD-EB3C18243569}"/>
              </a:ext>
            </a:extLst>
          </p:cNvPr>
          <p:cNvSpPr>
            <a:spLocks xmlns:a="http://schemas.openxmlformats.org/drawingml/2006/main" noGrp="1"/>
          </p:cNvSpPr>
          <p:nvPr/>
        </p:nvSpPr>
        <p:spPr>
          <a:xfrm xmlns:a="http://schemas.openxmlformats.org/drawingml/2006/main">
            <a:off x="3381375" y="2524125"/>
            <a:ext cx="666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4650" b="1">
                <a:solidFill>
                  <a:srgbClr val="167386"/>
                </a:solidFill>
                <a:latin typeface="Aptos"/>
                <a:ea typeface="Aptos"/>
                <a:cs typeface="Aptos"/>
              </a:defRPr>
            </a:pPr>
            <a:r>
              <a:rPr sz="4650" b="1">
                <a:solidFill>
                  <a:srgbClr val="167386"/>
                </a:solidFill>
                <a:latin typeface="Aptos"/>
                <a:ea typeface="Aptos"/>
                <a:cs typeface="Aptos"/>
              </a:rPr>
              <a:t/>
            </a:r>
          </a:p>
        </p:txBody>
      </p:sp>
      <p:sp>
        <p:nvSpPr>
          <p:cNvPr id="12" name="">
            <a:extLst xmlns:a="http://schemas.openxmlformats.org/drawingml/2006/main">
              <a:ext uri="{FF2B5EF4-FFF2-40B4-BE49-F238E27FC236}">
                <a16:creationId xmlns:a16="http://schemas.microsoft.com/office/drawing/2014/main" id="{D5500F2E-1DAD-4694-8527-B3B22E504A79}"/>
              </a:ext>
            </a:extLst>
          </p:cNvPr>
          <p:cNvSpPr>
            <a:spLocks xmlns:a="http://schemas.openxmlformats.org/drawingml/2006/main" noGrp="1"/>
          </p:cNvSpPr>
          <p:nvPr/>
        </p:nvSpPr>
        <p:spPr>
          <a:xfrm xmlns:a="http://schemas.openxmlformats.org/drawingml/2006/main">
            <a:off x="3381375" y="3352800"/>
            <a:ext cx="2143125" cy="47625"/>
          </a:xfrm>
          <a:prstGeom xmlns:a="http://schemas.openxmlformats.org/drawingml/2006/main" prst="rect">
            <a:avLst/>
          </a:prstGeom>
          <a:solidFill xmlns:a="http://schemas.openxmlformats.org/drawingml/2006/main">
            <a:srgbClr val="167386"/>
          </a:solidFill>
          <a:ln xmlns:a="http://schemas.openxmlformats.org/drawingml/2006/main" w="0">
            <a:noFill/>
            <a:prstDash val="solid"/>
          </a:ln>
        </p:spPr>
      </p:sp>
      <p:sp>
        <p:nvSpPr>
          <p:cNvPr id="13" name="">
            <a:extLst xmlns:a="http://schemas.openxmlformats.org/drawingml/2006/main">
              <a:ext uri="{FF2B5EF4-FFF2-40B4-BE49-F238E27FC236}">
                <a16:creationId xmlns:a16="http://schemas.microsoft.com/office/drawing/2014/main" id="{D8A56E4B-7FB9-409E-9C7A-D9A655BB763C}"/>
              </a:ext>
            </a:extLst>
          </p:cNvPr>
          <p:cNvSpPr>
            <a:spLocks xmlns:a="http://schemas.openxmlformats.org/drawingml/2006/main" noGrp="1"/>
          </p:cNvSpPr>
          <p:nvPr/>
        </p:nvSpPr>
        <p:spPr>
          <a:xfrm xmlns:a="http://schemas.openxmlformats.org/drawingml/2006/main">
            <a:off x="3381375" y="3600450"/>
            <a:ext cx="21431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350" b="1">
                <a:solidFill>
                  <a:srgbClr val="167386"/>
                </a:solidFill>
                <a:latin typeface="Aptos"/>
                <a:ea typeface="Aptos"/>
                <a:cs typeface="Aptos"/>
              </a:defRPr>
            </a:pPr>
            <a:r>
              <a:rPr sz="1350" b="1">
                <a:solidFill>
                  <a:srgbClr val="167386"/>
                </a:solidFill>
                <a:latin typeface="Aptos"/>
                <a:ea typeface="Aptos"/>
                <a:cs typeface="Aptos"/>
              </a:rPr>
              <a:t>ELEMENTS</a:t>
            </a:r>
          </a:p>
        </p:txBody>
      </p:sp>
      <p:sp>
        <p:nvSpPr>
          <p:cNvPr id="14" name="">
            <a:extLst xmlns:a="http://schemas.openxmlformats.org/drawingml/2006/main">
              <a:ext uri="{FF2B5EF4-FFF2-40B4-BE49-F238E27FC236}">
                <a16:creationId xmlns:a16="http://schemas.microsoft.com/office/drawing/2014/main" id="{67B85FB3-1C7B-45D0-B810-ADE9DAA2FB42}"/>
              </a:ext>
            </a:extLst>
          </p:cNvPr>
          <p:cNvSpPr>
            <a:spLocks xmlns:a="http://schemas.openxmlformats.org/drawingml/2006/main" noGrp="1"/>
          </p:cNvSpPr>
          <p:nvPr/>
        </p:nvSpPr>
        <p:spPr>
          <a:xfrm xmlns:a="http://schemas.openxmlformats.org/drawingml/2006/main">
            <a:off x="3381375" y="4000500"/>
            <a:ext cx="2143125"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State the legal test without merging distinct requirements.</a:t>
            </a:r>
          </a:p>
        </p:txBody>
      </p:sp>
      <p:sp>
        <p:nvSpPr>
          <p:cNvPr id="15" name="">
            <a:extLst xmlns:a="http://schemas.openxmlformats.org/drawingml/2006/main">
              <a:ext uri="{FF2B5EF4-FFF2-40B4-BE49-F238E27FC236}">
                <a16:creationId xmlns:a16="http://schemas.microsoft.com/office/drawing/2014/main" id="{D3344DDF-488D-4D75-AD4A-FC118C332558}"/>
              </a:ext>
            </a:extLst>
          </p:cNvPr>
          <p:cNvSpPr>
            <a:spLocks xmlns:a="http://schemas.openxmlformats.org/drawingml/2006/main" noGrp="1"/>
          </p:cNvSpPr>
          <p:nvPr/>
        </p:nvSpPr>
        <p:spPr>
          <a:xfrm xmlns:a="http://schemas.openxmlformats.org/drawingml/2006/main">
            <a:off x="6096000" y="2524125"/>
            <a:ext cx="666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4650" b="1">
                <a:solidFill>
                  <a:srgbClr val="D39124"/>
                </a:solidFill>
                <a:latin typeface="Aptos"/>
                <a:ea typeface="Aptos"/>
                <a:cs typeface="Aptos"/>
              </a:defRPr>
            </a:pPr>
            <a:r>
              <a:rPr sz="4650" b="1">
                <a:solidFill>
                  <a:srgbClr val="D39124"/>
                </a:solidFill>
                <a:latin typeface="Aptos"/>
                <a:ea typeface="Aptos"/>
                <a:cs typeface="Aptos"/>
              </a:rPr>
              <a:t/>
            </a:r>
          </a:p>
        </p:txBody>
      </p:sp>
      <p:sp>
        <p:nvSpPr>
          <p:cNvPr id="16" name="">
            <a:extLst xmlns:a="http://schemas.openxmlformats.org/drawingml/2006/main">
              <a:ext uri="{FF2B5EF4-FFF2-40B4-BE49-F238E27FC236}">
                <a16:creationId xmlns:a16="http://schemas.microsoft.com/office/drawing/2014/main" id="{A1140693-6D87-4938-8ECE-C52DAD896E23}"/>
              </a:ext>
            </a:extLst>
          </p:cNvPr>
          <p:cNvSpPr>
            <a:spLocks xmlns:a="http://schemas.openxmlformats.org/drawingml/2006/main" noGrp="1"/>
          </p:cNvSpPr>
          <p:nvPr/>
        </p:nvSpPr>
        <p:spPr>
          <a:xfrm xmlns:a="http://schemas.openxmlformats.org/drawingml/2006/main">
            <a:off x="6096000" y="3352800"/>
            <a:ext cx="2143125" cy="47625"/>
          </a:xfrm>
          <a:prstGeom xmlns:a="http://schemas.openxmlformats.org/drawingml/2006/main" prst="rect">
            <a:avLst/>
          </a:prstGeom>
          <a:solidFill xmlns:a="http://schemas.openxmlformats.org/drawingml/2006/main">
            <a:srgbClr val="D39124"/>
          </a:solidFill>
          <a:ln xmlns:a="http://schemas.openxmlformats.org/drawingml/2006/main" w="0">
            <a:noFill/>
            <a:prstDash val="solid"/>
          </a:ln>
        </p:spPr>
      </p:sp>
      <p:sp>
        <p:nvSpPr>
          <p:cNvPr id="17" name="">
            <a:extLst xmlns:a="http://schemas.openxmlformats.org/drawingml/2006/main">
              <a:ext uri="{FF2B5EF4-FFF2-40B4-BE49-F238E27FC236}">
                <a16:creationId xmlns:a16="http://schemas.microsoft.com/office/drawing/2014/main" id="{F38584AB-2659-42DB-A1EA-ABAC6A642867}"/>
              </a:ext>
            </a:extLst>
          </p:cNvPr>
          <p:cNvSpPr>
            <a:spLocks xmlns:a="http://schemas.openxmlformats.org/drawingml/2006/main" noGrp="1"/>
          </p:cNvSpPr>
          <p:nvPr/>
        </p:nvSpPr>
        <p:spPr>
          <a:xfrm xmlns:a="http://schemas.openxmlformats.org/drawingml/2006/main">
            <a:off x="6096000" y="3600450"/>
            <a:ext cx="21431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350" b="1">
                <a:solidFill>
                  <a:srgbClr val="D39124"/>
                </a:solidFill>
                <a:latin typeface="Aptos"/>
                <a:ea typeface="Aptos"/>
                <a:cs typeface="Aptos"/>
              </a:defRPr>
            </a:pPr>
            <a:r>
              <a:rPr sz="1350" b="1">
                <a:solidFill>
                  <a:srgbClr val="D39124"/>
                </a:solidFill>
                <a:latin typeface="Aptos"/>
                <a:ea typeface="Aptos"/>
                <a:cs typeface="Aptos"/>
              </a:rPr>
              <a:t>APPLICATION</a:t>
            </a:r>
          </a:p>
        </p:txBody>
      </p:sp>
      <p:sp>
        <p:nvSpPr>
          <p:cNvPr id="18" name="">
            <a:extLst xmlns:a="http://schemas.openxmlformats.org/drawingml/2006/main">
              <a:ext uri="{FF2B5EF4-FFF2-40B4-BE49-F238E27FC236}">
                <a16:creationId xmlns:a16="http://schemas.microsoft.com/office/drawing/2014/main" id="{0506CFCD-749B-447E-9E32-D7CEA42B8724}"/>
              </a:ext>
            </a:extLst>
          </p:cNvPr>
          <p:cNvSpPr>
            <a:spLocks xmlns:a="http://schemas.openxmlformats.org/drawingml/2006/main" noGrp="1"/>
          </p:cNvSpPr>
          <p:nvPr/>
        </p:nvSpPr>
        <p:spPr>
          <a:xfrm xmlns:a="http://schemas.openxmlformats.org/drawingml/2006/main">
            <a:off x="6096000" y="4000500"/>
            <a:ext cx="2143125"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Test status, timing, control, causation and any exception.</a:t>
            </a:r>
          </a:p>
        </p:txBody>
      </p:sp>
      <p:sp>
        <p:nvSpPr>
          <p:cNvPr id="19" name="">
            <a:extLst xmlns:a="http://schemas.openxmlformats.org/drawingml/2006/main">
              <a:ext uri="{FF2B5EF4-FFF2-40B4-BE49-F238E27FC236}">
                <a16:creationId xmlns:a16="http://schemas.microsoft.com/office/drawing/2014/main" id="{1CF0AF45-1145-4EC7-86EF-D62E185DF528}"/>
              </a:ext>
            </a:extLst>
          </p:cNvPr>
          <p:cNvSpPr>
            <a:spLocks xmlns:a="http://schemas.openxmlformats.org/drawingml/2006/main" noGrp="1"/>
          </p:cNvSpPr>
          <p:nvPr/>
        </p:nvSpPr>
        <p:spPr>
          <a:xfrm xmlns:a="http://schemas.openxmlformats.org/drawingml/2006/main">
            <a:off x="8810625" y="2524125"/>
            <a:ext cx="666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4650" b="1">
                <a:solidFill>
                  <a:srgbClr val="A8424A"/>
                </a:solidFill>
                <a:latin typeface="Aptos"/>
                <a:ea typeface="Aptos"/>
                <a:cs typeface="Aptos"/>
              </a:defRPr>
            </a:pPr>
            <a:r>
              <a:rPr sz="4650" b="1">
                <a:solidFill>
                  <a:srgbClr val="A8424A"/>
                </a:solidFill>
                <a:latin typeface="Aptos"/>
                <a:ea typeface="Aptos"/>
                <a:cs typeface="Aptos"/>
              </a:rPr>
              <a:t/>
            </a:r>
          </a:p>
        </p:txBody>
      </p:sp>
      <p:sp>
        <p:nvSpPr>
          <p:cNvPr id="20" name="">
            <a:extLst xmlns:a="http://schemas.openxmlformats.org/drawingml/2006/main">
              <a:ext uri="{FF2B5EF4-FFF2-40B4-BE49-F238E27FC236}">
                <a16:creationId xmlns:a16="http://schemas.microsoft.com/office/drawing/2014/main" id="{931024FD-8CE2-454E-B7E4-47EDBF6CE06B}"/>
              </a:ext>
            </a:extLst>
          </p:cNvPr>
          <p:cNvSpPr>
            <a:spLocks xmlns:a="http://schemas.openxmlformats.org/drawingml/2006/main" noGrp="1"/>
          </p:cNvSpPr>
          <p:nvPr/>
        </p:nvSpPr>
        <p:spPr>
          <a:xfrm xmlns:a="http://schemas.openxmlformats.org/drawingml/2006/main">
            <a:off x="8810625" y="3352800"/>
            <a:ext cx="2143125" cy="47625"/>
          </a:xfrm>
          <a:prstGeom xmlns:a="http://schemas.openxmlformats.org/drawingml/2006/main" prst="rect">
            <a:avLst/>
          </a:prstGeom>
          <a:solidFill xmlns:a="http://schemas.openxmlformats.org/drawingml/2006/main">
            <a:srgbClr val="A8424A"/>
          </a:solidFill>
          <a:ln xmlns:a="http://schemas.openxmlformats.org/drawingml/2006/main" w="0">
            <a:noFill/>
            <a:prstDash val="solid"/>
          </a:ln>
        </p:spPr>
      </p:sp>
      <p:sp>
        <p:nvSpPr>
          <p:cNvPr id="21" name="">
            <a:extLst xmlns:a="http://schemas.openxmlformats.org/drawingml/2006/main">
              <a:ext uri="{FF2B5EF4-FFF2-40B4-BE49-F238E27FC236}">
                <a16:creationId xmlns:a16="http://schemas.microsoft.com/office/drawing/2014/main" id="{B9C6BE21-D85F-424F-A3FA-D51973D2B113}"/>
              </a:ext>
            </a:extLst>
          </p:cNvPr>
          <p:cNvSpPr>
            <a:spLocks xmlns:a="http://schemas.openxmlformats.org/drawingml/2006/main" noGrp="1"/>
          </p:cNvSpPr>
          <p:nvPr/>
        </p:nvSpPr>
        <p:spPr>
          <a:xfrm xmlns:a="http://schemas.openxmlformats.org/drawingml/2006/main">
            <a:off x="8810625" y="3600450"/>
            <a:ext cx="21431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350" b="1">
                <a:solidFill>
                  <a:srgbClr val="A8424A"/>
                </a:solidFill>
                <a:latin typeface="Aptos"/>
                <a:ea typeface="Aptos"/>
                <a:cs typeface="Aptos"/>
              </a:defRPr>
            </a:pPr>
            <a:r>
              <a:rPr sz="1350" b="1">
                <a:solidFill>
                  <a:srgbClr val="A8424A"/>
                </a:solidFill>
                <a:latin typeface="Aptos"/>
                <a:ea typeface="Aptos"/>
                <a:cs typeface="Aptos"/>
              </a:rPr>
              <a:t>PRACTICE</a:t>
            </a:r>
          </a:p>
        </p:txBody>
      </p:sp>
      <p:sp>
        <p:nvSpPr>
          <p:cNvPr id="22" name="">
            <a:extLst xmlns:a="http://schemas.openxmlformats.org/drawingml/2006/main">
              <a:ext uri="{FF2B5EF4-FFF2-40B4-BE49-F238E27FC236}">
                <a16:creationId xmlns:a16="http://schemas.microsoft.com/office/drawing/2014/main" id="{F1BBBE99-F0F9-45A1-85E0-94B843FC898D}"/>
              </a:ext>
            </a:extLst>
          </p:cNvPr>
          <p:cNvSpPr>
            <a:spLocks xmlns:a="http://schemas.openxmlformats.org/drawingml/2006/main" noGrp="1"/>
          </p:cNvSpPr>
          <p:nvPr/>
        </p:nvSpPr>
        <p:spPr>
          <a:xfrm xmlns:a="http://schemas.openxmlformats.org/drawingml/2006/main">
            <a:off x="8810625" y="4000500"/>
            <a:ext cx="2143125"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5789"/>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Preserve evidence and identify the available remedy or defence.</a:t>
            </a:r>
          </a:p>
        </p:txBody>
      </p:sp>
      <p:sp>
        <p:nvSpPr>
          <p:cNvPr id="23" name="">
            <a:extLst xmlns:a="http://schemas.openxmlformats.org/drawingml/2006/main">
              <a:ext uri="{FF2B5EF4-FFF2-40B4-BE49-F238E27FC236}">
                <a16:creationId xmlns:a16="http://schemas.microsoft.com/office/drawing/2014/main" id="{272A581F-9BE3-4201-8043-163BA522AE52}"/>
              </a:ext>
            </a:extLst>
          </p:cNvPr>
          <p:cNvSpPr>
            <a:spLocks xmlns:a="http://schemas.openxmlformats.org/drawingml/2006/main" noGrp="1"/>
          </p:cNvSpPr>
          <p:nvPr/>
        </p:nvSpPr>
        <p:spPr>
          <a:xfrm xmlns:a="http://schemas.openxmlformats.org/drawingml/2006/main">
            <a:off x="666750" y="5362575"/>
            <a:ext cx="10287000" cy="704850"/>
          </a:xfrm>
          <a:prstGeom xmlns:a="http://schemas.openxmlformats.org/drawingml/2006/main" prst="roundRect">
            <a:avLst>
              <a:gd name="adj" fmla="val 18919"/>
            </a:avLst>
          </a:prstGeom>
          <a:solidFill xmlns:a="http://schemas.openxmlformats.org/drawingml/2006/main">
            <a:srgbClr val="EDE4F1"/>
          </a:solidFill>
          <a:ln xmlns:a="http://schemas.openxmlformats.org/drawingml/2006/main" w="0">
            <a:noFill/>
            <a:prstDash val="solid"/>
          </a:ln>
        </p:spPr>
      </p:sp>
      <p:sp>
        <p:nvSpPr>
          <p:cNvPr id="24" name="">
            <a:extLst xmlns:a="http://schemas.openxmlformats.org/drawingml/2006/main">
              <a:ext uri="{FF2B5EF4-FFF2-40B4-BE49-F238E27FC236}">
                <a16:creationId xmlns:a16="http://schemas.microsoft.com/office/drawing/2014/main" id="{68D70621-544E-404E-B53D-F1A47088329B}"/>
              </a:ext>
            </a:extLst>
          </p:cNvPr>
          <p:cNvSpPr>
            <a:spLocks xmlns:a="http://schemas.openxmlformats.org/drawingml/2006/main" noGrp="1"/>
          </p:cNvSpPr>
          <p:nvPr/>
        </p:nvSpPr>
        <p:spPr>
          <a:xfrm xmlns:a="http://schemas.openxmlformats.org/drawingml/2006/main">
            <a:off x="914400" y="5534025"/>
            <a:ext cx="97917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875" b="1">
                <a:solidFill>
                  <a:srgbClr val="3F1D52"/>
                </a:solidFill>
                <a:latin typeface="Aptos"/>
                <a:ea typeface="Aptos"/>
                <a:cs typeface="Aptos"/>
              </a:defRPr>
            </a:pPr>
            <a:r>
              <a:rPr sz="1875" b="1">
                <a:solidFill>
                  <a:srgbClr val="3F1D52"/>
                </a:solidFill>
                <a:latin typeface="Aptos"/>
                <a:ea typeface="Aptos"/>
                <a:cs typeface="Aptos"/>
              </a:rPr>
              <a:t>Keep jurisdiction, merits, procedure and remedy analytically distinct.</a:t>
            </a:r>
          </a:p>
        </p:txBody>
      </p:sp>
    </p:spTree>
    <p:extLst>
      <p:ext uri="{BB962C8B-B14F-4D97-AF65-F5344CB8AC3E}">
        <p14:creationId xmlns:p14="http://schemas.microsoft.com/office/powerpoint/2010/main" val="1165703962"/>
      </p:ext>
    </p:extLst>
  </p:cSld>
</p:sld>
</file>

<file path=ppt/slides/slide7.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2" name="">
            <a:extLst xmlns:a="http://schemas.openxmlformats.org/drawingml/2006/main">
              <a:ext uri="{FF2B5EF4-FFF2-40B4-BE49-F238E27FC236}">
                <a16:creationId xmlns:a16="http://schemas.microsoft.com/office/drawing/2014/main" id="{960B8B5B-845A-42E8-8E73-7CF2E322BD63}"/>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4</a:t>
            </a:r>
          </a:p>
        </p:txBody>
      </p:sp>
      <p:pic>
        <p:nvPicPr>
          <p:cNvPr id="25" name=""/>
          <p:cNvPicPr>
            <a:picLocks xmlns:a="http://schemas.openxmlformats.org/drawingml/2006/main" noChangeAspect="1"/>
          </p:cNvPicPr>
          <p:nvPr/>
        </p:nvPicPr>
        <p:blipFill>
          <a:blip xmlns:r="http://schemas.openxmlformats.org/officeDocument/2006/relationships" xmlns:a="http://schemas.openxmlformats.org/drawingml/2006/main" r:embed="Rce005e5049934908"/>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31BFF8C6-110D-42F8-8A1D-6C9EDBAAC38C}"/>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Criminal responsibility</a:t>
            </a:r>
          </a:p>
        </p:txBody>
      </p:sp>
      <p:sp>
        <p:nvSpPr>
          <p:cNvPr id="4" name="">
            <a:extLst xmlns:a="http://schemas.openxmlformats.org/drawingml/2006/main">
              <a:ext uri="{FF2B5EF4-FFF2-40B4-BE49-F238E27FC236}">
                <a16:creationId xmlns:a16="http://schemas.microsoft.com/office/drawing/2014/main" id="{078003DD-0FB5-4390-A7EB-F031D5614F46}"/>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6C51F789-D2B6-497A-93BF-4D1F3D2A36F3}"/>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07</a:t>
            </a:r>
          </a:p>
        </p:txBody>
      </p:sp>
      <p:sp>
        <p:nvSpPr>
          <p:cNvPr id="6" name="">
            <a:extLst xmlns:a="http://schemas.openxmlformats.org/drawingml/2006/main">
              <a:ext uri="{FF2B5EF4-FFF2-40B4-BE49-F238E27FC236}">
                <a16:creationId xmlns:a16="http://schemas.microsoft.com/office/drawing/2014/main" id="{98DF48A6-C467-4C23-850A-9DA6C8601D5D}"/>
              </a:ext>
            </a:extLst>
          </p:cNvPr>
          <p:cNvSpPr>
            <a:spLocks xmlns:a="http://schemas.openxmlformats.org/drawingml/2006/main" noGrp="1"/>
          </p:cNvSpPr>
          <p:nvPr/>
        </p:nvSpPr>
        <p:spPr>
          <a:xfrm xmlns:a="http://schemas.openxmlformats.org/drawingml/2006/main">
            <a:off x="666750" y="1695450"/>
            <a:ext cx="9525000"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66964"/>
          </a:bodyPr>
          <a:lstStyle xmlns:a="http://schemas.openxmlformats.org/drawingml/2006/main"/>
          <a:p xmlns:a="http://schemas.openxmlformats.org/drawingml/2006/main">
            <a:pPr algn="l">
              <a:buNone/>
              <a:defRPr sz="2100" b="1">
                <a:solidFill>
                  <a:srgbClr val="17202A"/>
                </a:solidFill>
                <a:latin typeface="Aptos"/>
                <a:ea typeface="Aptos"/>
                <a:cs typeface="Aptos"/>
              </a:defRPr>
            </a:pPr>
            <a:r>
              <a:rPr sz="2100" b="1">
                <a:solidFill>
                  <a:srgbClr val="17202A"/>
                </a:solidFill>
                <a:latin typeface="Aptos"/>
                <a:ea typeface="Aptos"/>
                <a:cs typeface="Aptos"/>
              </a:rPr>
              <a:t>Unsafe operation, statutory breaches and culpable management may expose masters, owners or companies to prosecution.</a:t>
            </a:r>
          </a:p>
        </p:txBody>
      </p:sp>
      <p:sp>
        <p:nvSpPr>
          <p:cNvPr id="7" name="">
            <a:extLst xmlns:a="http://schemas.openxmlformats.org/drawingml/2006/main">
              <a:ext uri="{FF2B5EF4-FFF2-40B4-BE49-F238E27FC236}">
                <a16:creationId xmlns:a16="http://schemas.microsoft.com/office/drawing/2014/main" id="{6E5D7EE7-5ACE-4A18-84C7-A832C399A4C2}"/>
              </a:ext>
            </a:extLst>
          </p:cNvPr>
          <p:cNvSpPr>
            <a:spLocks xmlns:a="http://schemas.openxmlformats.org/drawingml/2006/main" noGrp="1"/>
          </p:cNvSpPr>
          <p:nvPr/>
        </p:nvSpPr>
        <p:spPr>
          <a:xfrm xmlns:a="http://schemas.openxmlformats.org/drawingml/2006/main">
            <a:off x="1047750" y="3238500"/>
            <a:ext cx="9715500" cy="47625"/>
          </a:xfrm>
          <a:prstGeom xmlns:a="http://schemas.openxmlformats.org/drawingml/2006/main" prst="rect">
            <a:avLst/>
          </a:prstGeom>
          <a:solidFill xmlns:a="http://schemas.openxmlformats.org/drawingml/2006/main">
            <a:srgbClr val="D8D2DC"/>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05E5C3A9-3DD0-4727-85A9-09856F9B1AA3}"/>
              </a:ext>
            </a:extLst>
          </p:cNvPr>
          <p:cNvSpPr>
            <a:spLocks xmlns:a="http://schemas.openxmlformats.org/drawingml/2006/main" noGrp="1"/>
          </p:cNvSpPr>
          <p:nvPr/>
        </p:nvSpPr>
        <p:spPr>
          <a:xfrm xmlns:a="http://schemas.openxmlformats.org/drawingml/2006/main">
            <a:off x="914400" y="3028950"/>
            <a:ext cx="419100" cy="419100"/>
          </a:xfrm>
          <a:prstGeom xmlns:a="http://schemas.openxmlformats.org/drawingml/2006/main" prst="roundRect">
            <a:avLst>
              <a:gd name="adj" fmla="val 50000"/>
            </a:avLst>
          </a:prstGeom>
          <a:solidFill xmlns:a="http://schemas.openxmlformats.org/drawingml/2006/main">
            <a:srgbClr val="5F6874"/>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5835114B-6FC1-4EAD-83D2-DEACCF6EB0B8}"/>
              </a:ext>
            </a:extLst>
          </p:cNvPr>
          <p:cNvSpPr>
            <a:spLocks xmlns:a="http://schemas.openxmlformats.org/drawingml/2006/main" noGrp="1"/>
          </p:cNvSpPr>
          <p:nvPr/>
        </p:nvSpPr>
        <p:spPr>
          <a:xfrm xmlns:a="http://schemas.openxmlformats.org/drawingml/2006/main">
            <a:off x="819150" y="2428875"/>
            <a:ext cx="1952625"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500" b="1">
                <a:solidFill>
                  <a:srgbClr val="5F6874"/>
                </a:solidFill>
                <a:latin typeface="Aptos"/>
                <a:ea typeface="Aptos"/>
                <a:cs typeface="Aptos"/>
              </a:defRPr>
            </a:pPr>
            <a:r>
              <a:rPr sz="1500" b="1">
                <a:solidFill>
                  <a:srgbClr val="5F6874"/>
                </a:solidFill>
                <a:latin typeface="Aptos"/>
                <a:ea typeface="Aptos"/>
                <a:cs typeface="Aptos"/>
              </a:rPr>
              <a:t>LEGAL SOURCE</a:t>
            </a:r>
          </a:p>
        </p:txBody>
      </p:sp>
      <p:sp>
        <p:nvSpPr>
          <p:cNvPr id="10" name="">
            <a:extLst xmlns:a="http://schemas.openxmlformats.org/drawingml/2006/main">
              <a:ext uri="{FF2B5EF4-FFF2-40B4-BE49-F238E27FC236}">
                <a16:creationId xmlns:a16="http://schemas.microsoft.com/office/drawing/2014/main" id="{A6F19B49-6EDE-460B-A09B-4B644BFC5DD9}"/>
              </a:ext>
            </a:extLst>
          </p:cNvPr>
          <p:cNvSpPr>
            <a:spLocks xmlns:a="http://schemas.openxmlformats.org/drawingml/2006/main" noGrp="1"/>
          </p:cNvSpPr>
          <p:nvPr/>
        </p:nvSpPr>
        <p:spPr>
          <a:xfrm xmlns:a="http://schemas.openxmlformats.org/drawingml/2006/main">
            <a:off x="819150" y="3667125"/>
            <a:ext cx="2238375"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3476"/>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Identify the precise statute, rule, convention, contract or authority.</a:t>
            </a:r>
          </a:p>
        </p:txBody>
      </p:sp>
      <p:sp>
        <p:nvSpPr>
          <p:cNvPr id="11" name="">
            <a:extLst xmlns:a="http://schemas.openxmlformats.org/drawingml/2006/main">
              <a:ext uri="{FF2B5EF4-FFF2-40B4-BE49-F238E27FC236}">
                <a16:creationId xmlns:a16="http://schemas.microsoft.com/office/drawing/2014/main" id="{EAF42AF3-C244-43DD-A0E6-EF8A850BAA9B}"/>
              </a:ext>
            </a:extLst>
          </p:cNvPr>
          <p:cNvSpPr>
            <a:spLocks xmlns:a="http://schemas.openxmlformats.org/drawingml/2006/main" noGrp="1"/>
          </p:cNvSpPr>
          <p:nvPr/>
        </p:nvSpPr>
        <p:spPr>
          <a:xfrm xmlns:a="http://schemas.openxmlformats.org/drawingml/2006/main">
            <a:off x="3629025" y="3028950"/>
            <a:ext cx="419100" cy="419100"/>
          </a:xfrm>
          <a:prstGeom xmlns:a="http://schemas.openxmlformats.org/drawingml/2006/main" prst="roundRect">
            <a:avLst>
              <a:gd name="adj" fmla="val 50000"/>
            </a:avLst>
          </a:prstGeom>
          <a:solidFill xmlns:a="http://schemas.openxmlformats.org/drawingml/2006/main">
            <a:srgbClr val="A8424A"/>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30FC20D2-172E-4E55-8ED8-5D8C1D3832B9}"/>
              </a:ext>
            </a:extLst>
          </p:cNvPr>
          <p:cNvSpPr>
            <a:spLocks xmlns:a="http://schemas.openxmlformats.org/drawingml/2006/main" noGrp="1"/>
          </p:cNvSpPr>
          <p:nvPr/>
        </p:nvSpPr>
        <p:spPr>
          <a:xfrm xmlns:a="http://schemas.openxmlformats.org/drawingml/2006/main">
            <a:off x="3533775" y="2428875"/>
            <a:ext cx="1952625"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500" b="1">
                <a:solidFill>
                  <a:srgbClr val="A8424A"/>
                </a:solidFill>
                <a:latin typeface="Aptos"/>
                <a:ea typeface="Aptos"/>
                <a:cs typeface="Aptos"/>
              </a:defRPr>
            </a:pPr>
            <a:r>
              <a:rPr sz="1500" b="1">
                <a:solidFill>
                  <a:srgbClr val="A8424A"/>
                </a:solidFill>
                <a:latin typeface="Aptos"/>
                <a:ea typeface="Aptos"/>
                <a:cs typeface="Aptos"/>
              </a:rPr>
              <a:t>ELEMENTS</a:t>
            </a:r>
          </a:p>
        </p:txBody>
      </p:sp>
      <p:sp>
        <p:nvSpPr>
          <p:cNvPr id="13" name="">
            <a:extLst xmlns:a="http://schemas.openxmlformats.org/drawingml/2006/main">
              <a:ext uri="{FF2B5EF4-FFF2-40B4-BE49-F238E27FC236}">
                <a16:creationId xmlns:a16="http://schemas.microsoft.com/office/drawing/2014/main" id="{2896DF5D-9069-4C4A-ACFB-AA2CE8DADCDA}"/>
              </a:ext>
            </a:extLst>
          </p:cNvPr>
          <p:cNvSpPr>
            <a:spLocks xmlns:a="http://schemas.openxmlformats.org/drawingml/2006/main" noGrp="1"/>
          </p:cNvSpPr>
          <p:nvPr/>
        </p:nvSpPr>
        <p:spPr>
          <a:xfrm xmlns:a="http://schemas.openxmlformats.org/drawingml/2006/main">
            <a:off x="3533775" y="3667125"/>
            <a:ext cx="2238375"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State the legal test without merging distinct requirements.</a:t>
            </a:r>
          </a:p>
        </p:txBody>
      </p:sp>
      <p:sp>
        <p:nvSpPr>
          <p:cNvPr id="14" name="">
            <a:extLst xmlns:a="http://schemas.openxmlformats.org/drawingml/2006/main">
              <a:ext uri="{FF2B5EF4-FFF2-40B4-BE49-F238E27FC236}">
                <a16:creationId xmlns:a16="http://schemas.microsoft.com/office/drawing/2014/main" id="{09C64F9D-0992-41F9-96D9-275761BFD214}"/>
              </a:ext>
            </a:extLst>
          </p:cNvPr>
          <p:cNvSpPr>
            <a:spLocks xmlns:a="http://schemas.openxmlformats.org/drawingml/2006/main" noGrp="1"/>
          </p:cNvSpPr>
          <p:nvPr/>
        </p:nvSpPr>
        <p:spPr>
          <a:xfrm xmlns:a="http://schemas.openxmlformats.org/drawingml/2006/main">
            <a:off x="6343650" y="3028950"/>
            <a:ext cx="419100" cy="419100"/>
          </a:xfrm>
          <a:prstGeom xmlns:a="http://schemas.openxmlformats.org/drawingml/2006/main" prst="roundRect">
            <a:avLst>
              <a:gd name="adj" fmla="val 50000"/>
            </a:avLst>
          </a:prstGeom>
          <a:solidFill xmlns:a="http://schemas.openxmlformats.org/drawingml/2006/main">
            <a:srgbClr val="3F1D52"/>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9BC7B784-7460-4195-A4EE-7D1A51A3E2FD}"/>
              </a:ext>
            </a:extLst>
          </p:cNvPr>
          <p:cNvSpPr>
            <a:spLocks xmlns:a="http://schemas.openxmlformats.org/drawingml/2006/main" noGrp="1"/>
          </p:cNvSpPr>
          <p:nvPr/>
        </p:nvSpPr>
        <p:spPr>
          <a:xfrm xmlns:a="http://schemas.openxmlformats.org/drawingml/2006/main">
            <a:off x="6248400" y="2428875"/>
            <a:ext cx="1952625"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500" b="1">
                <a:solidFill>
                  <a:srgbClr val="3F1D52"/>
                </a:solidFill>
                <a:latin typeface="Aptos"/>
                <a:ea typeface="Aptos"/>
                <a:cs typeface="Aptos"/>
              </a:defRPr>
            </a:pPr>
            <a:r>
              <a:rPr sz="1500" b="1">
                <a:solidFill>
                  <a:srgbClr val="3F1D52"/>
                </a:solidFill>
                <a:latin typeface="Aptos"/>
                <a:ea typeface="Aptos"/>
                <a:cs typeface="Aptos"/>
              </a:rPr>
              <a:t>APPLICATION</a:t>
            </a:r>
          </a:p>
        </p:txBody>
      </p:sp>
      <p:sp>
        <p:nvSpPr>
          <p:cNvPr id="16" name="">
            <a:extLst xmlns:a="http://schemas.openxmlformats.org/drawingml/2006/main">
              <a:ext uri="{FF2B5EF4-FFF2-40B4-BE49-F238E27FC236}">
                <a16:creationId xmlns:a16="http://schemas.microsoft.com/office/drawing/2014/main" id="{CF171AC9-F7B3-498F-8A72-741F1EC7AE32}"/>
              </a:ext>
            </a:extLst>
          </p:cNvPr>
          <p:cNvSpPr>
            <a:spLocks xmlns:a="http://schemas.openxmlformats.org/drawingml/2006/main" noGrp="1"/>
          </p:cNvSpPr>
          <p:nvPr/>
        </p:nvSpPr>
        <p:spPr>
          <a:xfrm xmlns:a="http://schemas.openxmlformats.org/drawingml/2006/main">
            <a:off x="6248400" y="3667125"/>
            <a:ext cx="2238375"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Test status, timing, control, causation and any exception.</a:t>
            </a:r>
          </a:p>
        </p:txBody>
      </p:sp>
      <p:sp>
        <p:nvSpPr>
          <p:cNvPr id="17" name="">
            <a:extLst xmlns:a="http://schemas.openxmlformats.org/drawingml/2006/main">
              <a:ext uri="{FF2B5EF4-FFF2-40B4-BE49-F238E27FC236}">
                <a16:creationId xmlns:a16="http://schemas.microsoft.com/office/drawing/2014/main" id="{26B63BB0-DBD3-4958-9143-AC067D12E3BC}"/>
              </a:ext>
            </a:extLst>
          </p:cNvPr>
          <p:cNvSpPr>
            <a:spLocks xmlns:a="http://schemas.openxmlformats.org/drawingml/2006/main" noGrp="1"/>
          </p:cNvSpPr>
          <p:nvPr/>
        </p:nvSpPr>
        <p:spPr>
          <a:xfrm xmlns:a="http://schemas.openxmlformats.org/drawingml/2006/main">
            <a:off x="9058275" y="3028950"/>
            <a:ext cx="419100" cy="419100"/>
          </a:xfrm>
          <a:prstGeom xmlns:a="http://schemas.openxmlformats.org/drawingml/2006/main" prst="roundRect">
            <a:avLst>
              <a:gd name="adj" fmla="val 50000"/>
            </a:avLst>
          </a:prstGeom>
          <a:solidFill xmlns:a="http://schemas.openxmlformats.org/drawingml/2006/main">
            <a:srgbClr val="167386"/>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97D081FB-3F78-4A7A-A123-76A985EE29D8}"/>
              </a:ext>
            </a:extLst>
          </p:cNvPr>
          <p:cNvSpPr>
            <a:spLocks xmlns:a="http://schemas.openxmlformats.org/drawingml/2006/main" noGrp="1"/>
          </p:cNvSpPr>
          <p:nvPr/>
        </p:nvSpPr>
        <p:spPr>
          <a:xfrm xmlns:a="http://schemas.openxmlformats.org/drawingml/2006/main">
            <a:off x="8963025" y="2428875"/>
            <a:ext cx="1952625"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500" b="1">
                <a:solidFill>
                  <a:srgbClr val="167386"/>
                </a:solidFill>
                <a:latin typeface="Aptos"/>
                <a:ea typeface="Aptos"/>
                <a:cs typeface="Aptos"/>
              </a:defRPr>
            </a:pPr>
            <a:r>
              <a:rPr sz="1500" b="1">
                <a:solidFill>
                  <a:srgbClr val="167386"/>
                </a:solidFill>
                <a:latin typeface="Aptos"/>
                <a:ea typeface="Aptos"/>
                <a:cs typeface="Aptos"/>
              </a:rPr>
              <a:t>PRACTICE</a:t>
            </a:r>
          </a:p>
        </p:txBody>
      </p:sp>
      <p:sp>
        <p:nvSpPr>
          <p:cNvPr id="19" name="">
            <a:extLst xmlns:a="http://schemas.openxmlformats.org/drawingml/2006/main">
              <a:ext uri="{FF2B5EF4-FFF2-40B4-BE49-F238E27FC236}">
                <a16:creationId xmlns:a16="http://schemas.microsoft.com/office/drawing/2014/main" id="{6AF4431D-3C6A-4079-9C81-C785BC6E21CF}"/>
              </a:ext>
            </a:extLst>
          </p:cNvPr>
          <p:cNvSpPr>
            <a:spLocks xmlns:a="http://schemas.openxmlformats.org/drawingml/2006/main" noGrp="1"/>
          </p:cNvSpPr>
          <p:nvPr/>
        </p:nvSpPr>
        <p:spPr>
          <a:xfrm xmlns:a="http://schemas.openxmlformats.org/drawingml/2006/main">
            <a:off x="8963025" y="3667125"/>
            <a:ext cx="2238375"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9728"/>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Preserve evidence and identify the available remedy or defence.</a:t>
            </a:r>
          </a:p>
        </p:txBody>
      </p:sp>
      <p:sp>
        <p:nvSpPr>
          <p:cNvPr id="20" name="">
            <a:extLst xmlns:a="http://schemas.openxmlformats.org/drawingml/2006/main">
              <a:ext uri="{FF2B5EF4-FFF2-40B4-BE49-F238E27FC236}">
                <a16:creationId xmlns:a16="http://schemas.microsoft.com/office/drawing/2014/main" id="{2D043C48-5DAA-43A3-80BB-B0022285BB77}"/>
              </a:ext>
            </a:extLst>
          </p:cNvPr>
          <p:cNvSpPr>
            <a:spLocks xmlns:a="http://schemas.openxmlformats.org/drawingml/2006/main" noGrp="1"/>
          </p:cNvSpPr>
          <p:nvPr/>
        </p:nvSpPr>
        <p:spPr>
          <a:xfrm xmlns:a="http://schemas.openxmlformats.org/drawingml/2006/main">
            <a:off x="666750" y="5191125"/>
            <a:ext cx="10572750" cy="742950"/>
          </a:xfrm>
          <a:prstGeom xmlns:a="http://schemas.openxmlformats.org/drawingml/2006/main" prst="roundRect">
            <a:avLst>
              <a:gd name="adj" fmla="val 17949"/>
            </a:avLst>
          </a:prstGeom>
          <a:solidFill xmlns:a="http://schemas.openxmlformats.org/drawingml/2006/main">
            <a:srgbClr val="3F1D52"/>
          </a:solidFill>
          <a:ln xmlns:a="http://schemas.openxmlformats.org/drawingml/2006/main" w="0">
            <a:noFill/>
            <a:prstDash val="solid"/>
          </a:ln>
        </p:spPr>
      </p:sp>
      <p:sp>
        <p:nvSpPr>
          <p:cNvPr id="21" name="">
            <a:extLst xmlns:a="http://schemas.openxmlformats.org/drawingml/2006/main">
              <a:ext uri="{FF2B5EF4-FFF2-40B4-BE49-F238E27FC236}">
                <a16:creationId xmlns:a16="http://schemas.microsoft.com/office/drawing/2014/main" id="{1199D308-0E3D-4807-8380-E58A16681353}"/>
              </a:ext>
            </a:extLst>
          </p:cNvPr>
          <p:cNvSpPr>
            <a:spLocks xmlns:a="http://schemas.openxmlformats.org/drawingml/2006/main" noGrp="1"/>
          </p:cNvSpPr>
          <p:nvPr/>
        </p:nvSpPr>
        <p:spPr>
          <a:xfrm xmlns:a="http://schemas.openxmlformats.org/drawingml/2006/main">
            <a:off x="952500" y="5353050"/>
            <a:ext cx="10001250"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950" b="1">
                <a:solidFill>
                  <a:srgbClr val="FFFFFF"/>
                </a:solidFill>
                <a:latin typeface="Aptos"/>
                <a:ea typeface="Aptos"/>
                <a:cs typeface="Aptos"/>
              </a:defRPr>
            </a:pPr>
            <a:r>
              <a:rPr sz="1950" b="1">
                <a:solidFill>
                  <a:srgbClr val="FFFFFF"/>
                </a:solidFill>
                <a:latin typeface="Aptos"/>
                <a:ea typeface="Aptos"/>
                <a:cs typeface="Aptos"/>
              </a:rPr>
              <a:t>Conclude only after the legal gateway and evidence align.</a:t>
            </a:r>
          </a:p>
        </p:txBody>
      </p:sp>
    </p:spTree>
    <p:extLst>
      <p:ext uri="{BB962C8B-B14F-4D97-AF65-F5344CB8AC3E}">
        <p14:creationId xmlns:p14="http://schemas.microsoft.com/office/powerpoint/2010/main" val="930238166"/>
      </p:ext>
    </p:extLst>
  </p:cSld>
</p:sld>
</file>

<file path=ppt/slides/slide8.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17" name="">
            <a:extLst xmlns:a="http://schemas.openxmlformats.org/drawingml/2006/main">
              <a:ext uri="{FF2B5EF4-FFF2-40B4-BE49-F238E27FC236}">
                <a16:creationId xmlns:a16="http://schemas.microsoft.com/office/drawing/2014/main" id="{6BB2291E-FB2B-4AAE-B2D4-A190C98D2680}"/>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4</a:t>
            </a:r>
          </a:p>
        </p:txBody>
      </p:sp>
      <p:pic>
        <p:nvPicPr>
          <p:cNvPr id="20" name=""/>
          <p:cNvPicPr>
            <a:picLocks xmlns:a="http://schemas.openxmlformats.org/drawingml/2006/main" noChangeAspect="1"/>
          </p:cNvPicPr>
          <p:nvPr/>
        </p:nvPicPr>
        <p:blipFill>
          <a:blip xmlns:r="http://schemas.openxmlformats.org/officeDocument/2006/relationships" xmlns:a="http://schemas.openxmlformats.org/drawingml/2006/main" r:embed="R6252c6661654430a"/>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A1CC22E7-A4B5-40B9-8D83-4D639667C1A8}"/>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COLREG obligations</a:t>
            </a:r>
          </a:p>
        </p:txBody>
      </p:sp>
      <p:sp>
        <p:nvSpPr>
          <p:cNvPr id="4" name="">
            <a:extLst xmlns:a="http://schemas.openxmlformats.org/drawingml/2006/main">
              <a:ext uri="{FF2B5EF4-FFF2-40B4-BE49-F238E27FC236}">
                <a16:creationId xmlns:a16="http://schemas.microsoft.com/office/drawing/2014/main" id="{5F44E81B-DC0F-455E-B9BF-321AD5414730}"/>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28FF0267-DBD3-4190-A541-E93F348B180B}"/>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08</a:t>
            </a:r>
          </a:p>
        </p:txBody>
      </p:sp>
      <p:sp>
        <p:nvSpPr>
          <p:cNvPr id="6" name="">
            <a:extLst xmlns:a="http://schemas.openxmlformats.org/drawingml/2006/main">
              <a:ext uri="{FF2B5EF4-FFF2-40B4-BE49-F238E27FC236}">
                <a16:creationId xmlns:a16="http://schemas.microsoft.com/office/drawing/2014/main" id="{DB0497A9-E9BB-435C-A22F-5BCBB6F62BCC}"/>
              </a:ext>
            </a:extLst>
          </p:cNvPr>
          <p:cNvSpPr>
            <a:spLocks xmlns:a="http://schemas.openxmlformats.org/drawingml/2006/main" noGrp="1"/>
          </p:cNvSpPr>
          <p:nvPr/>
        </p:nvSpPr>
        <p:spPr>
          <a:xfrm xmlns:a="http://schemas.openxmlformats.org/drawingml/2006/main">
            <a:off x="809625" y="1962150"/>
            <a:ext cx="7620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5100" b="1">
                <a:solidFill>
                  <a:srgbClr val="3F1D52"/>
                </a:solidFill>
                <a:latin typeface="Aptos"/>
                <a:ea typeface="Aptos"/>
                <a:cs typeface="Aptos"/>
              </a:defRPr>
            </a:pPr>
            <a:r>
              <a:rPr sz="5100" b="1">
                <a:solidFill>
                  <a:srgbClr val="3F1D52"/>
                </a:solidFill>
                <a:latin typeface="Aptos"/>
                <a:ea typeface="Aptos"/>
                <a:cs typeface="Aptos"/>
              </a:rPr>
              <a:t/>
            </a:r>
          </a:p>
        </p:txBody>
      </p:sp>
      <p:sp>
        <p:nvSpPr>
          <p:cNvPr id="7" name="">
            <a:extLst xmlns:a="http://schemas.openxmlformats.org/drawingml/2006/main">
              <a:ext uri="{FF2B5EF4-FFF2-40B4-BE49-F238E27FC236}">
                <a16:creationId xmlns:a16="http://schemas.microsoft.com/office/drawing/2014/main" id="{90CB70EC-9870-4E4F-8C00-232830EF5709}"/>
              </a:ext>
            </a:extLst>
          </p:cNvPr>
          <p:cNvSpPr>
            <a:spLocks xmlns:a="http://schemas.openxmlformats.org/drawingml/2006/main" noGrp="1"/>
          </p:cNvSpPr>
          <p:nvPr/>
        </p:nvSpPr>
        <p:spPr>
          <a:xfrm xmlns:a="http://schemas.openxmlformats.org/drawingml/2006/main">
            <a:off x="809625" y="2952750"/>
            <a:ext cx="28575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00" b="1">
                <a:solidFill>
                  <a:srgbClr val="3F1D52"/>
                </a:solidFill>
                <a:latin typeface="Aptos"/>
                <a:ea typeface="Aptos"/>
                <a:cs typeface="Aptos"/>
              </a:defRPr>
            </a:pPr>
            <a:r>
              <a:rPr sz="1800" b="1">
                <a:solidFill>
                  <a:srgbClr val="3F1D52"/>
                </a:solidFill>
                <a:latin typeface="Aptos"/>
                <a:ea typeface="Aptos"/>
                <a:cs typeface="Aptos"/>
              </a:rPr>
              <a:t>LEGAL SOURCE</a:t>
            </a:r>
          </a:p>
        </p:txBody>
      </p:sp>
      <p:sp>
        <p:nvSpPr>
          <p:cNvPr id="8" name="">
            <a:extLst xmlns:a="http://schemas.openxmlformats.org/drawingml/2006/main">
              <a:ext uri="{FF2B5EF4-FFF2-40B4-BE49-F238E27FC236}">
                <a16:creationId xmlns:a16="http://schemas.microsoft.com/office/drawing/2014/main" id="{E8154F24-0086-4DE7-853E-D3B58E30EE41}"/>
              </a:ext>
            </a:extLst>
          </p:cNvPr>
          <p:cNvSpPr>
            <a:spLocks xmlns:a="http://schemas.openxmlformats.org/drawingml/2006/main" noGrp="1"/>
          </p:cNvSpPr>
          <p:nvPr/>
        </p:nvSpPr>
        <p:spPr>
          <a:xfrm xmlns:a="http://schemas.openxmlformats.org/drawingml/2006/main">
            <a:off x="809625" y="3476625"/>
            <a:ext cx="2952750" cy="1104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00" b="0">
                <a:solidFill>
                  <a:srgbClr val="17202A"/>
                </a:solidFill>
                <a:latin typeface="Aptos"/>
                <a:ea typeface="Aptos"/>
                <a:cs typeface="Aptos"/>
              </a:defRPr>
            </a:pPr>
            <a:r>
              <a:rPr sz="1800" b="0">
                <a:solidFill>
                  <a:srgbClr val="17202A"/>
                </a:solidFill>
                <a:latin typeface="Aptos"/>
                <a:ea typeface="Aptos"/>
                <a:cs typeface="Aptos"/>
              </a:rPr>
              <a:t>Identify the precise statute, rule, convention, contract or authority.</a:t>
            </a:r>
          </a:p>
        </p:txBody>
      </p:sp>
      <p:sp>
        <p:nvSpPr>
          <p:cNvPr id="9" name="">
            <a:extLst xmlns:a="http://schemas.openxmlformats.org/drawingml/2006/main">
              <a:ext uri="{FF2B5EF4-FFF2-40B4-BE49-F238E27FC236}">
                <a16:creationId xmlns:a16="http://schemas.microsoft.com/office/drawing/2014/main" id="{42000DAD-9103-414B-BFF8-28FA356A8D85}"/>
              </a:ext>
            </a:extLst>
          </p:cNvPr>
          <p:cNvSpPr>
            <a:spLocks xmlns:a="http://schemas.openxmlformats.org/drawingml/2006/main" noGrp="1"/>
          </p:cNvSpPr>
          <p:nvPr/>
        </p:nvSpPr>
        <p:spPr>
          <a:xfrm xmlns:a="http://schemas.openxmlformats.org/drawingml/2006/main">
            <a:off x="4524375" y="1962150"/>
            <a:ext cx="7620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5100" b="1">
                <a:solidFill>
                  <a:srgbClr val="167386"/>
                </a:solidFill>
                <a:latin typeface="Aptos"/>
                <a:ea typeface="Aptos"/>
                <a:cs typeface="Aptos"/>
              </a:defRPr>
            </a:pPr>
            <a:r>
              <a:rPr sz="5100" b="1">
                <a:solidFill>
                  <a:srgbClr val="167386"/>
                </a:solidFill>
                <a:latin typeface="Aptos"/>
                <a:ea typeface="Aptos"/>
                <a:cs typeface="Aptos"/>
              </a:rPr>
              <a:t/>
            </a:r>
          </a:p>
        </p:txBody>
      </p:sp>
      <p:sp>
        <p:nvSpPr>
          <p:cNvPr id="10" name="">
            <a:extLst xmlns:a="http://schemas.openxmlformats.org/drawingml/2006/main">
              <a:ext uri="{FF2B5EF4-FFF2-40B4-BE49-F238E27FC236}">
                <a16:creationId xmlns:a16="http://schemas.microsoft.com/office/drawing/2014/main" id="{0953B35F-2CA7-4EC1-86E7-2E52F0C2F0B4}"/>
              </a:ext>
            </a:extLst>
          </p:cNvPr>
          <p:cNvSpPr>
            <a:spLocks xmlns:a="http://schemas.openxmlformats.org/drawingml/2006/main" noGrp="1"/>
          </p:cNvSpPr>
          <p:nvPr/>
        </p:nvSpPr>
        <p:spPr>
          <a:xfrm xmlns:a="http://schemas.openxmlformats.org/drawingml/2006/main">
            <a:off x="4524375" y="2952750"/>
            <a:ext cx="28575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00" b="1">
                <a:solidFill>
                  <a:srgbClr val="167386"/>
                </a:solidFill>
                <a:latin typeface="Aptos"/>
                <a:ea typeface="Aptos"/>
                <a:cs typeface="Aptos"/>
              </a:defRPr>
            </a:pPr>
            <a:r>
              <a:rPr sz="1800" b="1">
                <a:solidFill>
                  <a:srgbClr val="167386"/>
                </a:solidFill>
                <a:latin typeface="Aptos"/>
                <a:ea typeface="Aptos"/>
                <a:cs typeface="Aptos"/>
              </a:rPr>
              <a:t>ELEMENTS</a:t>
            </a:r>
          </a:p>
        </p:txBody>
      </p:sp>
      <p:sp>
        <p:nvSpPr>
          <p:cNvPr id="11" name="">
            <a:extLst xmlns:a="http://schemas.openxmlformats.org/drawingml/2006/main">
              <a:ext uri="{FF2B5EF4-FFF2-40B4-BE49-F238E27FC236}">
                <a16:creationId xmlns:a16="http://schemas.microsoft.com/office/drawing/2014/main" id="{324B38C2-429C-4855-9F90-3CDDE542D61C}"/>
              </a:ext>
            </a:extLst>
          </p:cNvPr>
          <p:cNvSpPr>
            <a:spLocks xmlns:a="http://schemas.openxmlformats.org/drawingml/2006/main" noGrp="1"/>
          </p:cNvSpPr>
          <p:nvPr/>
        </p:nvSpPr>
        <p:spPr>
          <a:xfrm xmlns:a="http://schemas.openxmlformats.org/drawingml/2006/main">
            <a:off x="4524375" y="3476625"/>
            <a:ext cx="2952750" cy="1104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00" b="0">
                <a:solidFill>
                  <a:srgbClr val="17202A"/>
                </a:solidFill>
                <a:latin typeface="Aptos"/>
                <a:ea typeface="Aptos"/>
                <a:cs typeface="Aptos"/>
              </a:defRPr>
            </a:pPr>
            <a:r>
              <a:rPr sz="1800" b="0">
                <a:solidFill>
                  <a:srgbClr val="17202A"/>
                </a:solidFill>
                <a:latin typeface="Aptos"/>
                <a:ea typeface="Aptos"/>
                <a:cs typeface="Aptos"/>
              </a:rPr>
              <a:t>State the legal test without merging distinct requirements.</a:t>
            </a:r>
          </a:p>
        </p:txBody>
      </p:sp>
      <p:sp>
        <p:nvSpPr>
          <p:cNvPr id="12" name="">
            <a:extLst xmlns:a="http://schemas.openxmlformats.org/drawingml/2006/main">
              <a:ext uri="{FF2B5EF4-FFF2-40B4-BE49-F238E27FC236}">
                <a16:creationId xmlns:a16="http://schemas.microsoft.com/office/drawing/2014/main" id="{3ADB3DEA-296A-411E-8925-61F147C9B8B9}"/>
              </a:ext>
            </a:extLst>
          </p:cNvPr>
          <p:cNvSpPr>
            <a:spLocks xmlns:a="http://schemas.openxmlformats.org/drawingml/2006/main" noGrp="1"/>
          </p:cNvSpPr>
          <p:nvPr/>
        </p:nvSpPr>
        <p:spPr>
          <a:xfrm xmlns:a="http://schemas.openxmlformats.org/drawingml/2006/main">
            <a:off x="8239125" y="1962150"/>
            <a:ext cx="7620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5100" b="1">
                <a:solidFill>
                  <a:srgbClr val="D39124"/>
                </a:solidFill>
                <a:latin typeface="Aptos"/>
                <a:ea typeface="Aptos"/>
                <a:cs typeface="Aptos"/>
              </a:defRPr>
            </a:pPr>
            <a:r>
              <a:rPr sz="5100" b="1">
                <a:solidFill>
                  <a:srgbClr val="D39124"/>
                </a:solidFill>
                <a:latin typeface="Aptos"/>
                <a:ea typeface="Aptos"/>
                <a:cs typeface="Aptos"/>
              </a:rPr>
              <a:t/>
            </a:r>
          </a:p>
        </p:txBody>
      </p:sp>
      <p:sp>
        <p:nvSpPr>
          <p:cNvPr id="13" name="">
            <a:extLst xmlns:a="http://schemas.openxmlformats.org/drawingml/2006/main">
              <a:ext uri="{FF2B5EF4-FFF2-40B4-BE49-F238E27FC236}">
                <a16:creationId xmlns:a16="http://schemas.microsoft.com/office/drawing/2014/main" id="{4A430098-BE4A-47A0-A434-76F45E3C514D}"/>
              </a:ext>
            </a:extLst>
          </p:cNvPr>
          <p:cNvSpPr>
            <a:spLocks xmlns:a="http://schemas.openxmlformats.org/drawingml/2006/main" noGrp="1"/>
          </p:cNvSpPr>
          <p:nvPr/>
        </p:nvSpPr>
        <p:spPr>
          <a:xfrm xmlns:a="http://schemas.openxmlformats.org/drawingml/2006/main">
            <a:off x="8239125" y="2952750"/>
            <a:ext cx="28575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00" b="1">
                <a:solidFill>
                  <a:srgbClr val="D39124"/>
                </a:solidFill>
                <a:latin typeface="Aptos"/>
                <a:ea typeface="Aptos"/>
                <a:cs typeface="Aptos"/>
              </a:defRPr>
            </a:pPr>
            <a:r>
              <a:rPr sz="1800" b="1">
                <a:solidFill>
                  <a:srgbClr val="D39124"/>
                </a:solidFill>
                <a:latin typeface="Aptos"/>
                <a:ea typeface="Aptos"/>
                <a:cs typeface="Aptos"/>
              </a:rPr>
              <a:t>APPLICATION</a:t>
            </a:r>
          </a:p>
        </p:txBody>
      </p:sp>
      <p:sp>
        <p:nvSpPr>
          <p:cNvPr id="14" name="">
            <a:extLst xmlns:a="http://schemas.openxmlformats.org/drawingml/2006/main">
              <a:ext uri="{FF2B5EF4-FFF2-40B4-BE49-F238E27FC236}">
                <a16:creationId xmlns:a16="http://schemas.microsoft.com/office/drawing/2014/main" id="{0BB0C390-307B-4F68-8A91-833366FD5313}"/>
              </a:ext>
            </a:extLst>
          </p:cNvPr>
          <p:cNvSpPr>
            <a:spLocks xmlns:a="http://schemas.openxmlformats.org/drawingml/2006/main" noGrp="1"/>
          </p:cNvSpPr>
          <p:nvPr/>
        </p:nvSpPr>
        <p:spPr>
          <a:xfrm xmlns:a="http://schemas.openxmlformats.org/drawingml/2006/main">
            <a:off x="8239125" y="3476625"/>
            <a:ext cx="2952750" cy="1104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00" b="0">
                <a:solidFill>
                  <a:srgbClr val="17202A"/>
                </a:solidFill>
                <a:latin typeface="Aptos"/>
                <a:ea typeface="Aptos"/>
                <a:cs typeface="Aptos"/>
              </a:defRPr>
            </a:pPr>
            <a:r>
              <a:rPr sz="1800" b="0">
                <a:solidFill>
                  <a:srgbClr val="17202A"/>
                </a:solidFill>
                <a:latin typeface="Aptos"/>
                <a:ea typeface="Aptos"/>
                <a:cs typeface="Aptos"/>
              </a:rPr>
              <a:t>Test status, timing, control, causation and any exception.</a:t>
            </a:r>
          </a:p>
        </p:txBody>
      </p:sp>
      <p:sp>
        <p:nvSpPr>
          <p:cNvPr id="15" name="">
            <a:extLst xmlns:a="http://schemas.openxmlformats.org/drawingml/2006/main">
              <a:ext uri="{FF2B5EF4-FFF2-40B4-BE49-F238E27FC236}">
                <a16:creationId xmlns:a16="http://schemas.microsoft.com/office/drawing/2014/main" id="{491C2588-317B-4D7A-BC68-F8F4962A3137}"/>
              </a:ext>
            </a:extLst>
          </p:cNvPr>
          <p:cNvSpPr>
            <a:spLocks xmlns:a="http://schemas.openxmlformats.org/drawingml/2006/main" noGrp="1"/>
          </p:cNvSpPr>
          <p:nvPr/>
        </p:nvSpPr>
        <p:spPr>
          <a:xfrm xmlns:a="http://schemas.openxmlformats.org/drawingml/2006/main">
            <a:off x="809625" y="4857750"/>
            <a:ext cx="10287000" cy="28575"/>
          </a:xfrm>
          <a:prstGeom xmlns:a="http://schemas.openxmlformats.org/drawingml/2006/main" prst="rect">
            <a:avLst/>
          </a:prstGeom>
          <a:solidFill xmlns:a="http://schemas.openxmlformats.org/drawingml/2006/main">
            <a:srgbClr val="D8D2DC"/>
          </a:solidFill>
          <a:ln xmlns:a="http://schemas.openxmlformats.org/drawingml/2006/main" w="0">
            <a:noFill/>
            <a:prstDash val="solid"/>
          </a:ln>
        </p:spPr>
      </p:sp>
      <p:sp>
        <p:nvSpPr>
          <p:cNvPr id="16" name="">
            <a:extLst xmlns:a="http://schemas.openxmlformats.org/drawingml/2006/main">
              <a:ext uri="{FF2B5EF4-FFF2-40B4-BE49-F238E27FC236}">
                <a16:creationId xmlns:a16="http://schemas.microsoft.com/office/drawing/2014/main" id="{B6EE9E49-DB5F-4BDB-98AC-FE33CE495262}"/>
              </a:ext>
            </a:extLst>
          </p:cNvPr>
          <p:cNvSpPr>
            <a:spLocks xmlns:a="http://schemas.openxmlformats.org/drawingml/2006/main" noGrp="1"/>
          </p:cNvSpPr>
          <p:nvPr/>
        </p:nvSpPr>
        <p:spPr>
          <a:xfrm xmlns:a="http://schemas.openxmlformats.org/drawingml/2006/main">
            <a:off x="1047750" y="5219700"/>
            <a:ext cx="98107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2175" b="1">
                <a:solidFill>
                  <a:srgbClr val="3F1D52"/>
                </a:solidFill>
                <a:latin typeface="Aptos"/>
                <a:ea typeface="Aptos"/>
                <a:cs typeface="Aptos"/>
              </a:defRPr>
            </a:pPr>
            <a:r>
              <a:rPr sz="2175" b="1">
                <a:solidFill>
                  <a:srgbClr val="3F1D52"/>
                </a:solidFill>
                <a:latin typeface="Aptos"/>
                <a:ea typeface="Aptos"/>
                <a:cs typeface="Aptos"/>
              </a:rPr>
              <a:t>Keep jurisdiction, merits, procedure and remedy analytically distinct.</a:t>
            </a:r>
          </a:p>
        </p:txBody>
      </p:sp>
    </p:spTree>
    <p:extLst>
      <p:ext uri="{BB962C8B-B14F-4D97-AF65-F5344CB8AC3E}">
        <p14:creationId xmlns:p14="http://schemas.microsoft.com/office/powerpoint/2010/main" val="2114052119"/>
      </p:ext>
    </p:extLst>
  </p:cSld>
</p:sld>
</file>

<file path=ppt/slides/slide9.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1" name="">
            <a:extLst xmlns:a="http://schemas.openxmlformats.org/drawingml/2006/main">
              <a:ext uri="{FF2B5EF4-FFF2-40B4-BE49-F238E27FC236}">
                <a16:creationId xmlns:a16="http://schemas.microsoft.com/office/drawing/2014/main" id="{CC1A07DA-BFDE-4A68-82C8-B3831E140A67}"/>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4</a:t>
            </a:r>
          </a:p>
        </p:txBody>
      </p:sp>
      <p:pic>
        <p:nvPicPr>
          <p:cNvPr id="24" name=""/>
          <p:cNvPicPr>
            <a:picLocks xmlns:a="http://schemas.openxmlformats.org/drawingml/2006/main" noChangeAspect="1"/>
          </p:cNvPicPr>
          <p:nvPr/>
        </p:nvPicPr>
        <p:blipFill>
          <a:blip xmlns:r="http://schemas.openxmlformats.org/officeDocument/2006/relationships" xmlns:a="http://schemas.openxmlformats.org/drawingml/2006/main" r:embed="R3d2481548d4141f5"/>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1286690D-8651-48B8-8860-E6686B9D4F8A}"/>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Duty to assist</a:t>
            </a:r>
          </a:p>
        </p:txBody>
      </p:sp>
      <p:sp>
        <p:nvSpPr>
          <p:cNvPr id="4" name="">
            <a:extLst xmlns:a="http://schemas.openxmlformats.org/drawingml/2006/main">
              <a:ext uri="{FF2B5EF4-FFF2-40B4-BE49-F238E27FC236}">
                <a16:creationId xmlns:a16="http://schemas.microsoft.com/office/drawing/2014/main" id="{B7A541BC-B634-41DA-808E-C00350C68F6B}"/>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D3314E79-CDC0-4AA7-B05E-54B615CB0070}"/>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09</a:t>
            </a:r>
          </a:p>
        </p:txBody>
      </p:sp>
      <p:sp>
        <p:nvSpPr>
          <p:cNvPr id="6" name="">
            <a:extLst xmlns:a="http://schemas.openxmlformats.org/drawingml/2006/main">
              <a:ext uri="{FF2B5EF4-FFF2-40B4-BE49-F238E27FC236}">
                <a16:creationId xmlns:a16="http://schemas.microsoft.com/office/drawing/2014/main" id="{B28B0477-2D53-42E9-8402-25B5999707FB}"/>
              </a:ext>
            </a:extLst>
          </p:cNvPr>
          <p:cNvSpPr>
            <a:spLocks xmlns:a="http://schemas.openxmlformats.org/drawingml/2006/main" noGrp="1"/>
          </p:cNvSpPr>
          <p:nvPr/>
        </p:nvSpPr>
        <p:spPr>
          <a:xfrm xmlns:a="http://schemas.openxmlformats.org/drawingml/2006/main">
            <a:off x="666750" y="1714500"/>
            <a:ext cx="92392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72917"/>
          </a:bodyPr>
          <a:lstStyle xmlns:a="http://schemas.openxmlformats.org/drawingml/2006/main"/>
          <a:p xmlns:a="http://schemas.openxmlformats.org/drawingml/2006/main">
            <a:pPr algn="l">
              <a:buNone/>
              <a:defRPr sz="2400" b="1">
                <a:solidFill>
                  <a:srgbClr val="3F1D52"/>
                </a:solidFill>
                <a:latin typeface="Aptos"/>
                <a:ea typeface="Aptos"/>
                <a:cs typeface="Aptos"/>
              </a:defRPr>
            </a:pPr>
            <a:r>
              <a:rPr sz="2400" b="1">
                <a:solidFill>
                  <a:srgbClr val="3F1D52"/>
                </a:solidFill>
                <a:latin typeface="Aptos"/>
                <a:ea typeface="Aptos"/>
                <a:cs typeface="Aptos"/>
              </a:rPr>
              <a:t>Following collision, statutory duties require assistance and information so far as possible without serious danger to the assisting ship.</a:t>
            </a:r>
          </a:p>
        </p:txBody>
      </p:sp>
      <p:sp>
        <p:nvSpPr>
          <p:cNvPr id="7" name="">
            <a:extLst xmlns:a="http://schemas.openxmlformats.org/drawingml/2006/main">
              <a:ext uri="{FF2B5EF4-FFF2-40B4-BE49-F238E27FC236}">
                <a16:creationId xmlns:a16="http://schemas.microsoft.com/office/drawing/2014/main" id="{1B617741-0222-4212-9A4A-FE0E8152E764}"/>
              </a:ext>
            </a:extLst>
          </p:cNvPr>
          <p:cNvSpPr>
            <a:spLocks xmlns:a="http://schemas.openxmlformats.org/drawingml/2006/main" noGrp="1"/>
          </p:cNvSpPr>
          <p:nvPr/>
        </p:nvSpPr>
        <p:spPr>
          <a:xfrm xmlns:a="http://schemas.openxmlformats.org/drawingml/2006/main">
            <a:off x="857250" y="2667000"/>
            <a:ext cx="1381125" cy="323850"/>
          </a:xfrm>
          <a:prstGeom xmlns:a="http://schemas.openxmlformats.org/drawingml/2006/main" prst="roundRect">
            <a:avLst>
              <a:gd name="adj" fmla="val 35294"/>
            </a:avLst>
          </a:prstGeom>
          <a:solidFill xmlns:a="http://schemas.openxmlformats.org/drawingml/2006/main">
            <a:srgbClr val="3F1D52"/>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2ADE384C-1301-4583-82A6-8062CA1D5CBF}"/>
              </a:ext>
            </a:extLst>
          </p:cNvPr>
          <p:cNvSpPr>
            <a:spLocks xmlns:a="http://schemas.openxmlformats.org/drawingml/2006/main" noGrp="1"/>
          </p:cNvSpPr>
          <p:nvPr/>
        </p:nvSpPr>
        <p:spPr>
          <a:xfrm xmlns:a="http://schemas.openxmlformats.org/drawingml/2006/main">
            <a:off x="952500" y="2724150"/>
            <a:ext cx="1190625"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98434"/>
          </a:bodyPr>
          <a:lstStyle xmlns:a="http://schemas.openxmlformats.org/drawingml/2006/main"/>
          <a:p xmlns:a="http://schemas.openxmlformats.org/drawingml/2006/main">
            <a:pPr algn="ctr">
              <a:buNone/>
              <a:defRPr sz="1200" b="1">
                <a:solidFill>
                  <a:srgbClr val="FFFFFF"/>
                </a:solidFill>
                <a:latin typeface="Aptos"/>
                <a:ea typeface="Aptos"/>
                <a:cs typeface="Aptos"/>
              </a:defRPr>
            </a:pPr>
            <a:r>
              <a:rPr sz="1200" b="1">
                <a:solidFill>
                  <a:srgbClr val="FFFFFF"/>
                </a:solidFill>
                <a:latin typeface="Aptos"/>
                <a:ea typeface="Aptos"/>
                <a:cs typeface="Aptos"/>
              </a:rPr>
              <a:t>LEGAL SOURCE</a:t>
            </a:r>
          </a:p>
        </p:txBody>
      </p:sp>
      <p:sp>
        <p:nvSpPr>
          <p:cNvPr id="9" name="">
            <a:extLst xmlns:a="http://schemas.openxmlformats.org/drawingml/2006/main">
              <a:ext uri="{FF2B5EF4-FFF2-40B4-BE49-F238E27FC236}">
                <a16:creationId xmlns:a16="http://schemas.microsoft.com/office/drawing/2014/main" id="{C74F5766-687E-41A2-AD12-963EDFA5A34C}"/>
              </a:ext>
            </a:extLst>
          </p:cNvPr>
          <p:cNvSpPr>
            <a:spLocks xmlns:a="http://schemas.openxmlformats.org/drawingml/2006/main" noGrp="1"/>
          </p:cNvSpPr>
          <p:nvPr/>
        </p:nvSpPr>
        <p:spPr>
          <a:xfrm xmlns:a="http://schemas.openxmlformats.org/drawingml/2006/main">
            <a:off x="2619375" y="2686050"/>
            <a:ext cx="75247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00" b="1">
                <a:solidFill>
                  <a:srgbClr val="17202A"/>
                </a:solidFill>
                <a:latin typeface="Aptos"/>
                <a:ea typeface="Aptos"/>
                <a:cs typeface="Aptos"/>
              </a:defRPr>
            </a:pPr>
            <a:r>
              <a:rPr sz="1800" b="1">
                <a:solidFill>
                  <a:srgbClr val="17202A"/>
                </a:solidFill>
                <a:latin typeface="Aptos"/>
                <a:ea typeface="Aptos"/>
                <a:cs typeface="Aptos"/>
              </a:rPr>
              <a:t>Identify the precise statute, rule, convention, contract or authority.</a:t>
            </a:r>
          </a:p>
        </p:txBody>
      </p:sp>
      <p:sp>
        <p:nvSpPr>
          <p:cNvPr id="10" name="">
            <a:extLst xmlns:a="http://schemas.openxmlformats.org/drawingml/2006/main">
              <a:ext uri="{FF2B5EF4-FFF2-40B4-BE49-F238E27FC236}">
                <a16:creationId xmlns:a16="http://schemas.microsoft.com/office/drawing/2014/main" id="{8574D2DC-37A8-453A-B6AB-3454A9619348}"/>
              </a:ext>
            </a:extLst>
          </p:cNvPr>
          <p:cNvSpPr>
            <a:spLocks xmlns:a="http://schemas.openxmlformats.org/drawingml/2006/main" noGrp="1"/>
          </p:cNvSpPr>
          <p:nvPr/>
        </p:nvSpPr>
        <p:spPr>
          <a:xfrm xmlns:a="http://schemas.openxmlformats.org/drawingml/2006/main">
            <a:off x="857250" y="3409950"/>
            <a:ext cx="1381125" cy="323850"/>
          </a:xfrm>
          <a:prstGeom xmlns:a="http://schemas.openxmlformats.org/drawingml/2006/main" prst="roundRect">
            <a:avLst>
              <a:gd name="adj" fmla="val 35294"/>
            </a:avLst>
          </a:prstGeom>
          <a:solidFill xmlns:a="http://schemas.openxmlformats.org/drawingml/2006/main">
            <a:srgbClr val="167386"/>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50652ACF-6BB4-4C34-8100-03E7499A173A}"/>
              </a:ext>
            </a:extLst>
          </p:cNvPr>
          <p:cNvSpPr>
            <a:spLocks xmlns:a="http://schemas.openxmlformats.org/drawingml/2006/main" noGrp="1"/>
          </p:cNvSpPr>
          <p:nvPr/>
        </p:nvSpPr>
        <p:spPr>
          <a:xfrm xmlns:a="http://schemas.openxmlformats.org/drawingml/2006/main">
            <a:off x="952500" y="3467100"/>
            <a:ext cx="1190625"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200" b="1">
                <a:solidFill>
                  <a:srgbClr val="FFFFFF"/>
                </a:solidFill>
                <a:latin typeface="Aptos"/>
                <a:ea typeface="Aptos"/>
                <a:cs typeface="Aptos"/>
              </a:defRPr>
            </a:pPr>
            <a:r>
              <a:rPr sz="1200" b="1">
                <a:solidFill>
                  <a:srgbClr val="FFFFFF"/>
                </a:solidFill>
                <a:latin typeface="Aptos"/>
                <a:ea typeface="Aptos"/>
                <a:cs typeface="Aptos"/>
              </a:rPr>
              <a:t>ELEMENTS</a:t>
            </a:r>
          </a:p>
        </p:txBody>
      </p:sp>
      <p:sp>
        <p:nvSpPr>
          <p:cNvPr id="12" name="">
            <a:extLst xmlns:a="http://schemas.openxmlformats.org/drawingml/2006/main">
              <a:ext uri="{FF2B5EF4-FFF2-40B4-BE49-F238E27FC236}">
                <a16:creationId xmlns:a16="http://schemas.microsoft.com/office/drawing/2014/main" id="{88D47A8C-C862-47C0-92E7-CD5F5D52FB34}"/>
              </a:ext>
            </a:extLst>
          </p:cNvPr>
          <p:cNvSpPr>
            <a:spLocks xmlns:a="http://schemas.openxmlformats.org/drawingml/2006/main" noGrp="1"/>
          </p:cNvSpPr>
          <p:nvPr/>
        </p:nvSpPr>
        <p:spPr>
          <a:xfrm xmlns:a="http://schemas.openxmlformats.org/drawingml/2006/main">
            <a:off x="2619375" y="3429000"/>
            <a:ext cx="75247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00" b="0">
                <a:solidFill>
                  <a:srgbClr val="17202A"/>
                </a:solidFill>
                <a:latin typeface="Aptos"/>
                <a:ea typeface="Aptos"/>
                <a:cs typeface="Aptos"/>
              </a:defRPr>
            </a:pPr>
            <a:r>
              <a:rPr sz="1800" b="0">
                <a:solidFill>
                  <a:srgbClr val="17202A"/>
                </a:solidFill>
                <a:latin typeface="Aptos"/>
                <a:ea typeface="Aptos"/>
                <a:cs typeface="Aptos"/>
              </a:rPr>
              <a:t>State the legal test without merging distinct requirements.</a:t>
            </a:r>
          </a:p>
        </p:txBody>
      </p:sp>
      <p:sp>
        <p:nvSpPr>
          <p:cNvPr id="13" name="">
            <a:extLst xmlns:a="http://schemas.openxmlformats.org/drawingml/2006/main">
              <a:ext uri="{FF2B5EF4-FFF2-40B4-BE49-F238E27FC236}">
                <a16:creationId xmlns:a16="http://schemas.microsoft.com/office/drawing/2014/main" id="{1B3F07EC-578B-4974-A408-0C81BD307E62}"/>
              </a:ext>
            </a:extLst>
          </p:cNvPr>
          <p:cNvSpPr>
            <a:spLocks xmlns:a="http://schemas.openxmlformats.org/drawingml/2006/main" noGrp="1"/>
          </p:cNvSpPr>
          <p:nvPr/>
        </p:nvSpPr>
        <p:spPr>
          <a:xfrm xmlns:a="http://schemas.openxmlformats.org/drawingml/2006/main">
            <a:off x="857250" y="4152900"/>
            <a:ext cx="1381125" cy="323850"/>
          </a:xfrm>
          <a:prstGeom xmlns:a="http://schemas.openxmlformats.org/drawingml/2006/main" prst="roundRect">
            <a:avLst>
              <a:gd name="adj" fmla="val 35294"/>
            </a:avLst>
          </a:prstGeom>
          <a:solidFill xmlns:a="http://schemas.openxmlformats.org/drawingml/2006/main">
            <a:srgbClr val="3F1D52"/>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43A525D0-72C3-4A0A-9A12-8A221EDF27B6}"/>
              </a:ext>
            </a:extLst>
          </p:cNvPr>
          <p:cNvSpPr>
            <a:spLocks xmlns:a="http://schemas.openxmlformats.org/drawingml/2006/main" noGrp="1"/>
          </p:cNvSpPr>
          <p:nvPr/>
        </p:nvSpPr>
        <p:spPr>
          <a:xfrm xmlns:a="http://schemas.openxmlformats.org/drawingml/2006/main">
            <a:off x="952500" y="4210050"/>
            <a:ext cx="1190625"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200" b="1">
                <a:solidFill>
                  <a:srgbClr val="FFFFFF"/>
                </a:solidFill>
                <a:latin typeface="Aptos"/>
                <a:ea typeface="Aptos"/>
                <a:cs typeface="Aptos"/>
              </a:defRPr>
            </a:pPr>
            <a:r>
              <a:rPr sz="1200" b="1">
                <a:solidFill>
                  <a:srgbClr val="FFFFFF"/>
                </a:solidFill>
                <a:latin typeface="Aptos"/>
                <a:ea typeface="Aptos"/>
                <a:cs typeface="Aptos"/>
              </a:rPr>
              <a:t>APPLICATION</a:t>
            </a:r>
          </a:p>
        </p:txBody>
      </p:sp>
      <p:sp>
        <p:nvSpPr>
          <p:cNvPr id="15" name="">
            <a:extLst xmlns:a="http://schemas.openxmlformats.org/drawingml/2006/main">
              <a:ext uri="{FF2B5EF4-FFF2-40B4-BE49-F238E27FC236}">
                <a16:creationId xmlns:a16="http://schemas.microsoft.com/office/drawing/2014/main" id="{DF4B5BD1-F929-490C-B927-F2592DA22A5C}"/>
              </a:ext>
            </a:extLst>
          </p:cNvPr>
          <p:cNvSpPr>
            <a:spLocks xmlns:a="http://schemas.openxmlformats.org/drawingml/2006/main" noGrp="1"/>
          </p:cNvSpPr>
          <p:nvPr/>
        </p:nvSpPr>
        <p:spPr>
          <a:xfrm xmlns:a="http://schemas.openxmlformats.org/drawingml/2006/main">
            <a:off x="2619375" y="4171950"/>
            <a:ext cx="75247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00" b="0">
                <a:solidFill>
                  <a:srgbClr val="17202A"/>
                </a:solidFill>
                <a:latin typeface="Aptos"/>
                <a:ea typeface="Aptos"/>
                <a:cs typeface="Aptos"/>
              </a:defRPr>
            </a:pPr>
            <a:r>
              <a:rPr sz="1800" b="0">
                <a:solidFill>
                  <a:srgbClr val="17202A"/>
                </a:solidFill>
                <a:latin typeface="Aptos"/>
                <a:ea typeface="Aptos"/>
                <a:cs typeface="Aptos"/>
              </a:rPr>
              <a:t>Test status, timing, control, causation and any exception.</a:t>
            </a:r>
          </a:p>
        </p:txBody>
      </p:sp>
      <p:sp>
        <p:nvSpPr>
          <p:cNvPr id="16" name="">
            <a:extLst xmlns:a="http://schemas.openxmlformats.org/drawingml/2006/main">
              <a:ext uri="{FF2B5EF4-FFF2-40B4-BE49-F238E27FC236}">
                <a16:creationId xmlns:a16="http://schemas.microsoft.com/office/drawing/2014/main" id="{9538FCA3-77A7-47D2-9E11-7B8D409FE884}"/>
              </a:ext>
            </a:extLst>
          </p:cNvPr>
          <p:cNvSpPr>
            <a:spLocks xmlns:a="http://schemas.openxmlformats.org/drawingml/2006/main" noGrp="1"/>
          </p:cNvSpPr>
          <p:nvPr/>
        </p:nvSpPr>
        <p:spPr>
          <a:xfrm xmlns:a="http://schemas.openxmlformats.org/drawingml/2006/main">
            <a:off x="857250" y="4895850"/>
            <a:ext cx="1381125" cy="323850"/>
          </a:xfrm>
          <a:prstGeom xmlns:a="http://schemas.openxmlformats.org/drawingml/2006/main" prst="roundRect">
            <a:avLst>
              <a:gd name="adj" fmla="val 35294"/>
            </a:avLst>
          </a:prstGeom>
          <a:solidFill xmlns:a="http://schemas.openxmlformats.org/drawingml/2006/main">
            <a:srgbClr val="167386"/>
          </a:solidFill>
          <a:ln xmlns:a="http://schemas.openxmlformats.org/drawingml/2006/main" w="0">
            <a:noFill/>
            <a:prstDash val="solid"/>
          </a:ln>
        </p:spPr>
      </p:sp>
      <p:sp>
        <p:nvSpPr>
          <p:cNvPr id="17" name="">
            <a:extLst xmlns:a="http://schemas.openxmlformats.org/drawingml/2006/main">
              <a:ext uri="{FF2B5EF4-FFF2-40B4-BE49-F238E27FC236}">
                <a16:creationId xmlns:a16="http://schemas.microsoft.com/office/drawing/2014/main" id="{B9ADB186-9E01-42CD-AB23-7C540972885F}"/>
              </a:ext>
            </a:extLst>
          </p:cNvPr>
          <p:cNvSpPr>
            <a:spLocks xmlns:a="http://schemas.openxmlformats.org/drawingml/2006/main" noGrp="1"/>
          </p:cNvSpPr>
          <p:nvPr/>
        </p:nvSpPr>
        <p:spPr>
          <a:xfrm xmlns:a="http://schemas.openxmlformats.org/drawingml/2006/main">
            <a:off x="952500" y="4953000"/>
            <a:ext cx="1190625"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200" b="1">
                <a:solidFill>
                  <a:srgbClr val="FFFFFF"/>
                </a:solidFill>
                <a:latin typeface="Aptos"/>
                <a:ea typeface="Aptos"/>
                <a:cs typeface="Aptos"/>
              </a:defRPr>
            </a:pPr>
            <a:r>
              <a:rPr sz="1200" b="1">
                <a:solidFill>
                  <a:srgbClr val="FFFFFF"/>
                </a:solidFill>
                <a:latin typeface="Aptos"/>
                <a:ea typeface="Aptos"/>
                <a:cs typeface="Aptos"/>
              </a:rPr>
              <a:t>PRACTICE</a:t>
            </a:r>
          </a:p>
        </p:txBody>
      </p:sp>
      <p:sp>
        <p:nvSpPr>
          <p:cNvPr id="18" name="">
            <a:extLst xmlns:a="http://schemas.openxmlformats.org/drawingml/2006/main">
              <a:ext uri="{FF2B5EF4-FFF2-40B4-BE49-F238E27FC236}">
                <a16:creationId xmlns:a16="http://schemas.microsoft.com/office/drawing/2014/main" id="{283C6BC3-3831-47D0-91E1-5A460FF8A871}"/>
              </a:ext>
            </a:extLst>
          </p:cNvPr>
          <p:cNvSpPr>
            <a:spLocks xmlns:a="http://schemas.openxmlformats.org/drawingml/2006/main" noGrp="1"/>
          </p:cNvSpPr>
          <p:nvPr/>
        </p:nvSpPr>
        <p:spPr>
          <a:xfrm xmlns:a="http://schemas.openxmlformats.org/drawingml/2006/main">
            <a:off x="2619375" y="4914900"/>
            <a:ext cx="75247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00" b="0">
                <a:solidFill>
                  <a:srgbClr val="17202A"/>
                </a:solidFill>
                <a:latin typeface="Aptos"/>
                <a:ea typeface="Aptos"/>
                <a:cs typeface="Aptos"/>
              </a:defRPr>
            </a:pPr>
            <a:r>
              <a:rPr sz="1800" b="0">
                <a:solidFill>
                  <a:srgbClr val="17202A"/>
                </a:solidFill>
                <a:latin typeface="Aptos"/>
                <a:ea typeface="Aptos"/>
                <a:cs typeface="Aptos"/>
              </a:rPr>
              <a:t>Preserve evidence and identify the available remedy or defence.</a:t>
            </a:r>
          </a:p>
        </p:txBody>
      </p:sp>
      <p:sp>
        <p:nvSpPr>
          <p:cNvPr id="19" name="">
            <a:extLst xmlns:a="http://schemas.openxmlformats.org/drawingml/2006/main">
              <a:ext uri="{FF2B5EF4-FFF2-40B4-BE49-F238E27FC236}">
                <a16:creationId xmlns:a16="http://schemas.microsoft.com/office/drawing/2014/main" id="{D2B3850B-EB34-4F59-8880-ADE1AED5A01E}"/>
              </a:ext>
            </a:extLst>
          </p:cNvPr>
          <p:cNvSpPr>
            <a:spLocks xmlns:a="http://schemas.openxmlformats.org/drawingml/2006/main" noGrp="1"/>
          </p:cNvSpPr>
          <p:nvPr/>
        </p:nvSpPr>
        <p:spPr>
          <a:xfrm xmlns:a="http://schemas.openxmlformats.org/drawingml/2006/main">
            <a:off x="8572500" y="2428875"/>
            <a:ext cx="2571750" cy="3143250"/>
          </a:xfrm>
          <a:prstGeom xmlns:a="http://schemas.openxmlformats.org/drawingml/2006/main" prst="roundRect">
            <a:avLst>
              <a:gd name="adj" fmla="val 50000"/>
            </a:avLst>
          </a:prstGeom>
          <a:solidFill xmlns:a="http://schemas.openxmlformats.org/drawingml/2006/main">
            <a:srgbClr val="EDE4F1"/>
          </a:solidFill>
          <a:ln xmlns:a="http://schemas.openxmlformats.org/drawingml/2006/main" w="0">
            <a:noFill/>
            <a:prstDash val="solid"/>
          </a:ln>
        </p:spPr>
      </p:sp>
      <p:sp>
        <p:nvSpPr>
          <p:cNvPr id="20" name="">
            <a:extLst xmlns:a="http://schemas.openxmlformats.org/drawingml/2006/main">
              <a:ext uri="{FF2B5EF4-FFF2-40B4-BE49-F238E27FC236}">
                <a16:creationId xmlns:a16="http://schemas.microsoft.com/office/drawing/2014/main" id="{DEAF8B1E-48A4-45DE-97EB-A04C39DE7E85}"/>
              </a:ext>
            </a:extLst>
          </p:cNvPr>
          <p:cNvSpPr>
            <a:spLocks xmlns:a="http://schemas.openxmlformats.org/drawingml/2006/main" noGrp="1"/>
          </p:cNvSpPr>
          <p:nvPr/>
        </p:nvSpPr>
        <p:spPr>
          <a:xfrm xmlns:a="http://schemas.openxmlformats.org/drawingml/2006/main">
            <a:off x="8858250" y="3143250"/>
            <a:ext cx="200025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97395"/>
          </a:bodyPr>
          <a:lstStyle xmlns:a="http://schemas.openxmlformats.org/drawingml/2006/main"/>
          <a:p xmlns:a="http://schemas.openxmlformats.org/drawingml/2006/main">
            <a:pPr algn="ctr">
              <a:buNone/>
              <a:defRPr sz="2250" b="1">
                <a:solidFill>
                  <a:srgbClr val="3F1D52"/>
                </a:solidFill>
                <a:latin typeface="Aptos"/>
                <a:ea typeface="Aptos"/>
                <a:cs typeface="Aptos"/>
              </a:defRPr>
            </a:pPr>
            <a:r>
              <a:rPr sz="2250" b="1">
                <a:solidFill>
                  <a:srgbClr val="3F1D52"/>
                </a:solidFill>
                <a:latin typeface="Aptos"/>
                <a:ea typeface="Aptos"/>
                <a:cs typeface="Aptos"/>
              </a:rPr>
              <a:t>Conclude only after the legal gateway and evidence align.</a:t>
            </a:r>
          </a:p>
        </p:txBody>
      </p:sp>
    </p:spTree>
    <p:extLst>
      <p:ext uri="{BB962C8B-B14F-4D97-AF65-F5344CB8AC3E}">
        <p14:creationId xmlns:p14="http://schemas.microsoft.com/office/powerpoint/2010/main" val="92398489"/>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2026-09-10T23:17:33.8090000Z</dcterms:created>
  <dcterms:modified xsi:type="dcterms:W3CDTF">2026-09-10T23:17:33.8090000Z</dcterms:modified>
</coreProperties>
</file>