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media/image.png" ContentType="image/jpeg"/>
  <Override PartName="/ppt/media/image2.png" ContentType="image/jpeg"/>
  <Override PartName="/ppt/media/image3.png" ContentType="image/jpeg"/>
</Types>
</file>

<file path=_rels/.rels>&#65279;<?xml version="1.0" encoding="utf-8"?><Relationships xmlns="http://schemas.openxmlformats.org/package/2006/relationships"><Relationship Type="http://schemas.openxmlformats.org/package/2006/relationships/metadata/core-properties" Target="/docProps/core.xml" Id="R1bd4ea7dd05a4c8e" /><Relationship Type="http://schemas.openxmlformats.org/officeDocument/2006/relationships/extended-properties" Target="/docProps/app.xml" Id="R18c8b31a03114058" /><Relationship Type="http://schemas.openxmlformats.org/officeDocument/2006/relationships/officeDocument" Target="/ppt/presentation.xml" Id="Rb514d0ea11bd4ef3" /></Relationships>
</file>

<file path=ppt/presentation.xml><?xml version="1.0" encoding="utf-8"?>
<p:presentation xmlns:p="http://schemas.openxmlformats.org/presentationml/2006/main">
  <p:sldMasterIdLst>
    <p:sldMasterId xmlns:r="http://schemas.openxmlformats.org/officeDocument/2006/relationships" id="2147483648" r:id="R8bbb54c790904edd"/>
  </p:sldMasterIdLst>
  <p:notesMasterIdLst>
    <p:notesMasterId xmlns:r="http://schemas.openxmlformats.org/officeDocument/2006/relationships" r:id="R82914fdf47e74887"/>
  </p:notesMasterIdLst>
  <p:sldIdLst>
    <p:sldId xmlns:r="http://schemas.openxmlformats.org/officeDocument/2006/relationships" id="256" r:id="R009b0a2a6c094038"/>
    <p:sldId xmlns:r="http://schemas.openxmlformats.org/officeDocument/2006/relationships" id="257" r:id="R68fb624f722f4f18"/>
    <p:sldId xmlns:r="http://schemas.openxmlformats.org/officeDocument/2006/relationships" id="258" r:id="R01601eed25c64152"/>
    <p:sldId xmlns:r="http://schemas.openxmlformats.org/officeDocument/2006/relationships" id="259" r:id="Ra7772b52f440411e"/>
    <p:sldId xmlns:r="http://schemas.openxmlformats.org/officeDocument/2006/relationships" id="260" r:id="Rc25427a77bfe4839"/>
    <p:sldId xmlns:r="http://schemas.openxmlformats.org/officeDocument/2006/relationships" id="261" r:id="R1558fa5c8ab64078"/>
    <p:sldId xmlns:r="http://schemas.openxmlformats.org/officeDocument/2006/relationships" id="262" r:id="Rda277e140e494f1a"/>
    <p:sldId xmlns:r="http://schemas.openxmlformats.org/officeDocument/2006/relationships" id="263" r:id="R7ba24e48bd4145ef"/>
    <p:sldId xmlns:r="http://schemas.openxmlformats.org/officeDocument/2006/relationships" id="264" r:id="R9d045dad6a1a4626"/>
    <p:sldId xmlns:r="http://schemas.openxmlformats.org/officeDocument/2006/relationships" id="265" r:id="R39943a82cacc489d"/>
    <p:sldId xmlns:r="http://schemas.openxmlformats.org/officeDocument/2006/relationships" id="266" r:id="Rb41e42bf929d4f57"/>
    <p:sldId xmlns:r="http://schemas.openxmlformats.org/officeDocument/2006/relationships" id="267" r:id="Re96c4fd9968442aa"/>
    <p:sldId xmlns:r="http://schemas.openxmlformats.org/officeDocument/2006/relationships" id="268" r:id="R2a870b8119da4ecd"/>
    <p:sldId xmlns:r="http://schemas.openxmlformats.org/officeDocument/2006/relationships" id="269" r:id="R5198a4529b4446ab"/>
    <p:sldId xmlns:r="http://schemas.openxmlformats.org/officeDocument/2006/relationships" id="270" r:id="Rb91316f9d2964099"/>
    <p:sldId xmlns:r="http://schemas.openxmlformats.org/officeDocument/2006/relationships" id="271" r:id="R1d897960ea1d49c9"/>
    <p:sldId xmlns:r="http://schemas.openxmlformats.org/officeDocument/2006/relationships" id="272" r:id="R697e60985005486b"/>
    <p:sldId xmlns:r="http://schemas.openxmlformats.org/officeDocument/2006/relationships" id="273" r:id="R8c98cff6fab84213"/>
    <p:sldId xmlns:r="http://schemas.openxmlformats.org/officeDocument/2006/relationships" id="274" r:id="Rb16e80b8ed5c497d"/>
    <p:sldId xmlns:r="http://schemas.openxmlformats.org/officeDocument/2006/relationships" id="275" r:id="R9a605377f82d4dd7"/>
    <p:sldId xmlns:r="http://schemas.openxmlformats.org/officeDocument/2006/relationships" id="276" r:id="R5c8f91d03adc4f6a"/>
    <p:sldId xmlns:r="http://schemas.openxmlformats.org/officeDocument/2006/relationships" id="277" r:id="R85709e827bf747d3"/>
    <p:sldId xmlns:r="http://schemas.openxmlformats.org/officeDocument/2006/relationships" id="278" r:id="Ra4fcdbfe74924680"/>
    <p:sldId xmlns:r="http://schemas.openxmlformats.org/officeDocument/2006/relationships" id="279" r:id="R44662e48d1004937"/>
    <p:sldId xmlns:r="http://schemas.openxmlformats.org/officeDocument/2006/relationships" id="280" r:id="R8fe5132dc4804c80"/>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f84644ce6f5a48b9" /><Relationship Type="http://schemas.openxmlformats.org/officeDocument/2006/relationships/slideMaster" Target="/ppt/slideMasters/slideMaster1.xml" Id="R8bbb54c790904edd" /><Relationship Type="http://schemas.openxmlformats.org/officeDocument/2006/relationships/notesMaster" Target="/ppt/notesMasters/notesMaster1.xml" Id="R82914fdf47e74887" /><Relationship Type="http://schemas.openxmlformats.org/officeDocument/2006/relationships/presProps" Target="/ppt/presProps.xml" Id="R6a92958ad3964562" /><Relationship Type="http://schemas.openxmlformats.org/officeDocument/2006/relationships/tableStyles" Target="/ppt/tableStyles.xml" Id="R833150858f9245de" /><Relationship Type="http://schemas.openxmlformats.org/officeDocument/2006/relationships/slide" Target="/ppt/slides/slide1.xml" Id="R009b0a2a6c094038" /><Relationship Type="http://schemas.openxmlformats.org/officeDocument/2006/relationships/slide" Target="/ppt/slides/slide2.xml" Id="R68fb624f722f4f18" /><Relationship Type="http://schemas.openxmlformats.org/officeDocument/2006/relationships/slide" Target="/ppt/slides/slide3.xml" Id="R01601eed25c64152" /><Relationship Type="http://schemas.openxmlformats.org/officeDocument/2006/relationships/slide" Target="/ppt/slides/slide4.xml" Id="Ra7772b52f440411e" /><Relationship Type="http://schemas.openxmlformats.org/officeDocument/2006/relationships/slide" Target="/ppt/slides/slide5.xml" Id="Rc25427a77bfe4839" /><Relationship Type="http://schemas.openxmlformats.org/officeDocument/2006/relationships/slide" Target="/ppt/slides/slide6.xml" Id="R1558fa5c8ab64078" /><Relationship Type="http://schemas.openxmlformats.org/officeDocument/2006/relationships/slide" Target="/ppt/slides/slide7.xml" Id="Rda277e140e494f1a" /><Relationship Type="http://schemas.openxmlformats.org/officeDocument/2006/relationships/slide" Target="/ppt/slides/slide8.xml" Id="R7ba24e48bd4145ef" /><Relationship Type="http://schemas.openxmlformats.org/officeDocument/2006/relationships/slide" Target="/ppt/slides/slide9.xml" Id="R9d045dad6a1a4626" /><Relationship Type="http://schemas.openxmlformats.org/officeDocument/2006/relationships/slide" Target="/ppt/slides/slide10.xml" Id="R39943a82cacc489d" /><Relationship Type="http://schemas.openxmlformats.org/officeDocument/2006/relationships/slide" Target="/ppt/slides/slide11.xml" Id="Rb41e42bf929d4f57" /><Relationship Type="http://schemas.openxmlformats.org/officeDocument/2006/relationships/slide" Target="/ppt/slides/slide12.xml" Id="Re96c4fd9968442aa" /><Relationship Type="http://schemas.openxmlformats.org/officeDocument/2006/relationships/slide" Target="/ppt/slides/slide13.xml" Id="R2a870b8119da4ecd" /><Relationship Type="http://schemas.openxmlformats.org/officeDocument/2006/relationships/slide" Target="/ppt/slides/slide14.xml" Id="R5198a4529b4446ab" /><Relationship Type="http://schemas.openxmlformats.org/officeDocument/2006/relationships/slide" Target="/ppt/slides/slide15.xml" Id="Rb91316f9d2964099" /><Relationship Type="http://schemas.openxmlformats.org/officeDocument/2006/relationships/slide" Target="/ppt/slides/slide16.xml" Id="R1d897960ea1d49c9" /><Relationship Type="http://schemas.openxmlformats.org/officeDocument/2006/relationships/slide" Target="/ppt/slides/slide17.xml" Id="R697e60985005486b" /><Relationship Type="http://schemas.openxmlformats.org/officeDocument/2006/relationships/slide" Target="/ppt/slides/slide18.xml" Id="R8c98cff6fab84213" /><Relationship Type="http://schemas.openxmlformats.org/officeDocument/2006/relationships/slide" Target="/ppt/slides/slide19.xml" Id="Rb16e80b8ed5c497d" /><Relationship Type="http://schemas.openxmlformats.org/officeDocument/2006/relationships/slide" Target="/ppt/slides/slide20.xml" Id="R9a605377f82d4dd7" /><Relationship Type="http://schemas.openxmlformats.org/officeDocument/2006/relationships/slide" Target="/ppt/slides/slide21.xml" Id="R5c8f91d03adc4f6a" /><Relationship Type="http://schemas.openxmlformats.org/officeDocument/2006/relationships/slide" Target="/ppt/slides/slide22.xml" Id="R85709e827bf747d3" /><Relationship Type="http://schemas.openxmlformats.org/officeDocument/2006/relationships/slide" Target="/ppt/slides/slide23.xml" Id="Ra4fcdbfe74924680" /><Relationship Type="http://schemas.openxmlformats.org/officeDocument/2006/relationships/slide" Target="/ppt/slides/slide24.xml" Id="R44662e48d1004937" /><Relationship Type="http://schemas.openxmlformats.org/officeDocument/2006/relationships/slide" Target="/ppt/slides/slide25.xml" Id="R8fe5132dc4804c80"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8814238793d469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c48d22912a44087" /><Relationship Type="http://schemas.openxmlformats.org/officeDocument/2006/relationships/notesMaster" Target="/ppt/notesMasters/notesMaster1.xml" Id="R594efb69283d4129"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dc0f6e8d9a624150" /><Relationship Type="http://schemas.openxmlformats.org/officeDocument/2006/relationships/notesMaster" Target="/ppt/notesMasters/notesMaster1.xml" Id="Rbaafd1676e9f47f8"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3755ad5262a64c5e" /><Relationship Type="http://schemas.openxmlformats.org/officeDocument/2006/relationships/notesMaster" Target="/ppt/notesMasters/notesMaster1.xml" Id="R9b7cacc39fbe4c5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ea743a6be19d4f51" /><Relationship Type="http://schemas.openxmlformats.org/officeDocument/2006/relationships/notesMaster" Target="/ppt/notesMasters/notesMaster1.xml" Id="R706472103c1a4917"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0bddb0c81e64bf5" /><Relationship Type="http://schemas.openxmlformats.org/officeDocument/2006/relationships/notesMaster" Target="/ppt/notesMasters/notesMaster1.xml" Id="R20eea5ebed39411e"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9f8228a7b11c48e6" /><Relationship Type="http://schemas.openxmlformats.org/officeDocument/2006/relationships/notesMaster" Target="/ppt/notesMasters/notesMaster1.xml" Id="R0d8b5529eb584455"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b2b08076a0964faa" /><Relationship Type="http://schemas.openxmlformats.org/officeDocument/2006/relationships/notesMaster" Target="/ppt/notesMasters/notesMaster1.xml" Id="R9f37e22274a14242"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70f3400174f942fb" /><Relationship Type="http://schemas.openxmlformats.org/officeDocument/2006/relationships/notesMaster" Target="/ppt/notesMasters/notesMaster1.xml" Id="R1d13d11b96714a40"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66603b0e18094ae0" /><Relationship Type="http://schemas.openxmlformats.org/officeDocument/2006/relationships/notesMaster" Target="/ppt/notesMasters/notesMaster1.xml" Id="Re1762d6274ca4fa7"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072b83466bde4882" /><Relationship Type="http://schemas.openxmlformats.org/officeDocument/2006/relationships/notesMaster" Target="/ppt/notesMasters/notesMaster1.xml" Id="R3a0b4f41796340d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080d2d3777f24881" /><Relationship Type="http://schemas.openxmlformats.org/officeDocument/2006/relationships/notesMaster" Target="/ppt/notesMasters/notesMaster1.xml" Id="R4a23ec9b2df4403b" /></Relationships>
</file>

<file path=ppt/notesSlides/_rels/notesSlide2.xml.rels>&#65279;<?xml version="1.0" encoding="utf-8"?><Relationships xmlns="http://schemas.openxmlformats.org/package/2006/relationships"><Relationship Type="http://schemas.openxmlformats.org/officeDocument/2006/relationships/slide" Target="/ppt/slides/slide2.xml" Id="R2339656557074a9e" /><Relationship Type="http://schemas.openxmlformats.org/officeDocument/2006/relationships/notesMaster" Target="/ppt/notesMasters/notesMaster1.xml" Id="Rc73907a1e1ab440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8601418c706425e" /><Relationship Type="http://schemas.openxmlformats.org/officeDocument/2006/relationships/notesMaster" Target="/ppt/notesMasters/notesMaster1.xml" Id="Ra3e1121f8b884577"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462f33645fa14260" /><Relationship Type="http://schemas.openxmlformats.org/officeDocument/2006/relationships/notesMaster" Target="/ppt/notesMasters/notesMaster1.xml" Id="R0d987d59998344c9"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7d9baeb384164265" /><Relationship Type="http://schemas.openxmlformats.org/officeDocument/2006/relationships/notesMaster" Target="/ppt/notesMasters/notesMaster1.xml" Id="Rcd0d680a91f64da7"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5b2a3ee5251844f2" /><Relationship Type="http://schemas.openxmlformats.org/officeDocument/2006/relationships/notesMaster" Target="/ppt/notesMasters/notesMaster1.xml" Id="R56e3486f5eb94508"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c39287958e134bec" /><Relationship Type="http://schemas.openxmlformats.org/officeDocument/2006/relationships/notesMaster" Target="/ppt/notesMasters/notesMaster1.xml" Id="R71d19bfdeeba42d1"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343c497531d14ff0" /><Relationship Type="http://schemas.openxmlformats.org/officeDocument/2006/relationships/notesMaster" Target="/ppt/notesMasters/notesMaster1.xml" Id="Re9e1f1650e2c431d" /></Relationships>
</file>

<file path=ppt/notesSlides/_rels/notesSlide3.xml.rels>&#65279;<?xml version="1.0" encoding="utf-8"?><Relationships xmlns="http://schemas.openxmlformats.org/package/2006/relationships"><Relationship Type="http://schemas.openxmlformats.org/officeDocument/2006/relationships/slide" Target="/ppt/slides/slide3.xml" Id="R76a7de72109d47ba" /><Relationship Type="http://schemas.openxmlformats.org/officeDocument/2006/relationships/notesMaster" Target="/ppt/notesMasters/notesMaster1.xml" Id="Rb970753a6b804a13" /></Relationships>
</file>

<file path=ppt/notesSlides/_rels/notesSlide4.xml.rels>&#65279;<?xml version="1.0" encoding="utf-8"?><Relationships xmlns="http://schemas.openxmlformats.org/package/2006/relationships"><Relationship Type="http://schemas.openxmlformats.org/officeDocument/2006/relationships/slide" Target="/ppt/slides/slide4.xml" Id="R8e41323d138e4df4" /><Relationship Type="http://schemas.openxmlformats.org/officeDocument/2006/relationships/notesMaster" Target="/ppt/notesMasters/notesMaster1.xml" Id="R07768746dc254133" /></Relationships>
</file>

<file path=ppt/notesSlides/_rels/notesSlide5.xml.rels>&#65279;<?xml version="1.0" encoding="utf-8"?><Relationships xmlns="http://schemas.openxmlformats.org/package/2006/relationships"><Relationship Type="http://schemas.openxmlformats.org/officeDocument/2006/relationships/slide" Target="/ppt/slides/slide5.xml" Id="Reb9943343cb04fa8" /><Relationship Type="http://schemas.openxmlformats.org/officeDocument/2006/relationships/notesMaster" Target="/ppt/notesMasters/notesMaster1.xml" Id="R59ff8dd6685b41f5" /></Relationships>
</file>

<file path=ppt/notesSlides/_rels/notesSlide6.xml.rels>&#65279;<?xml version="1.0" encoding="utf-8"?><Relationships xmlns="http://schemas.openxmlformats.org/package/2006/relationships"><Relationship Type="http://schemas.openxmlformats.org/officeDocument/2006/relationships/slide" Target="/ppt/slides/slide6.xml" Id="R3a6d27108cc143b5" /><Relationship Type="http://schemas.openxmlformats.org/officeDocument/2006/relationships/notesMaster" Target="/ppt/notesMasters/notesMaster1.xml" Id="R1a8eb31dc1c04c2f" /></Relationships>
</file>

<file path=ppt/notesSlides/_rels/notesSlide7.xml.rels>&#65279;<?xml version="1.0" encoding="utf-8"?><Relationships xmlns="http://schemas.openxmlformats.org/package/2006/relationships"><Relationship Type="http://schemas.openxmlformats.org/officeDocument/2006/relationships/slide" Target="/ppt/slides/slide7.xml" Id="R8a0090d4a507412a" /><Relationship Type="http://schemas.openxmlformats.org/officeDocument/2006/relationships/notesMaster" Target="/ppt/notesMasters/notesMaster1.xml" Id="R70328ac298b5435c" /></Relationships>
</file>

<file path=ppt/notesSlides/_rels/notesSlide8.xml.rels>&#65279;<?xml version="1.0" encoding="utf-8"?><Relationships xmlns="http://schemas.openxmlformats.org/package/2006/relationships"><Relationship Type="http://schemas.openxmlformats.org/officeDocument/2006/relationships/slide" Target="/ppt/slides/slide8.xml" Id="R4546ad4fa97843a2" /><Relationship Type="http://schemas.openxmlformats.org/officeDocument/2006/relationships/notesMaster" Target="/ppt/notesMasters/notesMaster1.xml" Id="R331855e945234d39" /></Relationships>
</file>

<file path=ppt/notesSlides/_rels/notesSlide9.xml.rels>&#65279;<?xml version="1.0" encoding="utf-8"?><Relationships xmlns="http://schemas.openxmlformats.org/package/2006/relationships"><Relationship Type="http://schemas.openxmlformats.org/officeDocument/2006/relationships/slide" Target="/ppt/slides/slide9.xml" Id="R740e4632c4c24a25" /><Relationship Type="http://schemas.openxmlformats.org/officeDocument/2006/relationships/notesMaster" Target="/ppt/notesMasters/notesMaster1.xml" Id="Rb01bab778d654e26"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the lecture, its professional relevance and the relationship between Admiralty law, procedure and maritime operations.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Cover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Assess responsibility where charted depth, dredging data, a navigation warning and real-time traffic advice conflict.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illustration to analyse contractual safe-port obligations. Separate observation from inference, then connect the image to this principle: Charterparty safe-port duties are distinct from the public authority's own statutory and tortious position.</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Pilotage functions depend on statutory status, defined district, risk assessment and properly exercised powers.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Owners may face statutory or common-law exposure for damage to docks, buoys and infrastructure, subject to proof and defences.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Harbour and pilotage charges require statutory or contractual authority and may engage detention, priority or recovery mechanisms.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Plan boarding ground, weather, launch, communications, master-pilot exchange, passage plan and abort criteria.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statutory scheme governs competent harbour authorities, pilotage directions, authorisation, compulsory pilotage and charging.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 pilot's qualification, suspension, conduct and fees must comply with the authority's published and statutory framework.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Compulsion does not make the master a passive observer; bridge-team duties and the legal allocation of responsibility continue.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pilot advises and often conducts navigation, while the master retains command and must intervene when safety reasonably requires.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course aim to position doctrine, procedure, evidence and commercial judgement as one integrated professional capability.</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Allocate each order, observation and omitted warning among pilot, master, bridge team, vessel owner and harbour system.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illustration to analyse causation, defences and synthesis. Separate observation from inference, then connect the image to this principle: Resolve a port casualty through statutory power, applicable duty, operational control, reasonable response, causal contribution and recoverable loss.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Facilitate IRAC-style analysis: issue, authority, application, evidence, conclusion and immediate commercial or procedural action.</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Correct answer: B. Debrief every distractor and identify the exact legal distinction that makes it wrong.</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each learner to state one governing principle, one evidence requirement and one practice action from the lecture.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Direct learners to the supplied course source and the current, authoritative versions of all legislation, rules, conventions and cases.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the module outcomes and explain how this lecture contributes to knowledge, application and professional judgement.</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the module outcomes and explain how this lecture contributes to knowledge, application and professional judgement.</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lecture objectives and invite learners to identify one operational or litigation context in which each objective matters.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 harbour authority's jurisdiction, byelaws, directions, dues and enforcement powers must be traced to its governing legislation.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Authorities must exercise statutory functions lawfully and maintain proportionate systems for safe marine operations.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Port Marine Safety Code promotes accountable governance, risk assessment, competent personnel, conservancy and continuous review.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Statutory functions do not automatically create private damages liability; identify the pleaded duty, breach and statutory context.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https://www.legislation.gov.uk/ukpga/1987/21</a:t>
            </a:r>
          </a:p>
          <a:p xmlns:a="http://schemas.openxmlformats.org/drawingml/2006/main">
            <a:r>
              <a:t>- https://www.gov.uk/government/publications/port-marine-safety-code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1942a3742e74a6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e7d9cbdb61e4536" /><Relationship Type="http://schemas.openxmlformats.org/officeDocument/2006/relationships/slideLayout" Target="/ppt/slideLayouts/slideLayout1.xml" Id="R6f5b510492f0491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f5b510492f0491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cc08b441944446b" /><Relationship Type="http://schemas.openxmlformats.org/officeDocument/2006/relationships/image" Target="/ppt/media/image.png" Id="R0e6b7dbe65214e48" /><Relationship Type="http://schemas.openxmlformats.org/officeDocument/2006/relationships/image" Target="/ppt/media/image.jpeg" Id="R9d27a112d5474f4a" /><Relationship Type="http://schemas.openxmlformats.org/officeDocument/2006/relationships/notesSlide" Target="/ppt/notesSlides/notesSlide1.xml" Id="Rad5166eaab4c4818"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805a139f65b4a5b" /><Relationship Type="http://schemas.openxmlformats.org/officeDocument/2006/relationships/image" Target="/ppt/media/image10.jpeg" Id="R5a3a08b827964296" /><Relationship Type="http://schemas.openxmlformats.org/officeDocument/2006/relationships/notesSlide" Target="/ppt/notesSlides/notesSlide10.xml" Id="R7f2a296b90f64826"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a7a6db371df5422b" /><Relationship Type="http://schemas.openxmlformats.org/officeDocument/2006/relationships/image" Target="/ppt/media/image2.png" Id="R82e304dbedc549b9" /><Relationship Type="http://schemas.openxmlformats.org/officeDocument/2006/relationships/image" Target="/ppt/media/image11.jpeg" Id="R5c8fb514206b46e8" /><Relationship Type="http://schemas.openxmlformats.org/officeDocument/2006/relationships/notesSlide" Target="/ppt/notesSlides/notesSlide11.xml" Id="Rd7072bfd043c4833"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5af1f63dc2574fff" /><Relationship Type="http://schemas.openxmlformats.org/officeDocument/2006/relationships/image" Target="/ppt/media/image12.jpeg" Id="Ra907fc6d8d60415b" /><Relationship Type="http://schemas.openxmlformats.org/officeDocument/2006/relationships/notesSlide" Target="/ppt/notesSlides/notesSlide12.xml" Id="R18edeb39239c414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6145b916b1a547b4" /><Relationship Type="http://schemas.openxmlformats.org/officeDocument/2006/relationships/image" Target="/ppt/media/image13.jpeg" Id="R64f74dbec3a043b1" /><Relationship Type="http://schemas.openxmlformats.org/officeDocument/2006/relationships/notesSlide" Target="/ppt/notesSlides/notesSlide13.xml" Id="R2f8936b841db4c3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37c812073ef14465" /><Relationship Type="http://schemas.openxmlformats.org/officeDocument/2006/relationships/image" Target="/ppt/media/image14.jpeg" Id="R67261018fff24b95" /><Relationship Type="http://schemas.openxmlformats.org/officeDocument/2006/relationships/notesSlide" Target="/ppt/notesSlides/notesSlide14.xml" Id="R1ddfa495ca744f69"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f8ac24494e7d4962" /><Relationship Type="http://schemas.openxmlformats.org/officeDocument/2006/relationships/image" Target="/ppt/media/image15.jpeg" Id="R65ecf374905b41c4" /><Relationship Type="http://schemas.openxmlformats.org/officeDocument/2006/relationships/notesSlide" Target="/ppt/notesSlides/notesSlide15.xml" Id="R109b0bb75e124943"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a734ed2a4f054d22" /><Relationship Type="http://schemas.openxmlformats.org/officeDocument/2006/relationships/image" Target="/ppt/media/image16.jpeg" Id="Rc4e906f83ff2410e" /><Relationship Type="http://schemas.openxmlformats.org/officeDocument/2006/relationships/notesSlide" Target="/ppt/notesSlides/notesSlide16.xml" Id="R3db604c29cdb4679"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29f73e09e8be4196" /><Relationship Type="http://schemas.openxmlformats.org/officeDocument/2006/relationships/image" Target="/ppt/media/image17.jpeg" Id="R0e3f6669d1094406" /><Relationship Type="http://schemas.openxmlformats.org/officeDocument/2006/relationships/notesSlide" Target="/ppt/notesSlides/notesSlide17.xml" Id="Rd6cb519e9494430e"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5e6d1cecae264a41" /><Relationship Type="http://schemas.openxmlformats.org/officeDocument/2006/relationships/image" Target="/ppt/media/image18.jpeg" Id="R66d6168cd0ab49eb" /><Relationship Type="http://schemas.openxmlformats.org/officeDocument/2006/relationships/notesSlide" Target="/ppt/notesSlides/notesSlide18.xml" Id="R9edbdc6c1db6489b"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522d0611d8ea4f13" /><Relationship Type="http://schemas.openxmlformats.org/officeDocument/2006/relationships/image" Target="/ppt/media/image19.jpeg" Id="R398a18551cbf4592" /><Relationship Type="http://schemas.openxmlformats.org/officeDocument/2006/relationships/notesSlide" Target="/ppt/notesSlides/notesSlide19.xml" Id="R228a6003d5a6422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ed9ef795dad4990" /><Relationship Type="http://schemas.openxmlformats.org/officeDocument/2006/relationships/image" Target="/ppt/media/image2.jpeg" Id="R8a763f1405b740c1" /><Relationship Type="http://schemas.openxmlformats.org/officeDocument/2006/relationships/notesSlide" Target="/ppt/notesSlides/notesSlide2.xml" Id="R6e4e6be1d57146c8"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ea706bd282004799" /><Relationship Type="http://schemas.openxmlformats.org/officeDocument/2006/relationships/image" Target="/ppt/media/image20.jpeg" Id="Rf5bc9632cbd44179" /><Relationship Type="http://schemas.openxmlformats.org/officeDocument/2006/relationships/notesSlide" Target="/ppt/notesSlides/notesSlide20.xml" Id="Rb5cfe3a4b36a4007"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8cc32e7335c64fee" /><Relationship Type="http://schemas.openxmlformats.org/officeDocument/2006/relationships/image" Target="/ppt/media/image3.png" Id="R71c632ee69694ec5" /><Relationship Type="http://schemas.openxmlformats.org/officeDocument/2006/relationships/image" Target="/ppt/media/image21.jpeg" Id="R98efa9fd00a14f2d" /><Relationship Type="http://schemas.openxmlformats.org/officeDocument/2006/relationships/notesSlide" Target="/ppt/notesSlides/notesSlide21.xml" Id="R1ad66a326cdb4495"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a6cf5fb2f8b14371" /><Relationship Type="http://schemas.openxmlformats.org/officeDocument/2006/relationships/image" Target="/ppt/media/image22.jpeg" Id="R4f0f47e2750549cc" /><Relationship Type="http://schemas.openxmlformats.org/officeDocument/2006/relationships/notesSlide" Target="/ppt/notesSlides/notesSlide22.xml" Id="Rd3ad9193469e42a4"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e8d4350b40db40cd" /><Relationship Type="http://schemas.openxmlformats.org/officeDocument/2006/relationships/image" Target="/ppt/media/image23.jpeg" Id="R1a2d343e94634226" /><Relationship Type="http://schemas.openxmlformats.org/officeDocument/2006/relationships/notesSlide" Target="/ppt/notesSlides/notesSlide23.xml" Id="Reea46727c0774c98"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25c86c7484404c23" /><Relationship Type="http://schemas.openxmlformats.org/officeDocument/2006/relationships/image" Target="/ppt/media/image24.jpeg" Id="Rc86139b9d66e4bd2" /><Relationship Type="http://schemas.openxmlformats.org/officeDocument/2006/relationships/notesSlide" Target="/ppt/notesSlides/notesSlide24.xml" Id="Rba672918b4f248e2"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14c8c6eb930d4375" /><Relationship Type="http://schemas.openxmlformats.org/officeDocument/2006/relationships/image" Target="/ppt/media/image25.jpeg" Id="Re981564f61584ef0" /><Relationship Type="http://schemas.openxmlformats.org/officeDocument/2006/relationships/notesSlide" Target="/ppt/notesSlides/notesSlide25.xml" Id="Rd8aa48e1c768452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38a67e91b7d4ae5" /><Relationship Type="http://schemas.openxmlformats.org/officeDocument/2006/relationships/image" Target="/ppt/media/image3.jpeg" Id="R97979ef637b548f8" /><Relationship Type="http://schemas.openxmlformats.org/officeDocument/2006/relationships/notesSlide" Target="/ppt/notesSlides/notesSlide3.xml" Id="Ra5eff19890f249b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cc959d1337a54eba" /><Relationship Type="http://schemas.openxmlformats.org/officeDocument/2006/relationships/image" Target="/ppt/media/image4.jpeg" Id="Raf1d6e7a058446b6" /><Relationship Type="http://schemas.openxmlformats.org/officeDocument/2006/relationships/notesSlide" Target="/ppt/notesSlides/notesSlide4.xml" Id="Re6ff084ae00447d6"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97488370f5e74016" /><Relationship Type="http://schemas.openxmlformats.org/officeDocument/2006/relationships/image" Target="/ppt/media/image5.jpeg" Id="R1a324be23b5842ce" /><Relationship Type="http://schemas.openxmlformats.org/officeDocument/2006/relationships/notesSlide" Target="/ppt/notesSlides/notesSlide5.xml" Id="R5539107be65a482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a8acf16f1f24df5" /><Relationship Type="http://schemas.openxmlformats.org/officeDocument/2006/relationships/image" Target="/ppt/media/image6.jpeg" Id="R68da7367422d4c5a" /><Relationship Type="http://schemas.openxmlformats.org/officeDocument/2006/relationships/notesSlide" Target="/ppt/notesSlides/notesSlide6.xml" Id="R3557e5ac642d420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261113f7e444c6c" /><Relationship Type="http://schemas.openxmlformats.org/officeDocument/2006/relationships/image" Target="/ppt/media/image7.jpeg" Id="R226a80a8400b4638" /><Relationship Type="http://schemas.openxmlformats.org/officeDocument/2006/relationships/notesSlide" Target="/ppt/notesSlides/notesSlide7.xml" Id="R08224def577940fd"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188ab0d660d428c" /><Relationship Type="http://schemas.openxmlformats.org/officeDocument/2006/relationships/image" Target="/ppt/media/image8.jpeg" Id="Rd9ec46bc686b495f" /><Relationship Type="http://schemas.openxmlformats.org/officeDocument/2006/relationships/notesSlide" Target="/ppt/notesSlides/notesSlide8.xml" Id="R2e4f6d8986934bcd"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69b534d7467146d7" /><Relationship Type="http://schemas.openxmlformats.org/officeDocument/2006/relationships/image" Target="/ppt/media/image9.jpeg" Id="R24607d461b824db6" /><Relationship Type="http://schemas.openxmlformats.org/officeDocument/2006/relationships/notesSlide" Target="/ppt/notesSlides/notesSlide9.xml" Id="R24f7a60b958f48f6"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0e6b7dbe65214e4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103F27F-1DA2-4AE9-AB14-9F448983608D}"/>
              </a:ext>
            </a:extLst>
          </p:cNvPr>
          <p:cNvSpPr>
            <a:spLocks xmlns:a="http://schemas.openxmlformats.org/drawingml/2006/main" noGrp="1"/>
          </p:cNvSpPr>
          <p:nvPr/>
        </p:nvSpPr>
        <p:spPr>
          <a:xfrm xmlns:a="http://schemas.openxmlformats.org/drawingml/2006/main">
            <a:off x="0" y="0"/>
            <a:ext cx="6191250" cy="6858000"/>
          </a:xfrm>
          <a:prstGeom xmlns:a="http://schemas.openxmlformats.org/drawingml/2006/main" prst="rect">
            <a:avLst/>
          </a:prstGeom>
          <a:gradFill xmlns:a="http://schemas.openxmlformats.org/drawingml/2006/main">
            <a:gsLst>
              <a:gs pos="0">
                <a:srgbClr val="21102D">
                  <a:alpha val="92157"/>
                </a:srgbClr>
              </a:gs>
              <a:gs pos="100000">
                <a:srgbClr val="21102D">
                  <a:alpha val="60000"/>
                </a:srgbClr>
              </a:gs>
            </a:gsLst>
            <a:lin ang="0"/>
          </a:gra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DBA07EF-EF8A-4E97-A4BB-2782E674E098}"/>
              </a:ext>
            </a:extLst>
          </p:cNvPr>
          <p:cNvSpPr>
            <a:spLocks xmlns:a="http://schemas.openxmlformats.org/drawingml/2006/main" noGrp="1"/>
          </p:cNvSpPr>
          <p:nvPr/>
        </p:nvSpPr>
        <p:spPr>
          <a:xfrm xmlns:a="http://schemas.openxmlformats.org/drawingml/2006/main">
            <a:off x="609600" y="552450"/>
            <a:ext cx="990600" cy="990600"/>
          </a:xfrm>
          <a:prstGeom xmlns:a="http://schemas.openxmlformats.org/drawingml/2006/main" prst="roundRect">
            <a:avLst>
              <a:gd name="adj" fmla="val 13462"/>
            </a:avLst>
          </a:prstGeom>
          <a:solidFill xmlns:a="http://schemas.openxmlformats.org/drawingml/2006/main">
            <a:srgbClr val="FFFFFF"/>
          </a:solidFill>
          <a:ln xmlns:a="http://schemas.openxmlformats.org/drawingml/2006/main" w="0">
            <a:noFill/>
            <a:prstDash val="solid"/>
          </a:ln>
        </p:spPr>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9d27a112d5474f4a"/>
          <a:stretch xmlns:a="http://schemas.openxmlformats.org/drawingml/2006/main"/>
        </p:blipFill>
        <p:spPr>
          <a:xfrm xmlns:a="http://schemas.openxmlformats.org/drawingml/2006/main">
            <a:off x="695325" y="638175"/>
            <a:ext cx="819150" cy="8191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CC6DA4AD-F451-4E9B-9C3B-A64B5B61FDED}"/>
              </a:ext>
            </a:extLst>
          </p:cNvPr>
          <p:cNvSpPr>
            <a:spLocks xmlns:a="http://schemas.openxmlformats.org/drawingml/2006/main" noGrp="1"/>
          </p:cNvSpPr>
          <p:nvPr/>
        </p:nvSpPr>
        <p:spPr>
          <a:xfrm xmlns:a="http://schemas.openxmlformats.org/drawingml/2006/main">
            <a:off x="1752600" y="704850"/>
            <a:ext cx="3714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FFFFFF"/>
                </a:solidFill>
                <a:latin typeface="Aptos"/>
                <a:ea typeface="Aptos"/>
                <a:cs typeface="Aptos"/>
              </a:defRPr>
            </a:pPr>
            <a:r>
              <a:rPr sz="1500" b="1">
                <a:solidFill>
                  <a:srgbClr val="FFFFFF"/>
                </a:solidFill>
                <a:latin typeface="Aptos"/>
                <a:ea typeface="Aptos"/>
                <a:cs typeface="Aptos"/>
              </a:rPr>
              <a:t>LONDON GATEWAY COLLEGE</a:t>
            </a:r>
          </a:p>
        </p:txBody>
      </p:sp>
      <p:sp>
        <p:nvSpPr>
          <p:cNvPr id="6" name="">
            <a:extLst xmlns:a="http://schemas.openxmlformats.org/drawingml/2006/main">
              <a:ext uri="{FF2B5EF4-FFF2-40B4-BE49-F238E27FC236}">
                <a16:creationId xmlns:a16="http://schemas.microsoft.com/office/drawing/2014/main" id="{7FEAB348-04C4-4B05-A41B-183415B2D085}"/>
              </a:ext>
            </a:extLst>
          </p:cNvPr>
          <p:cNvSpPr>
            <a:spLocks xmlns:a="http://schemas.openxmlformats.org/drawingml/2006/main" noGrp="1"/>
          </p:cNvSpPr>
          <p:nvPr/>
        </p:nvSpPr>
        <p:spPr>
          <a:xfrm xmlns:a="http://schemas.openxmlformats.org/drawingml/2006/main">
            <a:off x="609600" y="2076450"/>
            <a:ext cx="5143500" cy="1504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3300" b="1">
                <a:solidFill>
                  <a:srgbClr val="FFFFFF"/>
                </a:solidFill>
                <a:latin typeface="Aptos"/>
                <a:ea typeface="Aptos"/>
                <a:cs typeface="Aptos"/>
              </a:defRPr>
            </a:pPr>
            <a:r>
              <a:rPr sz="3300" b="1">
                <a:solidFill>
                  <a:srgbClr val="FFFFFF"/>
                </a:solidFill>
                <a:latin typeface="Aptos"/>
                <a:ea typeface="Aptos"/>
                <a:cs typeface="Aptos"/>
              </a:rPr>
              <a:t>ADMIRALTY LAW</a:t>
            </a:r>
          </a:p>
          <a:p xmlns:a="http://schemas.openxmlformats.org/drawingml/2006/main">
            <a:pPr algn="l">
              <a:buNone/>
              <a:defRPr sz="3300" b="1">
                <a:solidFill>
                  <a:srgbClr val="FFFFFF"/>
                </a:solidFill>
                <a:latin typeface="Aptos"/>
                <a:ea typeface="Aptos"/>
                <a:cs typeface="Aptos"/>
              </a:defRPr>
            </a:pPr>
            <a:r>
              <a:rPr sz="3300" b="1">
                <a:solidFill>
                  <a:srgbClr val="FFFFFF"/>
                </a:solidFill>
                <a:latin typeface="Aptos"/>
                <a:ea typeface="Aptos"/>
                <a:cs typeface="Aptos"/>
              </a:rPr>
              <a:t>&amp; MARITIME LITIGATION</a:t>
            </a:r>
          </a:p>
        </p:txBody>
      </p:sp>
      <p:sp>
        <p:nvSpPr>
          <p:cNvPr id="7" name="">
            <a:extLst xmlns:a="http://schemas.openxmlformats.org/drawingml/2006/main">
              <a:ext uri="{FF2B5EF4-FFF2-40B4-BE49-F238E27FC236}">
                <a16:creationId xmlns:a16="http://schemas.microsoft.com/office/drawing/2014/main" id="{024582C6-EA5C-4627-AB50-1675178A1321}"/>
              </a:ext>
            </a:extLst>
          </p:cNvPr>
          <p:cNvSpPr>
            <a:spLocks xmlns:a="http://schemas.openxmlformats.org/drawingml/2006/main" noGrp="1"/>
          </p:cNvSpPr>
          <p:nvPr/>
        </p:nvSpPr>
        <p:spPr>
          <a:xfrm xmlns:a="http://schemas.openxmlformats.org/drawingml/2006/main">
            <a:off x="628650" y="3771900"/>
            <a:ext cx="3619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E8DCEC"/>
                </a:solidFill>
                <a:latin typeface="Aptos"/>
                <a:ea typeface="Aptos"/>
                <a:cs typeface="Aptos"/>
              </a:defRPr>
            </a:pPr>
            <a:r>
              <a:rPr sz="1875" b="1">
                <a:solidFill>
                  <a:srgbClr val="E8DCEC"/>
                </a:solidFill>
                <a:latin typeface="Aptos"/>
                <a:ea typeface="Aptos"/>
                <a:cs typeface="Aptos"/>
              </a:rPr>
              <a:t>Course code: LGC424</a:t>
            </a:r>
          </a:p>
        </p:txBody>
      </p:sp>
      <p:sp>
        <p:nvSpPr>
          <p:cNvPr id="8" name="">
            <a:extLst xmlns:a="http://schemas.openxmlformats.org/drawingml/2006/main">
              <a:ext uri="{FF2B5EF4-FFF2-40B4-BE49-F238E27FC236}">
                <a16:creationId xmlns:a16="http://schemas.microsoft.com/office/drawing/2014/main" id="{BD9676D3-9635-486E-859B-F82936EEE0D4}"/>
              </a:ext>
            </a:extLst>
          </p:cNvPr>
          <p:cNvSpPr>
            <a:spLocks xmlns:a="http://schemas.openxmlformats.org/drawingml/2006/main" noGrp="1"/>
          </p:cNvSpPr>
          <p:nvPr/>
        </p:nvSpPr>
        <p:spPr>
          <a:xfrm xmlns:a="http://schemas.openxmlformats.org/drawingml/2006/main">
            <a:off x="628650" y="4305300"/>
            <a:ext cx="1476375" cy="5715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6D416A9-406B-44EF-8141-B4E0F0EA8356}"/>
              </a:ext>
            </a:extLst>
          </p:cNvPr>
          <p:cNvSpPr>
            <a:spLocks xmlns:a="http://schemas.openxmlformats.org/drawingml/2006/main" noGrp="1"/>
          </p:cNvSpPr>
          <p:nvPr/>
        </p:nvSpPr>
        <p:spPr>
          <a:xfrm xmlns:a="http://schemas.openxmlformats.org/drawingml/2006/main">
            <a:off x="628650" y="4572000"/>
            <a:ext cx="2381250" cy="314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FFFFFF"/>
                </a:solidFill>
                <a:latin typeface="Aptos"/>
                <a:ea typeface="Aptos"/>
                <a:cs typeface="Aptos"/>
              </a:defRPr>
            </a:pPr>
            <a:r>
              <a:rPr sz="1875" b="1">
                <a:solidFill>
                  <a:srgbClr val="FFFFFF"/>
                </a:solidFill>
                <a:latin typeface="Aptos"/>
                <a:ea typeface="Aptos"/>
                <a:cs typeface="Aptos"/>
              </a:rPr>
              <a:t>LECTURE 7</a:t>
            </a:r>
          </a:p>
        </p:txBody>
      </p:sp>
      <p:sp>
        <p:nvSpPr>
          <p:cNvPr id="10" name="">
            <a:extLst xmlns:a="http://schemas.openxmlformats.org/drawingml/2006/main">
              <a:ext uri="{FF2B5EF4-FFF2-40B4-BE49-F238E27FC236}">
                <a16:creationId xmlns:a16="http://schemas.microsoft.com/office/drawing/2014/main" id="{F9FA14B4-A7D2-493E-9C36-CFD2F931633E}"/>
              </a:ext>
            </a:extLst>
          </p:cNvPr>
          <p:cNvSpPr>
            <a:spLocks xmlns:a="http://schemas.openxmlformats.org/drawingml/2006/main" noGrp="1"/>
          </p:cNvSpPr>
          <p:nvPr/>
        </p:nvSpPr>
        <p:spPr>
          <a:xfrm xmlns:a="http://schemas.openxmlformats.org/drawingml/2006/main">
            <a:off x="628650" y="4953000"/>
            <a:ext cx="47625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FFFFFF"/>
                </a:solidFill>
                <a:latin typeface="Aptos"/>
                <a:ea typeface="Aptos"/>
                <a:cs typeface="Aptos"/>
              </a:defRPr>
            </a:pPr>
            <a:r>
              <a:rPr sz="2550" b="1">
                <a:solidFill>
                  <a:srgbClr val="FFFFFF"/>
                </a:solidFill>
                <a:latin typeface="Aptos"/>
                <a:ea typeface="Aptos"/>
                <a:cs typeface="Aptos"/>
              </a:rPr>
              <a:t>Harbour and Pilotage Law</a:t>
            </a:r>
          </a:p>
        </p:txBody>
      </p:sp>
      <p:sp>
        <p:nvSpPr>
          <p:cNvPr id="11" name="">
            <a:extLst xmlns:a="http://schemas.openxmlformats.org/drawingml/2006/main">
              <a:ext uri="{FF2B5EF4-FFF2-40B4-BE49-F238E27FC236}">
                <a16:creationId xmlns:a16="http://schemas.microsoft.com/office/drawing/2014/main" id="{D9494F08-2E29-42B3-8D85-A198DDBBB58C}"/>
              </a:ext>
            </a:extLst>
          </p:cNvPr>
          <p:cNvSpPr>
            <a:spLocks xmlns:a="http://schemas.openxmlformats.org/drawingml/2006/main" noGrp="1"/>
          </p:cNvSpPr>
          <p:nvPr/>
        </p:nvSpPr>
        <p:spPr>
          <a:xfrm xmlns:a="http://schemas.openxmlformats.org/drawingml/2006/main">
            <a:off x="628650" y="603885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425" b="0">
                <a:solidFill>
                  <a:srgbClr val="E8DCEC"/>
                </a:solidFill>
                <a:latin typeface="Aptos"/>
                <a:ea typeface="Aptos"/>
                <a:cs typeface="Aptos"/>
              </a:defRPr>
            </a:pPr>
            <a:r>
              <a:rPr sz="1425" b="0">
                <a:solidFill>
                  <a:srgbClr val="E8DCEC"/>
                </a:solidFill>
                <a:latin typeface="Aptos"/>
                <a:ea typeface="Aptos"/>
                <a:cs typeface="Aptos"/>
              </a:rPr>
              <a:t>Comprehensive learning aid • CPD training deck</a:t>
            </a:r>
          </a:p>
        </p:txBody>
      </p:sp>
    </p:spTree>
    <p:extLst>
      <p:ext uri="{BB962C8B-B14F-4D97-AF65-F5344CB8AC3E}">
        <p14:creationId xmlns:p14="http://schemas.microsoft.com/office/powerpoint/2010/main" val="841968867"/>
      </p:ext>
    </p:extLst>
  </p:cSld>
</p:sld>
</file>

<file path=ppt/slides/slide1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A76E1D91-3260-49D4-93C6-EEDBD246BACD}"/>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5a3a08b82796429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9AF1FA4-A767-413D-92A8-9FC4768958E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Activity: unsafe channel information</a:t>
            </a:r>
          </a:p>
        </p:txBody>
      </p:sp>
      <p:sp>
        <p:nvSpPr>
          <p:cNvPr id="4" name="">
            <a:extLst xmlns:a="http://schemas.openxmlformats.org/drawingml/2006/main">
              <a:ext uri="{FF2B5EF4-FFF2-40B4-BE49-F238E27FC236}">
                <a16:creationId xmlns:a16="http://schemas.microsoft.com/office/drawing/2014/main" id="{6AA1C07E-5102-4692-A559-353BF77A083F}"/>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8D403B4-7E67-4512-A751-FEBAD0CE271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10</a:t>
            </a:r>
          </a:p>
        </p:txBody>
      </p:sp>
      <p:sp>
        <p:nvSpPr>
          <p:cNvPr id="6" name="">
            <a:extLst xmlns:a="http://schemas.openxmlformats.org/drawingml/2006/main">
              <a:ext uri="{FF2B5EF4-FFF2-40B4-BE49-F238E27FC236}">
                <a16:creationId xmlns:a16="http://schemas.microsoft.com/office/drawing/2014/main" id="{FF7EA1A5-4944-4B9C-BFA1-CA34013749DB}"/>
              </a:ext>
            </a:extLst>
          </p:cNvPr>
          <p:cNvSpPr>
            <a:spLocks xmlns:a="http://schemas.openxmlformats.org/drawingml/2006/main" noGrp="1"/>
          </p:cNvSpPr>
          <p:nvPr/>
        </p:nvSpPr>
        <p:spPr>
          <a:xfrm xmlns:a="http://schemas.openxmlformats.org/drawingml/2006/main">
            <a:off x="666750" y="1809750"/>
            <a:ext cx="10858500" cy="1104900"/>
          </a:xfrm>
          <a:prstGeom xmlns:a="http://schemas.openxmlformats.org/drawingml/2006/main" prst="roundRect">
            <a:avLst>
              <a:gd name="adj" fmla="val 15517"/>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6853EF05-E546-47AC-A437-33BDDB50370B}"/>
              </a:ext>
            </a:extLst>
          </p:cNvPr>
          <p:cNvSpPr>
            <a:spLocks xmlns:a="http://schemas.openxmlformats.org/drawingml/2006/main" noGrp="1"/>
          </p:cNvSpPr>
          <p:nvPr/>
        </p:nvSpPr>
        <p:spPr>
          <a:xfrm xmlns:a="http://schemas.openxmlformats.org/drawingml/2006/main">
            <a:off x="1000125" y="2076450"/>
            <a:ext cx="10191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4828"/>
          </a:bodyPr>
          <a:lstStyle xmlns:a="http://schemas.openxmlformats.org/drawingml/2006/main"/>
          <a:p xmlns:a="http://schemas.openxmlformats.org/drawingml/2006/main">
            <a:pPr algn="ctr">
              <a:buNone/>
              <a:defRPr sz="2175" b="1">
                <a:solidFill>
                  <a:srgbClr val="FFFFFF"/>
                </a:solidFill>
                <a:latin typeface="Aptos"/>
                <a:ea typeface="Aptos"/>
                <a:cs typeface="Aptos"/>
              </a:defRPr>
            </a:pPr>
            <a:r>
              <a:rPr sz="2175" b="1">
                <a:solidFill>
                  <a:srgbClr val="FFFFFF"/>
                </a:solidFill>
                <a:latin typeface="Aptos"/>
                <a:ea typeface="Aptos"/>
                <a:cs typeface="Aptos"/>
              </a:rPr>
              <a:t>Assess responsibility where charted depth, dredging data, a navigation warning and real-time traffic advice conflict.</a:t>
            </a:r>
          </a:p>
        </p:txBody>
      </p:sp>
      <p:sp>
        <p:nvSpPr>
          <p:cNvPr id="8" name="">
            <a:extLst xmlns:a="http://schemas.openxmlformats.org/drawingml/2006/main">
              <a:ext uri="{FF2B5EF4-FFF2-40B4-BE49-F238E27FC236}">
                <a16:creationId xmlns:a16="http://schemas.microsoft.com/office/drawing/2014/main" id="{26FC3014-274A-4073-A922-D910B935927A}"/>
              </a:ext>
            </a:extLst>
          </p:cNvPr>
          <p:cNvSpPr>
            <a:spLocks xmlns:a="http://schemas.openxmlformats.org/drawingml/2006/main" noGrp="1"/>
          </p:cNvSpPr>
          <p:nvPr/>
        </p:nvSpPr>
        <p:spPr>
          <a:xfrm xmlns:a="http://schemas.openxmlformats.org/drawingml/2006/main">
            <a:off x="7620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67CADBE9-434E-40B5-AF76-720CD3C14E41}"/>
              </a:ext>
            </a:extLst>
          </p:cNvPr>
          <p:cNvSpPr>
            <a:spLocks xmlns:a="http://schemas.openxmlformats.org/drawingml/2006/main" noGrp="1"/>
          </p:cNvSpPr>
          <p:nvPr/>
        </p:nvSpPr>
        <p:spPr>
          <a:xfrm xmlns:a="http://schemas.openxmlformats.org/drawingml/2006/main">
            <a:off x="7620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Identify the claim, legal relationship and procedural route.</a:t>
            </a:r>
          </a:p>
        </p:txBody>
      </p:sp>
      <p:sp>
        <p:nvSpPr>
          <p:cNvPr id="10" name="">
            <a:extLst xmlns:a="http://schemas.openxmlformats.org/drawingml/2006/main">
              <a:ext uri="{FF2B5EF4-FFF2-40B4-BE49-F238E27FC236}">
                <a16:creationId xmlns:a16="http://schemas.microsoft.com/office/drawing/2014/main" id="{B3C0A58B-6E77-4D36-BEF5-AFE2F953D8CB}"/>
              </a:ext>
            </a:extLst>
          </p:cNvPr>
          <p:cNvSpPr>
            <a:spLocks xmlns:a="http://schemas.openxmlformats.org/drawingml/2006/main" noGrp="1"/>
          </p:cNvSpPr>
          <p:nvPr/>
        </p:nvSpPr>
        <p:spPr>
          <a:xfrm xmlns:a="http://schemas.openxmlformats.org/drawingml/2006/main">
            <a:off x="35242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11" name="">
            <a:extLst xmlns:a="http://schemas.openxmlformats.org/drawingml/2006/main">
              <a:ext uri="{FF2B5EF4-FFF2-40B4-BE49-F238E27FC236}">
                <a16:creationId xmlns:a16="http://schemas.microsoft.com/office/drawing/2014/main" id="{F0766598-8992-4079-A4A7-F9BF4129CBF6}"/>
              </a:ext>
            </a:extLst>
          </p:cNvPr>
          <p:cNvSpPr>
            <a:spLocks xmlns:a="http://schemas.openxmlformats.org/drawingml/2006/main" noGrp="1"/>
          </p:cNvSpPr>
          <p:nvPr/>
        </p:nvSpPr>
        <p:spPr>
          <a:xfrm xmlns:a="http://schemas.openxmlformats.org/drawingml/2006/main">
            <a:off x="35242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Locate the exact statutory, convention or contractual source.</a:t>
            </a:r>
          </a:p>
        </p:txBody>
      </p:sp>
      <p:sp>
        <p:nvSpPr>
          <p:cNvPr id="12" name="">
            <a:extLst xmlns:a="http://schemas.openxmlformats.org/drawingml/2006/main">
              <a:ext uri="{FF2B5EF4-FFF2-40B4-BE49-F238E27FC236}">
                <a16:creationId xmlns:a16="http://schemas.microsoft.com/office/drawing/2014/main" id="{ED6E11C2-1AA8-44E9-AE9F-E47DC8662592}"/>
              </a:ext>
            </a:extLst>
          </p:cNvPr>
          <p:cNvSpPr>
            <a:spLocks xmlns:a="http://schemas.openxmlformats.org/drawingml/2006/main" noGrp="1"/>
          </p:cNvSpPr>
          <p:nvPr/>
        </p:nvSpPr>
        <p:spPr>
          <a:xfrm xmlns:a="http://schemas.openxmlformats.org/drawingml/2006/main">
            <a:off x="62865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2950D09D-81F3-4D2F-80F6-CABFD0F5244E}"/>
              </a:ext>
            </a:extLst>
          </p:cNvPr>
          <p:cNvSpPr>
            <a:spLocks xmlns:a="http://schemas.openxmlformats.org/drawingml/2006/main" noGrp="1"/>
          </p:cNvSpPr>
          <p:nvPr/>
        </p:nvSpPr>
        <p:spPr>
          <a:xfrm xmlns:a="http://schemas.openxmlformats.org/drawingml/2006/main">
            <a:off x="62865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List the documents, records and expert material needed.</a:t>
            </a:r>
          </a:p>
        </p:txBody>
      </p:sp>
      <p:sp>
        <p:nvSpPr>
          <p:cNvPr id="14" name="">
            <a:extLst xmlns:a="http://schemas.openxmlformats.org/drawingml/2006/main">
              <a:ext uri="{FF2B5EF4-FFF2-40B4-BE49-F238E27FC236}">
                <a16:creationId xmlns:a16="http://schemas.microsoft.com/office/drawing/2014/main" id="{5DB63FC3-5C9C-48E8-94CC-A59FB2CEDF66}"/>
              </a:ext>
            </a:extLst>
          </p:cNvPr>
          <p:cNvSpPr>
            <a:spLocks xmlns:a="http://schemas.openxmlformats.org/drawingml/2006/main" noGrp="1"/>
          </p:cNvSpPr>
          <p:nvPr/>
        </p:nvSpPr>
        <p:spPr>
          <a:xfrm xmlns:a="http://schemas.openxmlformats.org/drawingml/2006/main">
            <a:off x="90487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22DD82CB-6266-48A6-87F9-7536F590600F}"/>
              </a:ext>
            </a:extLst>
          </p:cNvPr>
          <p:cNvSpPr>
            <a:spLocks xmlns:a="http://schemas.openxmlformats.org/drawingml/2006/main" noGrp="1"/>
          </p:cNvSpPr>
          <p:nvPr/>
        </p:nvSpPr>
        <p:spPr>
          <a:xfrm xmlns:a="http://schemas.openxmlformats.org/drawingml/2006/main">
            <a:off x="90487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137"/>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State a provisional conclusion, remedy and immediate next step.</a:t>
            </a:r>
          </a:p>
        </p:txBody>
      </p:sp>
      <p:sp>
        <p:nvSpPr>
          <p:cNvPr id="16" name="">
            <a:extLst xmlns:a="http://schemas.openxmlformats.org/drawingml/2006/main">
              <a:ext uri="{FF2B5EF4-FFF2-40B4-BE49-F238E27FC236}">
                <a16:creationId xmlns:a16="http://schemas.microsoft.com/office/drawing/2014/main" id="{2AE2977C-CCB9-4741-B77C-0C3C43BCA349}"/>
              </a:ext>
            </a:extLst>
          </p:cNvPr>
          <p:cNvSpPr>
            <a:spLocks xmlns:a="http://schemas.openxmlformats.org/drawingml/2006/main" noGrp="1"/>
          </p:cNvSpPr>
          <p:nvPr/>
        </p:nvSpPr>
        <p:spPr>
          <a:xfrm xmlns:a="http://schemas.openxmlformats.org/drawingml/2006/main">
            <a:off x="1047750" y="5667375"/>
            <a:ext cx="10096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00" b="1">
                <a:solidFill>
                  <a:srgbClr val="A8424A"/>
                </a:solidFill>
                <a:latin typeface="Aptos"/>
                <a:ea typeface="Aptos"/>
                <a:cs typeface="Aptos"/>
              </a:defRPr>
            </a:pPr>
            <a:r>
              <a:rPr sz="1800" b="1">
                <a:solidFill>
                  <a:srgbClr val="A8424A"/>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1694668604"/>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82e304dbedc549b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AFD345F-2E6F-4046-88C2-0C48BBE51BEE}"/>
              </a:ext>
            </a:extLst>
          </p:cNvPr>
          <p:cNvSpPr>
            <a:spLocks xmlns:a="http://schemas.openxmlformats.org/drawingml/2006/main" noGrp="1"/>
          </p:cNvSpPr>
          <p:nvPr/>
        </p:nvSpPr>
        <p:spPr>
          <a:xfrm xmlns:a="http://schemas.openxmlformats.org/drawingml/2006/main">
            <a:off x="0" y="0"/>
            <a:ext cx="12192000" cy="1428750"/>
          </a:xfrm>
          <a:prstGeom xmlns:a="http://schemas.openxmlformats.org/drawingml/2006/main" prst="rect">
            <a:avLst/>
          </a:prstGeom>
          <a:solidFill xmlns:a="http://schemas.openxmlformats.org/drawingml/2006/main">
            <a:srgbClr val="1C1123">
              <a:alpha val="85098"/>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4AD6865-1FCB-402A-ADEC-66B93FA2183D}"/>
              </a:ext>
            </a:extLst>
          </p:cNvPr>
          <p:cNvSpPr>
            <a:spLocks xmlns:a="http://schemas.openxmlformats.org/drawingml/2006/main" noGrp="1"/>
          </p:cNvSpPr>
          <p:nvPr/>
        </p:nvSpPr>
        <p:spPr>
          <a:xfrm xmlns:a="http://schemas.openxmlformats.org/drawingml/2006/main">
            <a:off x="609600" y="381000"/>
            <a:ext cx="6953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2907"/>
          </a:bodyPr>
          <a:lstStyle xmlns:a="http://schemas.openxmlformats.org/drawingml/2006/main"/>
          <a:p xmlns:a="http://schemas.openxmlformats.org/drawingml/2006/main">
            <a:pPr algn="l">
              <a:buNone/>
              <a:defRPr sz="3750" b="1">
                <a:solidFill>
                  <a:srgbClr val="FFFFFF"/>
                </a:solidFill>
                <a:latin typeface="Aptos"/>
                <a:ea typeface="Aptos"/>
                <a:cs typeface="Aptos"/>
              </a:defRPr>
            </a:pPr>
            <a:r>
              <a:rPr sz="3750" b="1">
                <a:solidFill>
                  <a:srgbClr val="FFFFFF"/>
                </a:solidFill>
                <a:latin typeface="Aptos"/>
                <a:ea typeface="Aptos"/>
                <a:cs typeface="Aptos"/>
              </a:rPr>
              <a:t>Contractual safe-port obligations</a:t>
            </a:r>
          </a:p>
        </p:txBody>
      </p:sp>
      <p:sp>
        <p:nvSpPr>
          <p:cNvPr id="4" name="">
            <a:extLst xmlns:a="http://schemas.openxmlformats.org/drawingml/2006/main">
              <a:ext uri="{FF2B5EF4-FFF2-40B4-BE49-F238E27FC236}">
                <a16:creationId xmlns:a16="http://schemas.microsoft.com/office/drawing/2014/main" id="{3F5C1C51-C0FB-40DB-B4D9-16942C47AA8F}"/>
              </a:ext>
            </a:extLst>
          </p:cNvPr>
          <p:cNvSpPr>
            <a:spLocks xmlns:a="http://schemas.openxmlformats.org/drawingml/2006/main" noGrp="1"/>
          </p:cNvSpPr>
          <p:nvPr/>
        </p:nvSpPr>
        <p:spPr>
          <a:xfrm xmlns:a="http://schemas.openxmlformats.org/drawingml/2006/main">
            <a:off x="628650" y="1000125"/>
            <a:ext cx="809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398"/>
          </a:bodyPr>
          <a:lstStyle xmlns:a="http://schemas.openxmlformats.org/drawingml/2006/main"/>
          <a:p xmlns:a="http://schemas.openxmlformats.org/drawingml/2006/main">
            <a:pPr algn="l">
              <a:buNone/>
              <a:defRPr sz="1575" b="1">
                <a:solidFill>
                  <a:srgbClr val="E8DCEC"/>
                </a:solidFill>
                <a:latin typeface="Aptos"/>
                <a:ea typeface="Aptos"/>
                <a:cs typeface="Aptos"/>
              </a:defRPr>
            </a:pPr>
            <a:r>
              <a:rPr sz="1575" b="1">
                <a:solidFill>
                  <a:srgbClr val="E8DCEC"/>
                </a:solidFill>
                <a:latin typeface="Aptos"/>
                <a:ea typeface="Aptos"/>
                <a:cs typeface="Aptos"/>
              </a:rPr>
              <a:t>Charterparty safe-port duties are distinct from the public authority's own statutory and tortious position.</a:t>
            </a:r>
          </a:p>
        </p:txBody>
      </p:sp>
      <p:sp>
        <p:nvSpPr>
          <p:cNvPr id="5" name="">
            <a:extLst xmlns:a="http://schemas.openxmlformats.org/drawingml/2006/main">
              <a:ext uri="{FF2B5EF4-FFF2-40B4-BE49-F238E27FC236}">
                <a16:creationId xmlns:a16="http://schemas.microsoft.com/office/drawing/2014/main" id="{716CA410-22FE-427C-ABD3-6F1DD1D54DB2}"/>
              </a:ext>
            </a:extLst>
          </p:cNvPr>
          <p:cNvSpPr>
            <a:spLocks xmlns:a="http://schemas.openxmlformats.org/drawingml/2006/main" noGrp="1"/>
          </p:cNvSpPr>
          <p:nvPr/>
        </p:nvSpPr>
        <p:spPr>
          <a:xfrm xmlns:a="http://schemas.openxmlformats.org/drawingml/2006/main">
            <a:off x="666750" y="4953000"/>
            <a:ext cx="10858500" cy="125730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A52091D7-FE63-49DD-BE02-3D7CC0168231}"/>
              </a:ext>
            </a:extLst>
          </p:cNvPr>
          <p:cNvSpPr>
            <a:spLocks xmlns:a="http://schemas.openxmlformats.org/drawingml/2006/main" noGrp="1"/>
          </p:cNvSpPr>
          <p:nvPr/>
        </p:nvSpPr>
        <p:spPr>
          <a:xfrm xmlns:a="http://schemas.openxmlformats.org/drawingml/2006/main">
            <a:off x="876300"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Identify the precise statute, rule, convention, contract or authority.</a:t>
            </a:r>
          </a:p>
        </p:txBody>
      </p:sp>
      <p:sp>
        <p:nvSpPr>
          <p:cNvPr id="7" name="">
            <a:extLst xmlns:a="http://schemas.openxmlformats.org/drawingml/2006/main">
              <a:ext uri="{FF2B5EF4-FFF2-40B4-BE49-F238E27FC236}">
                <a16:creationId xmlns:a16="http://schemas.microsoft.com/office/drawing/2014/main" id="{896FBCEA-BA2D-47AB-BD07-9A4A116F5031}"/>
              </a:ext>
            </a:extLst>
          </p:cNvPr>
          <p:cNvSpPr>
            <a:spLocks xmlns:a="http://schemas.openxmlformats.org/drawingml/2006/main" noGrp="1"/>
          </p:cNvSpPr>
          <p:nvPr/>
        </p:nvSpPr>
        <p:spPr>
          <a:xfrm xmlns:a="http://schemas.openxmlformats.org/drawingml/2006/main">
            <a:off x="4352925"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A8424A"/>
                </a:solidFill>
                <a:latin typeface="Aptos"/>
                <a:ea typeface="Aptos"/>
                <a:cs typeface="Aptos"/>
              </a:defRPr>
            </a:pPr>
            <a:r>
              <a:rPr sz="1725" b="1">
                <a:solidFill>
                  <a:srgbClr val="A8424A"/>
                </a:solidFill>
                <a:latin typeface="Aptos"/>
                <a:ea typeface="Aptos"/>
                <a:cs typeface="Aptos"/>
              </a:rPr>
              <a:t>• State the legal test without merging distinct requirements.</a:t>
            </a:r>
          </a:p>
        </p:txBody>
      </p:sp>
      <p:sp>
        <p:nvSpPr>
          <p:cNvPr id="8" name="">
            <a:extLst xmlns:a="http://schemas.openxmlformats.org/drawingml/2006/main">
              <a:ext uri="{FF2B5EF4-FFF2-40B4-BE49-F238E27FC236}">
                <a16:creationId xmlns:a16="http://schemas.microsoft.com/office/drawing/2014/main" id="{A7582770-03CE-492F-9499-932C692DC740}"/>
              </a:ext>
            </a:extLst>
          </p:cNvPr>
          <p:cNvSpPr>
            <a:spLocks xmlns:a="http://schemas.openxmlformats.org/drawingml/2006/main" noGrp="1"/>
          </p:cNvSpPr>
          <p:nvPr/>
        </p:nvSpPr>
        <p:spPr>
          <a:xfrm xmlns:a="http://schemas.openxmlformats.org/drawingml/2006/main">
            <a:off x="7829550"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Test status, timing, control, causation and any exception.</a:t>
            </a:r>
          </a:p>
        </p:txBody>
      </p:sp>
      <p:sp>
        <p:nvSpPr>
          <p:cNvPr id="9" name="">
            <a:extLst xmlns:a="http://schemas.openxmlformats.org/drawingml/2006/main">
              <a:ext uri="{FF2B5EF4-FFF2-40B4-BE49-F238E27FC236}">
                <a16:creationId xmlns:a16="http://schemas.microsoft.com/office/drawing/2014/main" id="{6BA02E41-CD48-4EAC-900F-8907E2A5AADA}"/>
              </a:ext>
            </a:extLst>
          </p:cNvPr>
          <p:cNvSpPr>
            <a:spLocks xmlns:a="http://schemas.openxmlformats.org/drawingml/2006/main" noGrp="1"/>
          </p:cNvSpPr>
          <p:nvPr/>
        </p:nvSpPr>
        <p:spPr>
          <a:xfrm xmlns:a="http://schemas.openxmlformats.org/drawingml/2006/main">
            <a:off x="876300" y="565785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Preserve evidence and identify the available remedy or defence.</a:t>
            </a:r>
          </a:p>
        </p:txBody>
      </p:sp>
      <p:sp>
        <p:nvSpPr>
          <p:cNvPr id="10" name="">
            <a:extLst xmlns:a="http://schemas.openxmlformats.org/drawingml/2006/main">
              <a:ext uri="{FF2B5EF4-FFF2-40B4-BE49-F238E27FC236}">
                <a16:creationId xmlns:a16="http://schemas.microsoft.com/office/drawing/2014/main" id="{F1F67387-1F3E-4BBF-AEDA-35C86671F6EA}"/>
              </a:ext>
            </a:extLst>
          </p:cNvPr>
          <p:cNvSpPr>
            <a:spLocks xmlns:a="http://schemas.openxmlformats.org/drawingml/2006/main" noGrp="1"/>
          </p:cNvSpPr>
          <p:nvPr/>
        </p:nvSpPr>
        <p:spPr>
          <a:xfrm xmlns:a="http://schemas.openxmlformats.org/drawingml/2006/main">
            <a:off x="4352925" y="565785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Conclude only after the legal gateway and evidence align.</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5c8fb514206b46e8"/>
          <a:stretch xmlns:a="http://schemas.openxmlformats.org/drawingml/2006/main"/>
        </p:blipFill>
        <p:spPr>
          <a:xfrm xmlns:a="http://schemas.openxmlformats.org/drawingml/2006/main">
            <a:off x="11334750" y="266700"/>
            <a:ext cx="533400" cy="533400"/>
          </a:xfrm>
          <a:prstGeom xmlns:a="http://schemas.openxmlformats.org/drawingml/2006/main" prst="rect">
            <a:avLst/>
          </a:prstGeom>
        </p:spPr>
      </p:pic>
    </p:spTree>
    <p:extLst>
      <p:ext uri="{BB962C8B-B14F-4D97-AF65-F5344CB8AC3E}">
        <p14:creationId xmlns:p14="http://schemas.microsoft.com/office/powerpoint/2010/main" val="729754007"/>
      </p:ext>
    </p:extLst>
  </p:cSld>
</p:sld>
</file>

<file path=ppt/slides/slide1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F0BC7608-4330-48AA-8F31-3C4C1DFBB261}"/>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a907fc6d8d60415b"/>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CB8056AC-20F7-4F50-8CA0-B6B2408C1F03}"/>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Competent harbour authority</a:t>
            </a:r>
          </a:p>
        </p:txBody>
      </p:sp>
      <p:sp>
        <p:nvSpPr>
          <p:cNvPr id="4" name="">
            <a:extLst xmlns:a="http://schemas.openxmlformats.org/drawingml/2006/main">
              <a:ext uri="{FF2B5EF4-FFF2-40B4-BE49-F238E27FC236}">
                <a16:creationId xmlns:a16="http://schemas.microsoft.com/office/drawing/2014/main" id="{CB6FBCE7-D1AC-4731-9333-4A691EF2AB8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358AAF2-9E96-4B4B-942B-688CC009025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12</a:t>
            </a:r>
          </a:p>
        </p:txBody>
      </p:sp>
      <p:sp>
        <p:nvSpPr>
          <p:cNvPr id="6" name="">
            <a:extLst xmlns:a="http://schemas.openxmlformats.org/drawingml/2006/main">
              <a:ext uri="{FF2B5EF4-FFF2-40B4-BE49-F238E27FC236}">
                <a16:creationId xmlns:a16="http://schemas.microsoft.com/office/drawing/2014/main" id="{5F2279E7-E854-4E4C-ADA4-58A1BFAD7F38}"/>
              </a:ext>
            </a:extLst>
          </p:cNvPr>
          <p:cNvSpPr>
            <a:spLocks xmlns:a="http://schemas.openxmlformats.org/drawingml/2006/main" noGrp="1"/>
          </p:cNvSpPr>
          <p:nvPr/>
        </p:nvSpPr>
        <p:spPr>
          <a:xfrm xmlns:a="http://schemas.openxmlformats.org/drawingml/2006/main">
            <a:off x="666750" y="1695450"/>
            <a:ext cx="990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33"/>
          </a:bodyPr>
          <a:lstStyle xmlns:a="http://schemas.openxmlformats.org/drawingml/2006/main"/>
          <a:p xmlns:a="http://schemas.openxmlformats.org/drawingml/2006/main">
            <a:pPr algn="l">
              <a:buNone/>
              <a:defRPr sz="1950" b="1">
                <a:solidFill>
                  <a:srgbClr val="17202A"/>
                </a:solidFill>
                <a:latin typeface="Aptos"/>
                <a:ea typeface="Aptos"/>
                <a:cs typeface="Aptos"/>
              </a:defRPr>
            </a:pPr>
            <a:r>
              <a:rPr sz="1950" b="1">
                <a:solidFill>
                  <a:srgbClr val="17202A"/>
                </a:solidFill>
                <a:latin typeface="Aptos"/>
                <a:ea typeface="Aptos"/>
                <a:cs typeface="Aptos"/>
              </a:rPr>
              <a:t>Pilotage functions depend on statutory status, defined district, risk assessment and properly exercised powers.</a:t>
            </a:r>
          </a:p>
        </p:txBody>
      </p:sp>
      <p:sp>
        <p:nvSpPr>
          <p:cNvPr id="7" name="">
            <a:extLst xmlns:a="http://schemas.openxmlformats.org/drawingml/2006/main">
              <a:ext uri="{FF2B5EF4-FFF2-40B4-BE49-F238E27FC236}">
                <a16:creationId xmlns:a16="http://schemas.microsoft.com/office/drawing/2014/main" id="{4CB76E66-0BAA-4503-B4CC-BE0EF524AD28}"/>
              </a:ext>
            </a:extLst>
          </p:cNvPr>
          <p:cNvSpPr>
            <a:spLocks xmlns:a="http://schemas.openxmlformats.org/drawingml/2006/main" noGrp="1"/>
          </p:cNvSpPr>
          <p:nvPr/>
        </p:nvSpPr>
        <p:spPr>
          <a:xfrm xmlns:a="http://schemas.openxmlformats.org/drawingml/2006/main">
            <a:off x="95250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50926"/>
          </a:bodyPr>
          <a:lstStyle xmlns:a="http://schemas.openxmlformats.org/drawingml/2006/main"/>
          <a:p xmlns:a="http://schemas.openxmlformats.org/drawingml/2006/main">
            <a:pPr algn="ctr">
              <a:buNone/>
              <a:defRPr sz="6750" b="1">
                <a:solidFill>
                  <a:srgbClr val="A8424A"/>
                </a:solidFill>
                <a:latin typeface="Aptos"/>
                <a:ea typeface="Aptos"/>
                <a:cs typeface="Aptos"/>
              </a:defRPr>
            </a:pPr>
            <a:r>
              <a:rPr sz="6750" b="1">
                <a:solidFill>
                  <a:srgbClr val="A8424A"/>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3BB82F56-D926-4331-BFF3-2AC61E4F99E6}"/>
              </a:ext>
            </a:extLst>
          </p:cNvPr>
          <p:cNvSpPr>
            <a:spLocks xmlns:a="http://schemas.openxmlformats.org/drawingml/2006/main" noGrp="1"/>
          </p:cNvSpPr>
          <p:nvPr/>
        </p:nvSpPr>
        <p:spPr>
          <a:xfrm xmlns:a="http://schemas.openxmlformats.org/drawingml/2006/main">
            <a:off x="123825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250"/>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D51E033F-062D-47FA-9378-DBBDB3E4E52D}"/>
              </a:ext>
            </a:extLst>
          </p:cNvPr>
          <p:cNvSpPr>
            <a:spLocks xmlns:a="http://schemas.openxmlformats.org/drawingml/2006/main" noGrp="1"/>
          </p:cNvSpPr>
          <p:nvPr/>
        </p:nvSpPr>
        <p:spPr>
          <a:xfrm xmlns:a="http://schemas.openxmlformats.org/drawingml/2006/main">
            <a:off x="4333875" y="3048000"/>
            <a:ext cx="952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2593"/>
          </a:bodyPr>
          <a:lstStyle xmlns:a="http://schemas.openxmlformats.org/drawingml/2006/main"/>
          <a:p xmlns:a="http://schemas.openxmlformats.org/drawingml/2006/main">
            <a:pPr algn="ctr">
              <a:buNone/>
              <a:defRPr sz="4050" b="1">
                <a:solidFill>
                  <a:srgbClr val="D39124"/>
                </a:solidFill>
                <a:latin typeface="Aptos"/>
                <a:ea typeface="Aptos"/>
                <a:cs typeface="Aptos"/>
              </a:defRPr>
            </a:pPr>
            <a:r>
              <a:rPr sz="4050" b="1">
                <a:solidFill>
                  <a:srgbClr val="D391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7A3EAEED-746C-4331-93BD-7ABFDE5B282B}"/>
              </a:ext>
            </a:extLst>
          </p:cNvPr>
          <p:cNvSpPr>
            <a:spLocks xmlns:a="http://schemas.openxmlformats.org/drawingml/2006/main" noGrp="1"/>
          </p:cNvSpPr>
          <p:nvPr/>
        </p:nvSpPr>
        <p:spPr>
          <a:xfrm xmlns:a="http://schemas.openxmlformats.org/drawingml/2006/main">
            <a:off x="600075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57135"/>
          </a:bodyPr>
          <a:lstStyle xmlns:a="http://schemas.openxmlformats.org/drawingml/2006/main"/>
          <a:p xmlns:a="http://schemas.openxmlformats.org/drawingml/2006/main">
            <a:pPr algn="ctr">
              <a:buNone/>
              <a:defRPr sz="6750" b="1">
                <a:solidFill>
                  <a:srgbClr val="167386"/>
                </a:solidFill>
                <a:latin typeface="Aptos"/>
                <a:ea typeface="Aptos"/>
                <a:cs typeface="Aptos"/>
              </a:defRPr>
            </a:pPr>
            <a:r>
              <a:rPr sz="675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0B0F0562-E779-4ADB-961A-76F25F7F2692}"/>
              </a:ext>
            </a:extLst>
          </p:cNvPr>
          <p:cNvSpPr>
            <a:spLocks xmlns:a="http://schemas.openxmlformats.org/drawingml/2006/main" noGrp="1"/>
          </p:cNvSpPr>
          <p:nvPr/>
        </p:nvSpPr>
        <p:spPr>
          <a:xfrm xmlns:a="http://schemas.openxmlformats.org/drawingml/2006/main">
            <a:off x="628650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4541"/>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48D9FAFC-8A7A-4122-840E-062DC9D5EFC7}"/>
              </a:ext>
            </a:extLst>
          </p:cNvPr>
          <p:cNvSpPr>
            <a:spLocks xmlns:a="http://schemas.openxmlformats.org/drawingml/2006/main" noGrp="1"/>
          </p:cNvSpPr>
          <p:nvPr/>
        </p:nvSpPr>
        <p:spPr>
          <a:xfrm xmlns:a="http://schemas.openxmlformats.org/drawingml/2006/main">
            <a:off x="9001125" y="2428875"/>
            <a:ext cx="2333625" cy="2381250"/>
          </a:xfrm>
          <a:prstGeom xmlns:a="http://schemas.openxmlformats.org/drawingml/2006/main" prst="roundRect">
            <a:avLst>
              <a:gd name="adj" fmla="val 7347"/>
            </a:avLst>
          </a:prstGeom>
          <a:solidFill xmlns:a="http://schemas.openxmlformats.org/drawingml/2006/main">
            <a:srgbClr val="EDE4F1"/>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6B2B282A-3494-4E46-9D82-0BF8DC7B0755}"/>
              </a:ext>
            </a:extLst>
          </p:cNvPr>
          <p:cNvSpPr>
            <a:spLocks xmlns:a="http://schemas.openxmlformats.org/drawingml/2006/main" noGrp="1"/>
          </p:cNvSpPr>
          <p:nvPr/>
        </p:nvSpPr>
        <p:spPr>
          <a:xfrm xmlns:a="http://schemas.openxmlformats.org/drawingml/2006/main">
            <a:off x="9286875" y="2857500"/>
            <a:ext cx="176212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900" b="1">
                <a:solidFill>
                  <a:srgbClr val="3F1D52"/>
                </a:solidFill>
                <a:latin typeface="Aptos"/>
                <a:ea typeface="Aptos"/>
                <a:cs typeface="Aptos"/>
              </a:defRPr>
            </a:pPr>
            <a:r>
              <a:rPr sz="3900" b="1">
                <a:solidFill>
                  <a:srgbClr val="3F1D52"/>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24F3AF0E-0554-46D9-B6AE-8D480A84811E}"/>
              </a:ext>
            </a:extLst>
          </p:cNvPr>
          <p:cNvSpPr>
            <a:spLocks xmlns:a="http://schemas.openxmlformats.org/drawingml/2006/main" noGrp="1"/>
          </p:cNvSpPr>
          <p:nvPr/>
        </p:nvSpPr>
        <p:spPr>
          <a:xfrm xmlns:a="http://schemas.openxmlformats.org/drawingml/2006/main">
            <a:off x="9286875" y="3667125"/>
            <a:ext cx="17621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3F1D52"/>
                </a:solidFill>
                <a:latin typeface="Aptos"/>
                <a:ea typeface="Aptos"/>
                <a:cs typeface="Aptos"/>
              </a:defRPr>
            </a:pPr>
            <a:r>
              <a:rPr sz="1725" b="1">
                <a:solidFill>
                  <a:srgbClr val="3F1D52"/>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C42A2162-F9FD-48E2-BD39-90612D11DE11}"/>
              </a:ext>
            </a:extLst>
          </p:cNvPr>
          <p:cNvSpPr>
            <a:spLocks xmlns:a="http://schemas.openxmlformats.org/drawingml/2006/main" noGrp="1"/>
          </p:cNvSpPr>
          <p:nvPr/>
        </p:nvSpPr>
        <p:spPr>
          <a:xfrm xmlns:a="http://schemas.openxmlformats.org/drawingml/2006/main">
            <a:off x="666750" y="5238750"/>
            <a:ext cx="10668000" cy="762000"/>
          </a:xfrm>
          <a:prstGeom xmlns:a="http://schemas.openxmlformats.org/drawingml/2006/main" prst="roundRect">
            <a:avLst>
              <a:gd name="adj" fmla="val 17500"/>
            </a:avLst>
          </a:prstGeom>
          <a:solidFill xmlns:a="http://schemas.openxmlformats.org/drawingml/2006/main">
            <a:srgbClr val="F7E8C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E17218D0-3E68-4731-BAA7-630A0CEEE157}"/>
              </a:ext>
            </a:extLst>
          </p:cNvPr>
          <p:cNvSpPr>
            <a:spLocks xmlns:a="http://schemas.openxmlformats.org/drawingml/2006/main" noGrp="1"/>
          </p:cNvSpPr>
          <p:nvPr/>
        </p:nvSpPr>
        <p:spPr>
          <a:xfrm xmlns:a="http://schemas.openxmlformats.org/drawingml/2006/main">
            <a:off x="933450" y="5410200"/>
            <a:ext cx="1013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Test status, timing, control, causation and any exception.</a:t>
            </a:r>
          </a:p>
        </p:txBody>
      </p:sp>
    </p:spTree>
    <p:extLst>
      <p:ext uri="{BB962C8B-B14F-4D97-AF65-F5344CB8AC3E}">
        <p14:creationId xmlns:p14="http://schemas.microsoft.com/office/powerpoint/2010/main" val="1319042817"/>
      </p:ext>
    </p:extLst>
  </p:cSld>
</p:sld>
</file>

<file path=ppt/slides/slide1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68A363C9-7BB0-4DB8-A17D-01A09EEDE89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64f74dbec3a043b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C563C54-CDB7-4004-9FF7-84BD317F24B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Damage to harbour property</a:t>
            </a:r>
          </a:p>
        </p:txBody>
      </p:sp>
      <p:sp>
        <p:nvSpPr>
          <p:cNvPr id="4" name="">
            <a:extLst xmlns:a="http://schemas.openxmlformats.org/drawingml/2006/main">
              <a:ext uri="{FF2B5EF4-FFF2-40B4-BE49-F238E27FC236}">
                <a16:creationId xmlns:a16="http://schemas.microsoft.com/office/drawing/2014/main" id="{12FAE05A-7E51-4E61-8653-BE4C054D034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63B8A67-A5EC-4DB9-8AB2-F62F466D50A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13</a:t>
            </a:r>
          </a:p>
        </p:txBody>
      </p:sp>
      <p:sp>
        <p:nvSpPr>
          <p:cNvPr id="6" name="">
            <a:extLst xmlns:a="http://schemas.openxmlformats.org/drawingml/2006/main">
              <a:ext uri="{FF2B5EF4-FFF2-40B4-BE49-F238E27FC236}">
                <a16:creationId xmlns:a16="http://schemas.microsoft.com/office/drawing/2014/main" id="{D24E39D6-7560-456B-B561-4308DEFCA082}"/>
              </a:ext>
            </a:extLst>
          </p:cNvPr>
          <p:cNvSpPr>
            <a:spLocks xmlns:a="http://schemas.openxmlformats.org/drawingml/2006/main" noGrp="1"/>
          </p:cNvSpPr>
          <p:nvPr/>
        </p:nvSpPr>
        <p:spPr>
          <a:xfrm xmlns:a="http://schemas.openxmlformats.org/drawingml/2006/main">
            <a:off x="666750" y="1866900"/>
            <a:ext cx="5000625" cy="3333750"/>
          </a:xfrm>
          <a:prstGeom xmlns:a="http://schemas.openxmlformats.org/drawingml/2006/main" prst="roundRect">
            <a:avLst>
              <a:gd name="adj" fmla="val 5143"/>
            </a:avLst>
          </a:prstGeom>
          <a:solidFill xmlns:a="http://schemas.openxmlformats.org/drawingml/2006/main">
            <a:srgbClr val="F5E0E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EB06D3D-EA26-4CC6-9BF6-02F3844B4052}"/>
              </a:ext>
            </a:extLst>
          </p:cNvPr>
          <p:cNvSpPr>
            <a:spLocks xmlns:a="http://schemas.openxmlformats.org/drawingml/2006/main" noGrp="1"/>
          </p:cNvSpPr>
          <p:nvPr/>
        </p:nvSpPr>
        <p:spPr>
          <a:xfrm xmlns:a="http://schemas.openxmlformats.org/drawingml/2006/main">
            <a:off x="952500" y="2152650"/>
            <a:ext cx="1666875" cy="323850"/>
          </a:xfrm>
          <a:prstGeom xmlns:a="http://schemas.openxmlformats.org/drawingml/2006/main" prst="roundRect">
            <a:avLst>
              <a:gd name="adj" fmla="val 35294"/>
            </a:avLst>
          </a:prstGeom>
          <a:solidFill xmlns:a="http://schemas.openxmlformats.org/drawingml/2006/main">
            <a:srgbClr val="A8424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741E2C5-A057-49A1-9181-B9ABA7DC73C6}"/>
              </a:ext>
            </a:extLst>
          </p:cNvPr>
          <p:cNvSpPr>
            <a:spLocks xmlns:a="http://schemas.openxmlformats.org/drawingml/2006/main" noGrp="1"/>
          </p:cNvSpPr>
          <p:nvPr/>
        </p:nvSpPr>
        <p:spPr>
          <a:xfrm xmlns:a="http://schemas.openxmlformats.org/drawingml/2006/main">
            <a:off x="1047750" y="2209800"/>
            <a:ext cx="14763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26DB7641-251B-4543-A802-FFDBE536C79A}"/>
              </a:ext>
            </a:extLst>
          </p:cNvPr>
          <p:cNvSpPr>
            <a:spLocks xmlns:a="http://schemas.openxmlformats.org/drawingml/2006/main" noGrp="1"/>
          </p:cNvSpPr>
          <p:nvPr/>
        </p:nvSpPr>
        <p:spPr>
          <a:xfrm xmlns:a="http://schemas.openxmlformats.org/drawingml/2006/main">
            <a:off x="952500" y="2686050"/>
            <a:ext cx="3333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3922"/>
          </a:bodyPr>
          <a:lstStyle xmlns:a="http://schemas.openxmlformats.org/drawingml/2006/main"/>
          <a:p xmlns:a="http://schemas.openxmlformats.org/drawingml/2006/main">
            <a:pPr algn="l">
              <a:buNone/>
              <a:defRPr sz="2550" b="1">
                <a:solidFill>
                  <a:srgbClr val="A8424A"/>
                </a:solidFill>
                <a:latin typeface="Aptos"/>
                <a:ea typeface="Aptos"/>
                <a:cs typeface="Aptos"/>
              </a:defRPr>
            </a:pPr>
            <a:r>
              <a:rPr sz="2550" b="1">
                <a:solidFill>
                  <a:srgbClr val="A8424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3378B27A-DD83-4152-906B-2792F8B2AFFF}"/>
              </a:ext>
            </a:extLst>
          </p:cNvPr>
          <p:cNvSpPr>
            <a:spLocks xmlns:a="http://schemas.openxmlformats.org/drawingml/2006/main" noGrp="1"/>
          </p:cNvSpPr>
          <p:nvPr/>
        </p:nvSpPr>
        <p:spPr>
          <a:xfrm xmlns:a="http://schemas.openxmlformats.org/drawingml/2006/main">
            <a:off x="952500" y="3286125"/>
            <a:ext cx="4095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Governing source</a:t>
            </a:r>
          </a:p>
        </p:txBody>
      </p:sp>
      <p:sp>
        <p:nvSpPr>
          <p:cNvPr id="11" name="">
            <a:extLst xmlns:a="http://schemas.openxmlformats.org/drawingml/2006/main">
              <a:ext uri="{FF2B5EF4-FFF2-40B4-BE49-F238E27FC236}">
                <a16:creationId xmlns:a16="http://schemas.microsoft.com/office/drawing/2014/main" id="{3F097AD1-202C-4151-B6FD-8FBD91D7A0D5}"/>
              </a:ext>
            </a:extLst>
          </p:cNvPr>
          <p:cNvSpPr>
            <a:spLocks xmlns:a="http://schemas.openxmlformats.org/drawingml/2006/main" noGrp="1"/>
          </p:cNvSpPr>
          <p:nvPr/>
        </p:nvSpPr>
        <p:spPr>
          <a:xfrm xmlns:a="http://schemas.openxmlformats.org/drawingml/2006/main">
            <a:off x="95250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B4ABD1F7-7203-42E4-95CD-CB74883FAB22}"/>
              </a:ext>
            </a:extLst>
          </p:cNvPr>
          <p:cNvSpPr>
            <a:spLocks xmlns:a="http://schemas.openxmlformats.org/drawingml/2006/main" noGrp="1"/>
          </p:cNvSpPr>
          <p:nvPr/>
        </p:nvSpPr>
        <p:spPr>
          <a:xfrm xmlns:a="http://schemas.openxmlformats.org/drawingml/2006/main">
            <a:off x="952500" y="4610100"/>
            <a:ext cx="4095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1012DDB2-5482-4C86-B809-520684C20026}"/>
              </a:ext>
            </a:extLst>
          </p:cNvPr>
          <p:cNvSpPr>
            <a:spLocks xmlns:a="http://schemas.openxmlformats.org/drawingml/2006/main" noGrp="1"/>
          </p:cNvSpPr>
          <p:nvPr/>
        </p:nvSpPr>
        <p:spPr>
          <a:xfrm xmlns:a="http://schemas.openxmlformats.org/drawingml/2006/main">
            <a:off x="6096000" y="1866900"/>
            <a:ext cx="5238750" cy="3333750"/>
          </a:xfrm>
          <a:prstGeom xmlns:a="http://schemas.openxmlformats.org/drawingml/2006/main" prst="roundRect">
            <a:avLst>
              <a:gd name="adj" fmla="val 5143"/>
            </a:avLst>
          </a:prstGeom>
          <a:solidFill xmlns:a="http://schemas.openxmlformats.org/drawingml/2006/main">
            <a:srgbClr val="EDE4F1"/>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321CBAB-AA12-4933-896A-5C2F39E30EBC}"/>
              </a:ext>
            </a:extLst>
          </p:cNvPr>
          <p:cNvSpPr>
            <a:spLocks xmlns:a="http://schemas.openxmlformats.org/drawingml/2006/main" noGrp="1"/>
          </p:cNvSpPr>
          <p:nvPr/>
        </p:nvSpPr>
        <p:spPr>
          <a:xfrm xmlns:a="http://schemas.openxmlformats.org/drawingml/2006/main">
            <a:off x="6381750" y="2152650"/>
            <a:ext cx="1762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84E9948-6FB7-4F21-94B2-B4D8F8BA3C3A}"/>
              </a:ext>
            </a:extLst>
          </p:cNvPr>
          <p:cNvSpPr>
            <a:spLocks xmlns:a="http://schemas.openxmlformats.org/drawingml/2006/main" noGrp="1"/>
          </p:cNvSpPr>
          <p:nvPr/>
        </p:nvSpPr>
        <p:spPr>
          <a:xfrm xmlns:a="http://schemas.openxmlformats.org/drawingml/2006/main">
            <a:off x="6477000" y="2209800"/>
            <a:ext cx="1571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Evidence</a:t>
            </a:r>
          </a:p>
        </p:txBody>
      </p:sp>
      <p:sp>
        <p:nvSpPr>
          <p:cNvPr id="16" name="">
            <a:extLst xmlns:a="http://schemas.openxmlformats.org/drawingml/2006/main">
              <a:ext uri="{FF2B5EF4-FFF2-40B4-BE49-F238E27FC236}">
                <a16:creationId xmlns:a16="http://schemas.microsoft.com/office/drawing/2014/main" id="{FC2EC8B2-B817-4066-8C51-8DC8C0556B68}"/>
              </a:ext>
            </a:extLst>
          </p:cNvPr>
          <p:cNvSpPr>
            <a:spLocks xmlns:a="http://schemas.openxmlformats.org/drawingml/2006/main" noGrp="1"/>
          </p:cNvSpPr>
          <p:nvPr/>
        </p:nvSpPr>
        <p:spPr>
          <a:xfrm xmlns:a="http://schemas.openxmlformats.org/drawingml/2006/main">
            <a:off x="6381750" y="2686050"/>
            <a:ext cx="4286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3F1D52"/>
                </a:solidFill>
                <a:latin typeface="Aptos"/>
                <a:ea typeface="Aptos"/>
                <a:cs typeface="Aptos"/>
              </a:defRPr>
            </a:pPr>
            <a:r>
              <a:rPr sz="2550" b="1">
                <a:solidFill>
                  <a:srgbClr val="3F1D52"/>
                </a:solidFill>
                <a:latin typeface="Aptos"/>
                <a:ea typeface="Aptos"/>
                <a:cs typeface="Aptos"/>
              </a:rPr>
              <a:t>APPLICATION</a:t>
            </a:r>
          </a:p>
        </p:txBody>
      </p:sp>
      <p:sp>
        <p:nvSpPr>
          <p:cNvPr id="17" name="">
            <a:extLst xmlns:a="http://schemas.openxmlformats.org/drawingml/2006/main">
              <a:ext uri="{FF2B5EF4-FFF2-40B4-BE49-F238E27FC236}">
                <a16:creationId xmlns:a16="http://schemas.microsoft.com/office/drawing/2014/main" id="{E215AD31-0172-42E9-A470-BA20C592026B}"/>
              </a:ext>
            </a:extLst>
          </p:cNvPr>
          <p:cNvSpPr>
            <a:spLocks xmlns:a="http://schemas.openxmlformats.org/drawingml/2006/main" noGrp="1"/>
          </p:cNvSpPr>
          <p:nvPr/>
        </p:nvSpPr>
        <p:spPr>
          <a:xfrm xmlns:a="http://schemas.openxmlformats.org/drawingml/2006/main">
            <a:off x="6381750" y="3286125"/>
            <a:ext cx="42862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Test status, timing, control, causation and any exception.</a:t>
            </a:r>
          </a:p>
        </p:txBody>
      </p:sp>
      <p:sp>
        <p:nvSpPr>
          <p:cNvPr id="18" name="">
            <a:extLst xmlns:a="http://schemas.openxmlformats.org/drawingml/2006/main">
              <a:ext uri="{FF2B5EF4-FFF2-40B4-BE49-F238E27FC236}">
                <a16:creationId xmlns:a16="http://schemas.microsoft.com/office/drawing/2014/main" id="{32BD9B70-FFEC-4662-8F91-2E8329CAB154}"/>
              </a:ext>
            </a:extLst>
          </p:cNvPr>
          <p:cNvSpPr>
            <a:spLocks xmlns:a="http://schemas.openxmlformats.org/drawingml/2006/main" noGrp="1"/>
          </p:cNvSpPr>
          <p:nvPr/>
        </p:nvSpPr>
        <p:spPr>
          <a:xfrm xmlns:a="http://schemas.openxmlformats.org/drawingml/2006/main">
            <a:off x="638175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4114"/>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Consequence</a:t>
            </a:r>
          </a:p>
        </p:txBody>
      </p:sp>
      <p:sp>
        <p:nvSpPr>
          <p:cNvPr id="19" name="">
            <a:extLst xmlns:a="http://schemas.openxmlformats.org/drawingml/2006/main">
              <a:ext uri="{FF2B5EF4-FFF2-40B4-BE49-F238E27FC236}">
                <a16:creationId xmlns:a16="http://schemas.microsoft.com/office/drawing/2014/main" id="{473BA4CE-7031-4AA1-906D-2AA67B0BCAFA}"/>
              </a:ext>
            </a:extLst>
          </p:cNvPr>
          <p:cNvSpPr>
            <a:spLocks xmlns:a="http://schemas.openxmlformats.org/drawingml/2006/main" noGrp="1"/>
          </p:cNvSpPr>
          <p:nvPr/>
        </p:nvSpPr>
        <p:spPr>
          <a:xfrm xmlns:a="http://schemas.openxmlformats.org/drawingml/2006/main">
            <a:off x="6381750" y="4610100"/>
            <a:ext cx="4286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PRACTICE</a:t>
            </a:r>
          </a:p>
        </p:txBody>
      </p:sp>
      <p:sp>
        <p:nvSpPr>
          <p:cNvPr id="20" name="">
            <a:extLst xmlns:a="http://schemas.openxmlformats.org/drawingml/2006/main">
              <a:ext uri="{FF2B5EF4-FFF2-40B4-BE49-F238E27FC236}">
                <a16:creationId xmlns:a16="http://schemas.microsoft.com/office/drawing/2014/main" id="{2763B859-B09C-4BF9-916F-BA21280C8F0A}"/>
              </a:ext>
            </a:extLst>
          </p:cNvPr>
          <p:cNvSpPr>
            <a:spLocks xmlns:a="http://schemas.openxmlformats.org/drawingml/2006/main" noGrp="1"/>
          </p:cNvSpPr>
          <p:nvPr/>
        </p:nvSpPr>
        <p:spPr>
          <a:xfrm xmlns:a="http://schemas.openxmlformats.org/drawingml/2006/main">
            <a:off x="1047750" y="5667375"/>
            <a:ext cx="1009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167386"/>
                </a:solidFill>
                <a:latin typeface="Aptos"/>
                <a:ea typeface="Aptos"/>
                <a:cs typeface="Aptos"/>
              </a:defRPr>
            </a:pPr>
            <a:r>
              <a:rPr sz="1875" b="1">
                <a:solidFill>
                  <a:srgbClr val="167386"/>
                </a:solidFill>
                <a:latin typeface="Aptos"/>
                <a:ea typeface="Aptos"/>
                <a:cs typeface="Aptos"/>
              </a:rPr>
              <a:t>Preserve evidence and identify the available remedy or defence.</a:t>
            </a:r>
          </a:p>
        </p:txBody>
      </p:sp>
    </p:spTree>
    <p:extLst>
      <p:ext uri="{BB962C8B-B14F-4D97-AF65-F5344CB8AC3E}">
        <p14:creationId xmlns:p14="http://schemas.microsoft.com/office/powerpoint/2010/main" val="2018766138"/>
      </p:ext>
    </p:extLst>
  </p:cSld>
</p:sld>
</file>

<file path=ppt/slides/slide1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36A32B97-2BE6-43D9-B23B-6542968C9FF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67261018fff24b95"/>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E3223C2-14F6-4728-9B67-2255B5A3020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Dues, charges and priority</a:t>
            </a:r>
          </a:p>
        </p:txBody>
      </p:sp>
      <p:sp>
        <p:nvSpPr>
          <p:cNvPr id="4" name="">
            <a:extLst xmlns:a="http://schemas.openxmlformats.org/drawingml/2006/main">
              <a:ext uri="{FF2B5EF4-FFF2-40B4-BE49-F238E27FC236}">
                <a16:creationId xmlns:a16="http://schemas.microsoft.com/office/drawing/2014/main" id="{07B973DB-5A95-44A1-A820-77B532D00AD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BD3EC7A-D8C4-44BA-91BB-74AEE96A512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14</a:t>
            </a:r>
          </a:p>
        </p:txBody>
      </p:sp>
      <p:sp>
        <p:nvSpPr>
          <p:cNvPr id="6" name="">
            <a:extLst xmlns:a="http://schemas.openxmlformats.org/drawingml/2006/main">
              <a:ext uri="{FF2B5EF4-FFF2-40B4-BE49-F238E27FC236}">
                <a16:creationId xmlns:a16="http://schemas.microsoft.com/office/drawing/2014/main" id="{0E1EB0B6-E415-4BEA-99DD-B7BE9D8BA5A2}"/>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LEGAL SOURCE</a:t>
            </a:r>
          </a:p>
        </p:txBody>
      </p:sp>
      <p:sp>
        <p:nvSpPr>
          <p:cNvPr id="7" name="">
            <a:extLst xmlns:a="http://schemas.openxmlformats.org/drawingml/2006/main">
              <a:ext uri="{FF2B5EF4-FFF2-40B4-BE49-F238E27FC236}">
                <a16:creationId xmlns:a16="http://schemas.microsoft.com/office/drawing/2014/main" id="{812B5AFA-D9D6-444E-80BD-0B1C9CEB0CD4}"/>
              </a:ext>
            </a:extLst>
          </p:cNvPr>
          <p:cNvSpPr>
            <a:spLocks xmlns:a="http://schemas.openxmlformats.org/drawingml/2006/main" noGrp="1"/>
          </p:cNvSpPr>
          <p:nvPr/>
        </p:nvSpPr>
        <p:spPr>
          <a:xfrm xmlns:a="http://schemas.openxmlformats.org/drawingml/2006/main">
            <a:off x="6667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D1C882BF-2709-498F-BDF2-E2FFFE4C8C31}"/>
              </a:ext>
            </a:extLst>
          </p:cNvPr>
          <p:cNvSpPr>
            <a:spLocks xmlns:a="http://schemas.openxmlformats.org/drawingml/2006/main" noGrp="1"/>
          </p:cNvSpPr>
          <p:nvPr/>
        </p:nvSpPr>
        <p:spPr>
          <a:xfrm xmlns:a="http://schemas.openxmlformats.org/drawingml/2006/main">
            <a:off x="8572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6E666678-4670-4BC0-9F64-8EF53139A881}"/>
              </a:ext>
            </a:extLst>
          </p:cNvPr>
          <p:cNvSpPr>
            <a:spLocks xmlns:a="http://schemas.openxmlformats.org/drawingml/2006/main" noGrp="1"/>
          </p:cNvSpPr>
          <p:nvPr/>
        </p:nvSpPr>
        <p:spPr>
          <a:xfrm xmlns:a="http://schemas.openxmlformats.org/drawingml/2006/main">
            <a:off x="8763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Identify the exact legal gateway</a:t>
            </a:r>
          </a:p>
        </p:txBody>
      </p:sp>
      <p:sp>
        <p:nvSpPr>
          <p:cNvPr id="10" name="">
            <a:extLst xmlns:a="http://schemas.openxmlformats.org/drawingml/2006/main">
              <a:ext uri="{FF2B5EF4-FFF2-40B4-BE49-F238E27FC236}">
                <a16:creationId xmlns:a16="http://schemas.microsoft.com/office/drawing/2014/main" id="{928A8C20-4206-43E8-AE74-9A0DD3535055}"/>
              </a:ext>
            </a:extLst>
          </p:cNvPr>
          <p:cNvSpPr>
            <a:spLocks xmlns:a="http://schemas.openxmlformats.org/drawingml/2006/main" noGrp="1"/>
          </p:cNvSpPr>
          <p:nvPr/>
        </p:nvSpPr>
        <p:spPr>
          <a:xfrm xmlns:a="http://schemas.openxmlformats.org/drawingml/2006/main">
            <a:off x="30480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2278"/>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237D0CBF-0622-47A2-B2EF-DCAC5DF6D805}"/>
              </a:ext>
            </a:extLst>
          </p:cNvPr>
          <p:cNvSpPr>
            <a:spLocks xmlns:a="http://schemas.openxmlformats.org/drawingml/2006/main" noGrp="1"/>
          </p:cNvSpPr>
          <p:nvPr/>
        </p:nvSpPr>
        <p:spPr>
          <a:xfrm xmlns:a="http://schemas.openxmlformats.org/drawingml/2006/main">
            <a:off x="34480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D39124"/>
            </a:solidFill>
            <a:prstDash val="solid"/>
          </a:ln>
        </p:spPr>
      </p:sp>
      <p:sp>
        <p:nvSpPr>
          <p:cNvPr id="12" name="">
            <a:extLst xmlns:a="http://schemas.openxmlformats.org/drawingml/2006/main">
              <a:ext uri="{FF2B5EF4-FFF2-40B4-BE49-F238E27FC236}">
                <a16:creationId xmlns:a16="http://schemas.microsoft.com/office/drawing/2014/main" id="{4F8187C8-FF78-4851-A241-B57A1E5BD5B3}"/>
              </a:ext>
            </a:extLst>
          </p:cNvPr>
          <p:cNvSpPr>
            <a:spLocks xmlns:a="http://schemas.openxmlformats.org/drawingml/2006/main" noGrp="1"/>
          </p:cNvSpPr>
          <p:nvPr/>
        </p:nvSpPr>
        <p:spPr>
          <a:xfrm xmlns:a="http://schemas.openxmlformats.org/drawingml/2006/main">
            <a:off x="36385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C40014ED-74EB-45A9-AC6B-32E8F47F95E2}"/>
              </a:ext>
            </a:extLst>
          </p:cNvPr>
          <p:cNvSpPr>
            <a:spLocks xmlns:a="http://schemas.openxmlformats.org/drawingml/2006/main" noGrp="1"/>
          </p:cNvSpPr>
          <p:nvPr/>
        </p:nvSpPr>
        <p:spPr>
          <a:xfrm xmlns:a="http://schemas.openxmlformats.org/drawingml/2006/main">
            <a:off x="36576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and facts</a:t>
            </a:r>
          </a:p>
        </p:txBody>
      </p:sp>
      <p:sp>
        <p:nvSpPr>
          <p:cNvPr id="14" name="">
            <a:extLst xmlns:a="http://schemas.openxmlformats.org/drawingml/2006/main">
              <a:ext uri="{FF2B5EF4-FFF2-40B4-BE49-F238E27FC236}">
                <a16:creationId xmlns:a16="http://schemas.microsoft.com/office/drawing/2014/main" id="{8DEF0CF2-9F8B-4BF1-9331-0FDC438AA99B}"/>
              </a:ext>
            </a:extLst>
          </p:cNvPr>
          <p:cNvSpPr>
            <a:spLocks xmlns:a="http://schemas.openxmlformats.org/drawingml/2006/main" noGrp="1"/>
          </p:cNvSpPr>
          <p:nvPr/>
        </p:nvSpPr>
        <p:spPr>
          <a:xfrm xmlns:a="http://schemas.openxmlformats.org/drawingml/2006/main">
            <a:off x="58293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0850"/>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37144BDF-A4D5-4EF3-8C3B-C7ABCE6D342A}"/>
              </a:ext>
            </a:extLst>
          </p:cNvPr>
          <p:cNvSpPr>
            <a:spLocks xmlns:a="http://schemas.openxmlformats.org/drawingml/2006/main" noGrp="1"/>
          </p:cNvSpPr>
          <p:nvPr/>
        </p:nvSpPr>
        <p:spPr>
          <a:xfrm xmlns:a="http://schemas.openxmlformats.org/drawingml/2006/main">
            <a:off x="62293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3F1D52"/>
            </a:solidFill>
            <a:prstDash val="solid"/>
          </a:ln>
        </p:spPr>
      </p:sp>
      <p:sp>
        <p:nvSpPr>
          <p:cNvPr id="16" name="">
            <a:extLst xmlns:a="http://schemas.openxmlformats.org/drawingml/2006/main">
              <a:ext uri="{FF2B5EF4-FFF2-40B4-BE49-F238E27FC236}">
                <a16:creationId xmlns:a16="http://schemas.microsoft.com/office/drawing/2014/main" id="{2AC45F61-31A0-4FD1-A076-DCDF447983DA}"/>
              </a:ext>
            </a:extLst>
          </p:cNvPr>
          <p:cNvSpPr>
            <a:spLocks xmlns:a="http://schemas.openxmlformats.org/drawingml/2006/main" noGrp="1"/>
          </p:cNvSpPr>
          <p:nvPr/>
        </p:nvSpPr>
        <p:spPr>
          <a:xfrm xmlns:a="http://schemas.openxmlformats.org/drawingml/2006/main">
            <a:off x="64198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CB6EF691-571A-4909-B0D2-514265669F31}"/>
              </a:ext>
            </a:extLst>
          </p:cNvPr>
          <p:cNvSpPr>
            <a:spLocks xmlns:a="http://schemas.openxmlformats.org/drawingml/2006/main" noGrp="1"/>
          </p:cNvSpPr>
          <p:nvPr/>
        </p:nvSpPr>
        <p:spPr>
          <a:xfrm xmlns:a="http://schemas.openxmlformats.org/drawingml/2006/main">
            <a:off x="64389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Check exceptions and defences</a:t>
            </a:r>
          </a:p>
        </p:txBody>
      </p:sp>
      <p:sp>
        <p:nvSpPr>
          <p:cNvPr id="18" name="">
            <a:extLst xmlns:a="http://schemas.openxmlformats.org/drawingml/2006/main">
              <a:ext uri="{FF2B5EF4-FFF2-40B4-BE49-F238E27FC236}">
                <a16:creationId xmlns:a16="http://schemas.microsoft.com/office/drawing/2014/main" id="{DCBB2623-CB16-4145-927A-83C1EFDA6F3C}"/>
              </a:ext>
            </a:extLst>
          </p:cNvPr>
          <p:cNvSpPr>
            <a:spLocks xmlns:a="http://schemas.openxmlformats.org/drawingml/2006/main" noGrp="1"/>
          </p:cNvSpPr>
          <p:nvPr/>
        </p:nvSpPr>
        <p:spPr>
          <a:xfrm xmlns:a="http://schemas.openxmlformats.org/drawingml/2006/main">
            <a:off x="86106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1728"/>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PRACTICE</a:t>
            </a:r>
          </a:p>
        </p:txBody>
      </p:sp>
      <p:sp>
        <p:nvSpPr>
          <p:cNvPr id="19" name="">
            <a:extLst xmlns:a="http://schemas.openxmlformats.org/drawingml/2006/main">
              <a:ext uri="{FF2B5EF4-FFF2-40B4-BE49-F238E27FC236}">
                <a16:creationId xmlns:a16="http://schemas.microsoft.com/office/drawing/2014/main" id="{92AB770A-135D-473E-932C-8740B832982F}"/>
              </a:ext>
            </a:extLst>
          </p:cNvPr>
          <p:cNvSpPr>
            <a:spLocks xmlns:a="http://schemas.openxmlformats.org/drawingml/2006/main" noGrp="1"/>
          </p:cNvSpPr>
          <p:nvPr/>
        </p:nvSpPr>
        <p:spPr>
          <a:xfrm xmlns:a="http://schemas.openxmlformats.org/drawingml/2006/main">
            <a:off x="90106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167386"/>
            </a:solidFill>
            <a:prstDash val="solid"/>
          </a:ln>
        </p:spPr>
      </p:sp>
      <p:sp>
        <p:nvSpPr>
          <p:cNvPr id="20" name="">
            <a:extLst xmlns:a="http://schemas.openxmlformats.org/drawingml/2006/main">
              <a:ext uri="{FF2B5EF4-FFF2-40B4-BE49-F238E27FC236}">
                <a16:creationId xmlns:a16="http://schemas.microsoft.com/office/drawing/2014/main" id="{C9AF52A4-7D4F-472C-B706-7785F2DF043C}"/>
              </a:ext>
            </a:extLst>
          </p:cNvPr>
          <p:cNvSpPr>
            <a:spLocks xmlns:a="http://schemas.openxmlformats.org/drawingml/2006/main" noGrp="1"/>
          </p:cNvSpPr>
          <p:nvPr/>
        </p:nvSpPr>
        <p:spPr>
          <a:xfrm xmlns:a="http://schemas.openxmlformats.org/drawingml/2006/main">
            <a:off x="92011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Preserve evidence and identify the available remedy or defence.</a:t>
            </a:r>
          </a:p>
        </p:txBody>
      </p:sp>
      <p:sp>
        <p:nvSpPr>
          <p:cNvPr id="21" name="">
            <a:extLst xmlns:a="http://schemas.openxmlformats.org/drawingml/2006/main">
              <a:ext uri="{FF2B5EF4-FFF2-40B4-BE49-F238E27FC236}">
                <a16:creationId xmlns:a16="http://schemas.microsoft.com/office/drawing/2014/main" id="{F830D30B-1A28-4158-8E1A-E6C875FD4143}"/>
              </a:ext>
            </a:extLst>
          </p:cNvPr>
          <p:cNvSpPr>
            <a:spLocks xmlns:a="http://schemas.openxmlformats.org/drawingml/2006/main" noGrp="1"/>
          </p:cNvSpPr>
          <p:nvPr/>
        </p:nvSpPr>
        <p:spPr>
          <a:xfrm xmlns:a="http://schemas.openxmlformats.org/drawingml/2006/main">
            <a:off x="92202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2959"/>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Keep jurisdiction, merits, procedure and remedy analytically distinct.</a:t>
            </a:r>
          </a:p>
        </p:txBody>
      </p:sp>
      <p:sp>
        <p:nvSpPr>
          <p:cNvPr id="22" name="">
            <a:extLst xmlns:a="http://schemas.openxmlformats.org/drawingml/2006/main">
              <a:ext uri="{FF2B5EF4-FFF2-40B4-BE49-F238E27FC236}">
                <a16:creationId xmlns:a16="http://schemas.microsoft.com/office/drawing/2014/main" id="{1DC1C6D3-4888-4D0F-9525-DFE372D19811}"/>
              </a:ext>
            </a:extLst>
          </p:cNvPr>
          <p:cNvSpPr>
            <a:spLocks xmlns:a="http://schemas.openxmlformats.org/drawingml/2006/main" noGrp="1"/>
          </p:cNvSpPr>
          <p:nvPr/>
        </p:nvSpPr>
        <p:spPr>
          <a:xfrm xmlns:a="http://schemas.openxmlformats.org/drawingml/2006/main">
            <a:off x="1333500" y="5048250"/>
            <a:ext cx="9525000" cy="800100"/>
          </a:xfrm>
          <a:prstGeom xmlns:a="http://schemas.openxmlformats.org/drawingml/2006/main" prst="roundRect">
            <a:avLst>
              <a:gd name="adj" fmla="val 19048"/>
            </a:avLst>
          </a:prstGeom>
          <a:solidFill xmlns:a="http://schemas.openxmlformats.org/drawingml/2006/main">
            <a:srgbClr val="DDEDE8"/>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E2ECF82B-53AD-4725-AA32-8D2C401DEE57}"/>
              </a:ext>
            </a:extLst>
          </p:cNvPr>
          <p:cNvSpPr>
            <a:spLocks xmlns:a="http://schemas.openxmlformats.org/drawingml/2006/main" noGrp="1"/>
          </p:cNvSpPr>
          <p:nvPr/>
        </p:nvSpPr>
        <p:spPr>
          <a:xfrm xmlns:a="http://schemas.openxmlformats.org/drawingml/2006/main">
            <a:off x="1619250" y="5257800"/>
            <a:ext cx="8953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2025" b="1">
                <a:solidFill>
                  <a:srgbClr val="2E7968"/>
                </a:solidFill>
                <a:latin typeface="Aptos"/>
                <a:ea typeface="Aptos"/>
                <a:cs typeface="Aptos"/>
              </a:defRPr>
            </a:pPr>
            <a:r>
              <a:rPr sz="2025" b="1">
                <a:solidFill>
                  <a:srgbClr val="2E7968"/>
                </a:solidFill>
                <a:latin typeface="Aptos"/>
                <a:ea typeface="Aptos"/>
                <a:cs typeface="Aptos"/>
              </a:rPr>
              <a:t>Conclusions remain authority- and fact-sensitive.</a:t>
            </a:r>
          </a:p>
        </p:txBody>
      </p:sp>
    </p:spTree>
    <p:extLst>
      <p:ext uri="{BB962C8B-B14F-4D97-AF65-F5344CB8AC3E}">
        <p14:creationId xmlns:p14="http://schemas.microsoft.com/office/powerpoint/2010/main" val="1788955576"/>
      </p:ext>
    </p:extLst>
  </p:cSld>
</p:sld>
</file>

<file path=ppt/slides/slide1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1D1CB5E4-6272-4635-98A1-C96E466A903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65ecf374905b41c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FF2E6C9-66BD-4B6E-A57D-D056A51E1F4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Visual analysis: pilot boarding</a:t>
            </a:r>
          </a:p>
        </p:txBody>
      </p:sp>
      <p:sp>
        <p:nvSpPr>
          <p:cNvPr id="4" name="">
            <a:extLst xmlns:a="http://schemas.openxmlformats.org/drawingml/2006/main">
              <a:ext uri="{FF2B5EF4-FFF2-40B4-BE49-F238E27FC236}">
                <a16:creationId xmlns:a16="http://schemas.microsoft.com/office/drawing/2014/main" id="{BF8C2CFA-37DB-4B42-8314-BD94819452C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831ADF3-3451-4D75-8D02-6B298DA255F9}"/>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15</a:t>
            </a:r>
          </a:p>
        </p:txBody>
      </p:sp>
      <p:sp>
        <p:nvSpPr>
          <p:cNvPr id="6" name="">
            <a:extLst xmlns:a="http://schemas.openxmlformats.org/drawingml/2006/main">
              <a:ext uri="{FF2B5EF4-FFF2-40B4-BE49-F238E27FC236}">
                <a16:creationId xmlns:a16="http://schemas.microsoft.com/office/drawing/2014/main" id="{D0C50344-1993-482A-9F44-B27106BD5D28}"/>
              </a:ext>
            </a:extLst>
          </p:cNvPr>
          <p:cNvSpPr>
            <a:spLocks xmlns:a="http://schemas.openxmlformats.org/drawingml/2006/main" noGrp="1"/>
          </p:cNvSpPr>
          <p:nvPr/>
        </p:nvSpPr>
        <p:spPr>
          <a:xfrm xmlns:a="http://schemas.openxmlformats.org/drawingml/2006/main">
            <a:off x="666750" y="1981200"/>
            <a:ext cx="3048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20089"/>
          </a:bodyPr>
          <a:lstStyle xmlns:a="http://schemas.openxmlformats.org/drawingml/2006/main"/>
          <a:p xmlns:a="http://schemas.openxmlformats.org/drawingml/2006/main">
            <a:pPr algn="l">
              <a:buNone/>
              <a:defRPr sz="8400" b="1">
                <a:solidFill>
                  <a:srgbClr val="3F1D52"/>
                </a:solidFill>
                <a:latin typeface="Aptos"/>
                <a:ea typeface="Aptos"/>
                <a:cs typeface="Aptos"/>
              </a:defRPr>
            </a:pPr>
            <a:r>
              <a:rPr sz="8400" b="1">
                <a:solidFill>
                  <a:srgbClr val="3F1D52"/>
                </a:solidFill>
                <a:latin typeface="Aptos"/>
                <a:ea typeface="Aptos"/>
                <a:cs typeface="Aptos"/>
              </a:rPr>
              <a:t>Plan boarding ground, weather, launch, communications, master-pilot exchange, passage plan and abort criteria.</a:t>
            </a:r>
          </a:p>
        </p:txBody>
      </p:sp>
      <p:sp>
        <p:nvSpPr>
          <p:cNvPr id="7" name="">
            <a:extLst xmlns:a="http://schemas.openxmlformats.org/drawingml/2006/main">
              <a:ext uri="{FF2B5EF4-FFF2-40B4-BE49-F238E27FC236}">
                <a16:creationId xmlns:a16="http://schemas.microsoft.com/office/drawing/2014/main" id="{5157EE4C-86AA-4CC4-B6E2-01580DA635FF}"/>
              </a:ext>
            </a:extLst>
          </p:cNvPr>
          <p:cNvSpPr>
            <a:spLocks xmlns:a="http://schemas.openxmlformats.org/drawingml/2006/main" noGrp="1"/>
          </p:cNvSpPr>
          <p:nvPr/>
        </p:nvSpPr>
        <p:spPr>
          <a:xfrm xmlns:a="http://schemas.openxmlformats.org/drawingml/2006/main">
            <a:off x="876300" y="3571875"/>
            <a:ext cx="3238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OBSERVE</a:t>
            </a:r>
          </a:p>
        </p:txBody>
      </p:sp>
      <p:sp>
        <p:nvSpPr>
          <p:cNvPr id="8" name="">
            <a:extLst xmlns:a="http://schemas.openxmlformats.org/drawingml/2006/main">
              <a:ext uri="{FF2B5EF4-FFF2-40B4-BE49-F238E27FC236}">
                <a16:creationId xmlns:a16="http://schemas.microsoft.com/office/drawing/2014/main" id="{09EE2CE9-4423-4701-99DB-DB6072F4F437}"/>
              </a:ext>
            </a:extLst>
          </p:cNvPr>
          <p:cNvSpPr>
            <a:spLocks xmlns:a="http://schemas.openxmlformats.org/drawingml/2006/main" noGrp="1"/>
          </p:cNvSpPr>
          <p:nvPr/>
        </p:nvSpPr>
        <p:spPr>
          <a:xfrm xmlns:a="http://schemas.openxmlformats.org/drawingml/2006/main">
            <a:off x="4667250" y="2095500"/>
            <a:ext cx="38100" cy="28575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87A893E-9EA6-4B82-8907-81BBB333A6EA}"/>
              </a:ext>
            </a:extLst>
          </p:cNvPr>
          <p:cNvSpPr>
            <a:spLocks xmlns:a="http://schemas.openxmlformats.org/drawingml/2006/main" noGrp="1"/>
          </p:cNvSpPr>
          <p:nvPr/>
        </p:nvSpPr>
        <p:spPr>
          <a:xfrm xmlns:a="http://schemas.openxmlformats.org/drawingml/2006/main">
            <a:off x="5191125" y="2000250"/>
            <a:ext cx="5810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400" b="1">
                <a:solidFill>
                  <a:srgbClr val="17202A"/>
                </a:solidFill>
                <a:latin typeface="Aptos"/>
                <a:ea typeface="Aptos"/>
                <a:cs typeface="Aptos"/>
              </a:defRPr>
            </a:pPr>
            <a:r>
              <a:rPr sz="2400" b="1">
                <a:solidFill>
                  <a:srgbClr val="17202A"/>
                </a:solidFill>
                <a:latin typeface="Aptos"/>
                <a:ea typeface="Aptos"/>
                <a:cs typeface="Aptos"/>
              </a:rPr>
              <a:t>Professional priorities</a:t>
            </a:r>
          </a:p>
        </p:txBody>
      </p:sp>
      <p:sp>
        <p:nvSpPr>
          <p:cNvPr id="10" name="">
            <a:extLst xmlns:a="http://schemas.openxmlformats.org/drawingml/2006/main">
              <a:ext uri="{FF2B5EF4-FFF2-40B4-BE49-F238E27FC236}">
                <a16:creationId xmlns:a16="http://schemas.microsoft.com/office/drawing/2014/main" id="{26CDF496-83A6-476D-808B-DAD780D3544B}"/>
              </a:ext>
            </a:extLst>
          </p:cNvPr>
          <p:cNvSpPr>
            <a:spLocks xmlns:a="http://schemas.openxmlformats.org/drawingml/2006/main" noGrp="1"/>
          </p:cNvSpPr>
          <p:nvPr/>
        </p:nvSpPr>
        <p:spPr>
          <a:xfrm xmlns:a="http://schemas.openxmlformats.org/drawingml/2006/main">
            <a:off x="5191125" y="2762250"/>
            <a:ext cx="5905500" cy="2333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OBSERVE: Separate what the record shows from inference.</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CONNECT: Link people, property, events and time in one verified sequence.</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TEST: Apply the governing rule and alternative causal explanations.</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PRESERVE: Secure original data, provenance and expert methodology.</a:t>
            </a:r>
          </a:p>
        </p:txBody>
      </p:sp>
      <p:sp>
        <p:nvSpPr>
          <p:cNvPr id="11" name="">
            <a:extLst xmlns:a="http://schemas.openxmlformats.org/drawingml/2006/main">
              <a:ext uri="{FF2B5EF4-FFF2-40B4-BE49-F238E27FC236}">
                <a16:creationId xmlns:a16="http://schemas.microsoft.com/office/drawing/2014/main" id="{B7C33AEB-003C-4A81-BFDB-6C72E718BDD4}"/>
              </a:ext>
            </a:extLst>
          </p:cNvPr>
          <p:cNvSpPr>
            <a:spLocks xmlns:a="http://schemas.openxmlformats.org/drawingml/2006/main" noGrp="1"/>
          </p:cNvSpPr>
          <p:nvPr/>
        </p:nvSpPr>
        <p:spPr>
          <a:xfrm xmlns:a="http://schemas.openxmlformats.org/drawingml/2006/main">
            <a:off x="5048250" y="5429250"/>
            <a:ext cx="6191250" cy="609600"/>
          </a:xfrm>
          <a:prstGeom xmlns:a="http://schemas.openxmlformats.org/drawingml/2006/main" prst="roundRect">
            <a:avLst>
              <a:gd name="adj" fmla="val 18750"/>
            </a:avLst>
          </a:prstGeom>
          <a:solidFill xmlns:a="http://schemas.openxmlformats.org/drawingml/2006/main">
            <a:srgbClr val="3F1D5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68605E1-3636-4F57-98F0-0E83E179E454}"/>
              </a:ext>
            </a:extLst>
          </p:cNvPr>
          <p:cNvSpPr>
            <a:spLocks xmlns:a="http://schemas.openxmlformats.org/drawingml/2006/main" noGrp="1"/>
          </p:cNvSpPr>
          <p:nvPr/>
        </p:nvSpPr>
        <p:spPr>
          <a:xfrm xmlns:a="http://schemas.openxmlformats.org/drawingml/2006/main">
            <a:off x="5286375" y="5581650"/>
            <a:ext cx="5715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7626"/>
          </a:bodyPr>
          <a:lstStyle xmlns:a="http://schemas.openxmlformats.org/drawingml/2006/main"/>
          <a:p xmlns:a="http://schemas.openxmlformats.org/drawingml/2006/main">
            <a:pPr algn="ctr">
              <a:buNone/>
              <a:defRPr sz="1875" b="1">
                <a:solidFill>
                  <a:srgbClr val="FFFFFF"/>
                </a:solidFill>
                <a:latin typeface="Aptos"/>
                <a:ea typeface="Aptos"/>
                <a:cs typeface="Aptos"/>
              </a:defRPr>
            </a:pPr>
            <a:r>
              <a:rPr sz="1875"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89453619"/>
      </p:ext>
    </p:extLst>
  </p:cSld>
</p:sld>
</file>

<file path=ppt/slides/slide1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B57FF670-9AA5-4333-8A3A-F442A5615125}"/>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c4e906f83ff2410e"/>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FCA0A3E-4F78-4585-9FBC-A9FDA2619B15}"/>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Pilotage Act framework</a:t>
            </a:r>
          </a:p>
        </p:txBody>
      </p:sp>
      <p:sp>
        <p:nvSpPr>
          <p:cNvPr id="4" name="">
            <a:extLst xmlns:a="http://schemas.openxmlformats.org/drawingml/2006/main">
              <a:ext uri="{FF2B5EF4-FFF2-40B4-BE49-F238E27FC236}">
                <a16:creationId xmlns:a16="http://schemas.microsoft.com/office/drawing/2014/main" id="{F2AF5F4C-718B-475A-8200-F8755C6AD3D2}"/>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99DF33C-B6F4-4FB1-8A67-CF477048101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16</a:t>
            </a:r>
          </a:p>
        </p:txBody>
      </p:sp>
      <p:sp>
        <p:nvSpPr>
          <p:cNvPr id="6" name="">
            <a:extLst xmlns:a="http://schemas.openxmlformats.org/drawingml/2006/main">
              <a:ext uri="{FF2B5EF4-FFF2-40B4-BE49-F238E27FC236}">
                <a16:creationId xmlns:a16="http://schemas.microsoft.com/office/drawing/2014/main" id="{A560E737-0A28-4C5C-8349-B8331A4D5FE4}"/>
              </a:ext>
            </a:extLst>
          </p:cNvPr>
          <p:cNvSpPr>
            <a:spLocks xmlns:a="http://schemas.openxmlformats.org/drawingml/2006/main" noGrp="1"/>
          </p:cNvSpPr>
          <p:nvPr/>
        </p:nvSpPr>
        <p:spPr>
          <a:xfrm xmlns:a="http://schemas.openxmlformats.org/drawingml/2006/main">
            <a:off x="6667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726"/>
          </a:bodyPr>
          <a:lstStyle xmlns:a="http://schemas.openxmlformats.org/drawingml/2006/main"/>
          <a:p xmlns:a="http://schemas.openxmlformats.org/drawingml/2006/main">
            <a:pPr algn="ctr">
              <a:buNone/>
              <a:defRPr sz="2700" b="1">
                <a:solidFill>
                  <a:srgbClr val="3F1D52"/>
                </a:solidFill>
                <a:latin typeface="Aptos"/>
                <a:ea typeface="Aptos"/>
                <a:cs typeface="Aptos"/>
              </a:defRPr>
            </a:pPr>
            <a:r>
              <a:rPr sz="2700" b="1">
                <a:solidFill>
                  <a:srgbClr val="3F1D52"/>
                </a:solidFill>
                <a:latin typeface="Aptos"/>
                <a:ea typeface="Aptos"/>
                <a:cs typeface="Aptos"/>
              </a:rPr>
              <a:t>LEGAL SOURCE</a:t>
            </a:r>
          </a:p>
        </p:txBody>
      </p:sp>
      <p:sp>
        <p:nvSpPr>
          <p:cNvPr id="7" name="">
            <a:extLst xmlns:a="http://schemas.openxmlformats.org/drawingml/2006/main">
              <a:ext uri="{FF2B5EF4-FFF2-40B4-BE49-F238E27FC236}">
                <a16:creationId xmlns:a16="http://schemas.microsoft.com/office/drawing/2014/main" id="{9AC667C6-8903-4348-9276-08740DC20BF2}"/>
              </a:ext>
            </a:extLst>
          </p:cNvPr>
          <p:cNvSpPr>
            <a:spLocks xmlns:a="http://schemas.openxmlformats.org/drawingml/2006/main" noGrp="1"/>
          </p:cNvSpPr>
          <p:nvPr/>
        </p:nvSpPr>
        <p:spPr>
          <a:xfrm xmlns:a="http://schemas.openxmlformats.org/drawingml/2006/main">
            <a:off x="6667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Identify the precise statute, rule, convention, contract or authority.</a:t>
            </a:r>
          </a:p>
        </p:txBody>
      </p:sp>
      <p:sp>
        <p:nvSpPr>
          <p:cNvPr id="8" name="">
            <a:extLst xmlns:a="http://schemas.openxmlformats.org/drawingml/2006/main">
              <a:ext uri="{FF2B5EF4-FFF2-40B4-BE49-F238E27FC236}">
                <a16:creationId xmlns:a16="http://schemas.microsoft.com/office/drawing/2014/main" id="{6B8F7A16-B3D2-4D21-B3DD-8F830064BEF6}"/>
              </a:ext>
            </a:extLst>
          </p:cNvPr>
          <p:cNvSpPr>
            <a:spLocks xmlns:a="http://schemas.openxmlformats.org/drawingml/2006/main" noGrp="1"/>
          </p:cNvSpPr>
          <p:nvPr/>
        </p:nvSpPr>
        <p:spPr>
          <a:xfrm xmlns:a="http://schemas.openxmlformats.org/drawingml/2006/main">
            <a:off x="30003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B3F84CE5-97F6-4CB5-9BE3-0C0635A480E5}"/>
              </a:ext>
            </a:extLst>
          </p:cNvPr>
          <p:cNvSpPr>
            <a:spLocks xmlns:a="http://schemas.openxmlformats.org/drawingml/2006/main" noGrp="1"/>
          </p:cNvSpPr>
          <p:nvPr/>
        </p:nvSpPr>
        <p:spPr>
          <a:xfrm xmlns:a="http://schemas.openxmlformats.org/drawingml/2006/main">
            <a:off x="34290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A8424A"/>
                </a:solidFill>
                <a:latin typeface="Aptos"/>
                <a:ea typeface="Aptos"/>
                <a:cs typeface="Aptos"/>
              </a:defRPr>
            </a:pPr>
            <a:r>
              <a:rPr sz="2700" b="1">
                <a:solidFill>
                  <a:srgbClr val="A8424A"/>
                </a:solidFill>
                <a:latin typeface="Aptos"/>
                <a:ea typeface="Aptos"/>
                <a:cs typeface="Aptos"/>
              </a:rPr>
              <a:t>ELEMENTS</a:t>
            </a:r>
          </a:p>
        </p:txBody>
      </p:sp>
      <p:sp>
        <p:nvSpPr>
          <p:cNvPr id="10" name="">
            <a:extLst xmlns:a="http://schemas.openxmlformats.org/drawingml/2006/main">
              <a:ext uri="{FF2B5EF4-FFF2-40B4-BE49-F238E27FC236}">
                <a16:creationId xmlns:a16="http://schemas.microsoft.com/office/drawing/2014/main" id="{30C2B652-3D3B-438E-8B82-116DBED3781D}"/>
              </a:ext>
            </a:extLst>
          </p:cNvPr>
          <p:cNvSpPr>
            <a:spLocks xmlns:a="http://schemas.openxmlformats.org/drawingml/2006/main" noGrp="1"/>
          </p:cNvSpPr>
          <p:nvPr/>
        </p:nvSpPr>
        <p:spPr>
          <a:xfrm xmlns:a="http://schemas.openxmlformats.org/drawingml/2006/main">
            <a:off x="34290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State the legal test without merging distinct requirements.</a:t>
            </a:r>
          </a:p>
        </p:txBody>
      </p:sp>
      <p:sp>
        <p:nvSpPr>
          <p:cNvPr id="11" name="">
            <a:extLst xmlns:a="http://schemas.openxmlformats.org/drawingml/2006/main">
              <a:ext uri="{FF2B5EF4-FFF2-40B4-BE49-F238E27FC236}">
                <a16:creationId xmlns:a16="http://schemas.microsoft.com/office/drawing/2014/main" id="{163DC180-ACC4-424C-9F50-A480CBDA5CFA}"/>
              </a:ext>
            </a:extLst>
          </p:cNvPr>
          <p:cNvSpPr>
            <a:spLocks xmlns:a="http://schemas.openxmlformats.org/drawingml/2006/main" noGrp="1"/>
          </p:cNvSpPr>
          <p:nvPr/>
        </p:nvSpPr>
        <p:spPr>
          <a:xfrm xmlns:a="http://schemas.openxmlformats.org/drawingml/2006/main">
            <a:off x="576262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D7F9A408-5E65-48D2-97E7-7547701A4EAE}"/>
              </a:ext>
            </a:extLst>
          </p:cNvPr>
          <p:cNvSpPr>
            <a:spLocks xmlns:a="http://schemas.openxmlformats.org/drawingml/2006/main" noGrp="1"/>
          </p:cNvSpPr>
          <p:nvPr/>
        </p:nvSpPr>
        <p:spPr>
          <a:xfrm xmlns:a="http://schemas.openxmlformats.org/drawingml/2006/main">
            <a:off x="61912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8437"/>
          </a:bodyPr>
          <a:lstStyle xmlns:a="http://schemas.openxmlformats.org/drawingml/2006/main"/>
          <a:p xmlns:a="http://schemas.openxmlformats.org/drawingml/2006/main">
            <a:pPr algn="ctr">
              <a:buNone/>
              <a:defRPr sz="2700" b="1">
                <a:solidFill>
                  <a:srgbClr val="D39124"/>
                </a:solidFill>
                <a:latin typeface="Aptos"/>
                <a:ea typeface="Aptos"/>
                <a:cs typeface="Aptos"/>
              </a:defRPr>
            </a:pPr>
            <a:r>
              <a:rPr sz="2700" b="1">
                <a:solidFill>
                  <a:srgbClr val="D39124"/>
                </a:solidFill>
                <a:latin typeface="Aptos"/>
                <a:ea typeface="Aptos"/>
                <a:cs typeface="Aptos"/>
              </a:rPr>
              <a:t>APPLICATION</a:t>
            </a:r>
          </a:p>
        </p:txBody>
      </p:sp>
      <p:sp>
        <p:nvSpPr>
          <p:cNvPr id="13" name="">
            <a:extLst xmlns:a="http://schemas.openxmlformats.org/drawingml/2006/main">
              <a:ext uri="{FF2B5EF4-FFF2-40B4-BE49-F238E27FC236}">
                <a16:creationId xmlns:a16="http://schemas.microsoft.com/office/drawing/2014/main" id="{8E86F34C-544E-4A05-B8FB-AC9A36C98AFB}"/>
              </a:ext>
            </a:extLst>
          </p:cNvPr>
          <p:cNvSpPr>
            <a:spLocks xmlns:a="http://schemas.openxmlformats.org/drawingml/2006/main" noGrp="1"/>
          </p:cNvSpPr>
          <p:nvPr/>
        </p:nvSpPr>
        <p:spPr>
          <a:xfrm xmlns:a="http://schemas.openxmlformats.org/drawingml/2006/main">
            <a:off x="61912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Test status, timing, control, causation and any exception.</a:t>
            </a:r>
          </a:p>
        </p:txBody>
      </p:sp>
      <p:sp>
        <p:nvSpPr>
          <p:cNvPr id="14" name="">
            <a:extLst xmlns:a="http://schemas.openxmlformats.org/drawingml/2006/main">
              <a:ext uri="{FF2B5EF4-FFF2-40B4-BE49-F238E27FC236}">
                <a16:creationId xmlns:a16="http://schemas.microsoft.com/office/drawing/2014/main" id="{FFF8E5B7-E276-4C45-817F-92C2742C66CC}"/>
              </a:ext>
            </a:extLst>
          </p:cNvPr>
          <p:cNvSpPr>
            <a:spLocks xmlns:a="http://schemas.openxmlformats.org/drawingml/2006/main" noGrp="1"/>
          </p:cNvSpPr>
          <p:nvPr/>
        </p:nvSpPr>
        <p:spPr>
          <a:xfrm xmlns:a="http://schemas.openxmlformats.org/drawingml/2006/main">
            <a:off x="85248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57AA260A-8C53-4BEB-B91F-96358B4640D5}"/>
              </a:ext>
            </a:extLst>
          </p:cNvPr>
          <p:cNvSpPr>
            <a:spLocks xmlns:a="http://schemas.openxmlformats.org/drawingml/2006/main" noGrp="1"/>
          </p:cNvSpPr>
          <p:nvPr/>
        </p:nvSpPr>
        <p:spPr>
          <a:xfrm xmlns:a="http://schemas.openxmlformats.org/drawingml/2006/main">
            <a:off x="89535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167386"/>
                </a:solidFill>
                <a:latin typeface="Aptos"/>
                <a:ea typeface="Aptos"/>
                <a:cs typeface="Aptos"/>
              </a:defRPr>
            </a:pPr>
            <a:r>
              <a:rPr sz="2700" b="1">
                <a:solidFill>
                  <a:srgbClr val="167386"/>
                </a:solidFill>
                <a:latin typeface="Aptos"/>
                <a:ea typeface="Aptos"/>
                <a:cs typeface="Aptos"/>
              </a:rPr>
              <a:t>PRACTICE</a:t>
            </a:r>
          </a:p>
        </p:txBody>
      </p:sp>
      <p:sp>
        <p:nvSpPr>
          <p:cNvPr id="16" name="">
            <a:extLst xmlns:a="http://schemas.openxmlformats.org/drawingml/2006/main">
              <a:ext uri="{FF2B5EF4-FFF2-40B4-BE49-F238E27FC236}">
                <a16:creationId xmlns:a16="http://schemas.microsoft.com/office/drawing/2014/main" id="{5C104C31-EB6A-4438-91CA-EB7B5BF7FBD0}"/>
              </a:ext>
            </a:extLst>
          </p:cNvPr>
          <p:cNvSpPr>
            <a:spLocks xmlns:a="http://schemas.openxmlformats.org/drawingml/2006/main" noGrp="1"/>
          </p:cNvSpPr>
          <p:nvPr/>
        </p:nvSpPr>
        <p:spPr>
          <a:xfrm xmlns:a="http://schemas.openxmlformats.org/drawingml/2006/main">
            <a:off x="89535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Preserve evidence and identify the available remedy or defence.</a:t>
            </a:r>
          </a:p>
        </p:txBody>
      </p:sp>
      <p:sp>
        <p:nvSpPr>
          <p:cNvPr id="17" name="">
            <a:extLst xmlns:a="http://schemas.openxmlformats.org/drawingml/2006/main">
              <a:ext uri="{FF2B5EF4-FFF2-40B4-BE49-F238E27FC236}">
                <a16:creationId xmlns:a16="http://schemas.microsoft.com/office/drawing/2014/main" id="{DF62E41A-2E82-44E6-B783-3F679CCF63AE}"/>
              </a:ext>
            </a:extLst>
          </p:cNvPr>
          <p:cNvSpPr>
            <a:spLocks xmlns:a="http://schemas.openxmlformats.org/drawingml/2006/main" noGrp="1"/>
          </p:cNvSpPr>
          <p:nvPr/>
        </p:nvSpPr>
        <p:spPr>
          <a:xfrm xmlns:a="http://schemas.openxmlformats.org/drawingml/2006/main">
            <a:off x="666750" y="3667125"/>
            <a:ext cx="10668000" cy="952500"/>
          </a:xfrm>
          <a:prstGeom xmlns:a="http://schemas.openxmlformats.org/drawingml/2006/main" prst="roundRect">
            <a:avLst>
              <a:gd name="adj" fmla="val 16000"/>
            </a:avLst>
          </a:prstGeom>
          <a:solidFill xmlns:a="http://schemas.openxmlformats.org/drawingml/2006/main">
            <a:srgbClr val="EDE4F1"/>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22F12897-330B-4AAF-933D-1122BF63084A}"/>
              </a:ext>
            </a:extLst>
          </p:cNvPr>
          <p:cNvSpPr>
            <a:spLocks xmlns:a="http://schemas.openxmlformats.org/drawingml/2006/main" noGrp="1"/>
          </p:cNvSpPr>
          <p:nvPr/>
        </p:nvSpPr>
        <p:spPr>
          <a:xfrm xmlns:a="http://schemas.openxmlformats.org/drawingml/2006/main">
            <a:off x="1000125" y="3876675"/>
            <a:ext cx="10001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Keep jurisdiction, merits, procedure and remedy analytically distinct.</a:t>
            </a:r>
          </a:p>
        </p:txBody>
      </p:sp>
      <p:sp>
        <p:nvSpPr>
          <p:cNvPr id="19" name="">
            <a:extLst xmlns:a="http://schemas.openxmlformats.org/drawingml/2006/main">
              <a:ext uri="{FF2B5EF4-FFF2-40B4-BE49-F238E27FC236}">
                <a16:creationId xmlns:a16="http://schemas.microsoft.com/office/drawing/2014/main" id="{83CA0D25-986D-4629-BBE9-34681A9538CF}"/>
              </a:ext>
            </a:extLst>
          </p:cNvPr>
          <p:cNvSpPr>
            <a:spLocks xmlns:a="http://schemas.openxmlformats.org/drawingml/2006/main" noGrp="1"/>
          </p:cNvSpPr>
          <p:nvPr/>
        </p:nvSpPr>
        <p:spPr>
          <a:xfrm xmlns:a="http://schemas.openxmlformats.org/drawingml/2006/main">
            <a:off x="666750" y="5191125"/>
            <a:ext cx="95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Reflect</a:t>
            </a:r>
          </a:p>
        </p:txBody>
      </p:sp>
      <p:sp>
        <p:nvSpPr>
          <p:cNvPr id="20" name="">
            <a:extLst xmlns:a="http://schemas.openxmlformats.org/drawingml/2006/main">
              <a:ext uri="{FF2B5EF4-FFF2-40B4-BE49-F238E27FC236}">
                <a16:creationId xmlns:a16="http://schemas.microsoft.com/office/drawing/2014/main" id="{0859337F-66D4-4435-B1C6-E3E381BF57AF}"/>
              </a:ext>
            </a:extLst>
          </p:cNvPr>
          <p:cNvSpPr>
            <a:spLocks xmlns:a="http://schemas.openxmlformats.org/drawingml/2006/main" noGrp="1"/>
          </p:cNvSpPr>
          <p:nvPr/>
        </p:nvSpPr>
        <p:spPr>
          <a:xfrm xmlns:a="http://schemas.openxmlformats.org/drawingml/2006/main">
            <a:off x="1571625" y="5124450"/>
            <a:ext cx="952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Which issue requires the earliest evidence-preservation step?</a:t>
            </a:r>
          </a:p>
        </p:txBody>
      </p:sp>
    </p:spTree>
    <p:extLst>
      <p:ext uri="{BB962C8B-B14F-4D97-AF65-F5344CB8AC3E}">
        <p14:creationId xmlns:p14="http://schemas.microsoft.com/office/powerpoint/2010/main" val="257688740"/>
      </p:ext>
    </p:extLst>
  </p:cSld>
</p:sld>
</file>

<file path=ppt/slides/slide1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7ACFAF70-0D67-4D44-85FE-A036A2008F0C}"/>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0e3f6669d109440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FEEB0E9-C2EF-44E1-B9B6-B3B30640D33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Authorisation and charges</a:t>
            </a:r>
          </a:p>
        </p:txBody>
      </p:sp>
      <p:sp>
        <p:nvSpPr>
          <p:cNvPr id="4" name="">
            <a:extLst xmlns:a="http://schemas.openxmlformats.org/drawingml/2006/main">
              <a:ext uri="{FF2B5EF4-FFF2-40B4-BE49-F238E27FC236}">
                <a16:creationId xmlns:a16="http://schemas.microsoft.com/office/drawing/2014/main" id="{04175DA0-721D-44A2-96D9-055AE943FBD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DCB52CA-D7F8-4ED9-9DB0-5ED84D25600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17</a:t>
            </a:r>
          </a:p>
        </p:txBody>
      </p:sp>
      <p:sp>
        <p:nvSpPr>
          <p:cNvPr id="6" name="">
            <a:extLst xmlns:a="http://schemas.openxmlformats.org/drawingml/2006/main">
              <a:ext uri="{FF2B5EF4-FFF2-40B4-BE49-F238E27FC236}">
                <a16:creationId xmlns:a16="http://schemas.microsoft.com/office/drawing/2014/main" id="{502E153A-24DD-43DD-9717-F72D0D609F6A}"/>
              </a:ext>
            </a:extLst>
          </p:cNvPr>
          <p:cNvSpPr>
            <a:spLocks xmlns:a="http://schemas.openxmlformats.org/drawingml/2006/main" noGrp="1"/>
          </p:cNvSpPr>
          <p:nvPr/>
        </p:nvSpPr>
        <p:spPr>
          <a:xfrm xmlns:a="http://schemas.openxmlformats.org/drawingml/2006/main">
            <a:off x="666750" y="169545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8966"/>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A pilot's qualification, suspension, conduct and fees must comply with the authority's published and statutory framework.</a:t>
            </a:r>
          </a:p>
        </p:txBody>
      </p:sp>
      <p:sp>
        <p:nvSpPr>
          <p:cNvPr id="7" name="">
            <a:extLst xmlns:a="http://schemas.openxmlformats.org/drawingml/2006/main">
              <a:ext uri="{FF2B5EF4-FFF2-40B4-BE49-F238E27FC236}">
                <a16:creationId xmlns:a16="http://schemas.microsoft.com/office/drawing/2014/main" id="{B5335C83-8918-4881-86A6-54B192E60BF3}"/>
              </a:ext>
            </a:extLst>
          </p:cNvPr>
          <p:cNvSpPr>
            <a:spLocks xmlns:a="http://schemas.openxmlformats.org/drawingml/2006/main" noGrp="1"/>
          </p:cNvSpPr>
          <p:nvPr/>
        </p:nvSpPr>
        <p:spPr>
          <a:xfrm xmlns:a="http://schemas.openxmlformats.org/drawingml/2006/main">
            <a:off x="904875" y="2647950"/>
            <a:ext cx="3619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3F1D52"/>
                </a:solidFill>
                <a:latin typeface="Aptos"/>
                <a:ea typeface="Aptos"/>
                <a:cs typeface="Aptos"/>
              </a:defRPr>
            </a:pPr>
            <a:r>
              <a:rPr sz="1425"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7478D770-32C1-42B0-A69A-63FE479A5A81}"/>
              </a:ext>
            </a:extLst>
          </p:cNvPr>
          <p:cNvSpPr>
            <a:spLocks xmlns:a="http://schemas.openxmlformats.org/drawingml/2006/main" noGrp="1"/>
          </p:cNvSpPr>
          <p:nvPr/>
        </p:nvSpPr>
        <p:spPr>
          <a:xfrm xmlns:a="http://schemas.openxmlformats.org/drawingml/2006/main">
            <a:off x="952500" y="3143250"/>
            <a:ext cx="37147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C23C9FC9-93AF-4BD8-A7E6-04FFDD3AAA9A}"/>
              </a:ext>
            </a:extLst>
          </p:cNvPr>
          <p:cNvSpPr>
            <a:spLocks xmlns:a="http://schemas.openxmlformats.org/drawingml/2006/main" noGrp="1"/>
          </p:cNvSpPr>
          <p:nvPr/>
        </p:nvSpPr>
        <p:spPr>
          <a:xfrm xmlns:a="http://schemas.openxmlformats.org/drawingml/2006/main">
            <a:off x="7620000" y="2647950"/>
            <a:ext cx="3143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167386"/>
                </a:solidFill>
                <a:latin typeface="Aptos"/>
                <a:ea typeface="Aptos"/>
                <a:cs typeface="Aptos"/>
              </a:defRPr>
            </a:pPr>
            <a:r>
              <a:rPr sz="1425" b="1">
                <a:solidFill>
                  <a:srgbClr val="167386"/>
                </a:solidFill>
                <a:latin typeface="Aptos"/>
                <a:ea typeface="Aptos"/>
                <a:cs typeface="Aptos"/>
              </a:rPr>
              <a:t>ELEMENTS</a:t>
            </a:r>
          </a:p>
        </p:txBody>
      </p:sp>
      <p:sp>
        <p:nvSpPr>
          <p:cNvPr id="10" name="">
            <a:extLst xmlns:a="http://schemas.openxmlformats.org/drawingml/2006/main">
              <a:ext uri="{FF2B5EF4-FFF2-40B4-BE49-F238E27FC236}">
                <a16:creationId xmlns:a16="http://schemas.microsoft.com/office/drawing/2014/main" id="{95BB7FEB-BF6D-4036-9A6E-9F9E647AA79A}"/>
              </a:ext>
            </a:extLst>
          </p:cNvPr>
          <p:cNvSpPr>
            <a:spLocks xmlns:a="http://schemas.openxmlformats.org/drawingml/2006/main" noGrp="1"/>
          </p:cNvSpPr>
          <p:nvPr/>
        </p:nvSpPr>
        <p:spPr>
          <a:xfrm xmlns:a="http://schemas.openxmlformats.org/drawingml/2006/main">
            <a:off x="7667625" y="3143250"/>
            <a:ext cx="3143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State the legal test without merging distinct requirements.</a:t>
            </a:r>
          </a:p>
        </p:txBody>
      </p:sp>
      <p:sp>
        <p:nvSpPr>
          <p:cNvPr id="11" name="">
            <a:extLst xmlns:a="http://schemas.openxmlformats.org/drawingml/2006/main">
              <a:ext uri="{FF2B5EF4-FFF2-40B4-BE49-F238E27FC236}">
                <a16:creationId xmlns:a16="http://schemas.microsoft.com/office/drawing/2014/main" id="{BC344220-4BC6-40A8-A528-CBADBD437EA6}"/>
              </a:ext>
            </a:extLst>
          </p:cNvPr>
          <p:cNvSpPr>
            <a:spLocks xmlns:a="http://schemas.openxmlformats.org/drawingml/2006/main" noGrp="1"/>
          </p:cNvSpPr>
          <p:nvPr/>
        </p:nvSpPr>
        <p:spPr>
          <a:xfrm xmlns:a="http://schemas.openxmlformats.org/drawingml/2006/main">
            <a:off x="4905375" y="2619375"/>
            <a:ext cx="2333625" cy="2381250"/>
          </a:xfrm>
          <a:prstGeom xmlns:a="http://schemas.openxmlformats.org/drawingml/2006/main" prst="roundRect">
            <a:avLst>
              <a:gd name="adj" fmla="val 49796"/>
            </a:avLst>
          </a:prstGeom>
          <a:solidFill xmlns:a="http://schemas.openxmlformats.org/drawingml/2006/main">
            <a:srgbClr val="F7E8C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CC6BC1D7-0B0C-4410-8535-C60E8DA79FD1}"/>
              </a:ext>
            </a:extLst>
          </p:cNvPr>
          <p:cNvSpPr>
            <a:spLocks xmlns:a="http://schemas.openxmlformats.org/drawingml/2006/main" noGrp="1"/>
          </p:cNvSpPr>
          <p:nvPr/>
        </p:nvSpPr>
        <p:spPr>
          <a:xfrm xmlns:a="http://schemas.openxmlformats.org/drawingml/2006/main">
            <a:off x="5238750" y="3143250"/>
            <a:ext cx="166687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15"/>
          </a:bodyPr>
          <a:lstStyle xmlns:a="http://schemas.openxmlformats.org/drawingml/2006/main"/>
          <a:p xmlns:a="http://schemas.openxmlformats.org/drawingml/2006/main">
            <a:pPr algn="ctr">
              <a:buNone/>
              <a:defRPr sz="2325" b="1">
                <a:solidFill>
                  <a:srgbClr val="D39124"/>
                </a:solidFill>
                <a:latin typeface="Aptos"/>
                <a:ea typeface="Aptos"/>
                <a:cs typeface="Aptos"/>
              </a:defRPr>
            </a:pPr>
            <a:r>
              <a:rPr sz="2325" b="1">
                <a:solidFill>
                  <a:srgbClr val="D39124"/>
                </a:solidFill>
                <a:latin typeface="Aptos"/>
                <a:ea typeface="Aptos"/>
                <a:cs typeface="Aptos"/>
              </a:rPr>
              <a:t>APPLICATION</a:t>
            </a:r>
          </a:p>
        </p:txBody>
      </p:sp>
      <p:sp>
        <p:nvSpPr>
          <p:cNvPr id="13" name="">
            <a:extLst xmlns:a="http://schemas.openxmlformats.org/drawingml/2006/main">
              <a:ext uri="{FF2B5EF4-FFF2-40B4-BE49-F238E27FC236}">
                <a16:creationId xmlns:a16="http://schemas.microsoft.com/office/drawing/2014/main" id="{A1419BBD-2ED4-4602-8536-ED09CC6E8589}"/>
              </a:ext>
            </a:extLst>
          </p:cNvPr>
          <p:cNvSpPr>
            <a:spLocks xmlns:a="http://schemas.openxmlformats.org/drawingml/2006/main" noGrp="1"/>
          </p:cNvSpPr>
          <p:nvPr/>
        </p:nvSpPr>
        <p:spPr>
          <a:xfrm xmlns:a="http://schemas.openxmlformats.org/drawingml/2006/main">
            <a:off x="5238750" y="3714750"/>
            <a:ext cx="166687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1593"/>
          </a:bodyPr>
          <a:lstStyle xmlns:a="http://schemas.openxmlformats.org/drawingml/2006/main"/>
          <a:p xmlns:a="http://schemas.openxmlformats.org/drawingml/2006/main">
            <a:pPr algn="ctr">
              <a:buNone/>
              <a:defRPr sz="1575" b="1">
                <a:solidFill>
                  <a:srgbClr val="17202A"/>
                </a:solidFill>
                <a:latin typeface="Aptos"/>
                <a:ea typeface="Aptos"/>
                <a:cs typeface="Aptos"/>
              </a:defRPr>
            </a:pPr>
            <a:r>
              <a:rPr sz="1575" b="1">
                <a:solidFill>
                  <a:srgbClr val="17202A"/>
                </a:solidFill>
                <a:latin typeface="Aptos"/>
                <a:ea typeface="Aptos"/>
                <a:cs typeface="Aptos"/>
              </a:rPr>
              <a:t>Test status, timing, control, causation and any exception.</a:t>
            </a:r>
          </a:p>
        </p:txBody>
      </p:sp>
      <p:sp>
        <p:nvSpPr>
          <p:cNvPr id="14" name="">
            <a:extLst xmlns:a="http://schemas.openxmlformats.org/drawingml/2006/main">
              <a:ext uri="{FF2B5EF4-FFF2-40B4-BE49-F238E27FC236}">
                <a16:creationId xmlns:a16="http://schemas.microsoft.com/office/drawing/2014/main" id="{81916C0D-9D85-4A35-BF4D-4113F4CDB4FA}"/>
              </a:ext>
            </a:extLst>
          </p:cNvPr>
          <p:cNvSpPr>
            <a:spLocks xmlns:a="http://schemas.openxmlformats.org/drawingml/2006/main" noGrp="1"/>
          </p:cNvSpPr>
          <p:nvPr/>
        </p:nvSpPr>
        <p:spPr>
          <a:xfrm xmlns:a="http://schemas.openxmlformats.org/drawingml/2006/main">
            <a:off x="1095375" y="5524500"/>
            <a:ext cx="10001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PRACTICE — Preserve evidence and identify the available remedy or defence.</a:t>
            </a:r>
          </a:p>
        </p:txBody>
      </p:sp>
    </p:spTree>
    <p:extLst>
      <p:ext uri="{BB962C8B-B14F-4D97-AF65-F5344CB8AC3E}">
        <p14:creationId xmlns:p14="http://schemas.microsoft.com/office/powerpoint/2010/main" val="2056515350"/>
      </p:ext>
    </p:extLst>
  </p:cSld>
</p:sld>
</file>

<file path=ppt/slides/slide1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5477F0EF-DD6A-44E8-BE1B-C5DC325392E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66d6168cd0ab49eb"/>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0511450-76AA-460A-94E7-C50F3F9C12F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Compulsory pilotage</a:t>
            </a:r>
          </a:p>
        </p:txBody>
      </p:sp>
      <p:sp>
        <p:nvSpPr>
          <p:cNvPr id="4" name="">
            <a:extLst xmlns:a="http://schemas.openxmlformats.org/drawingml/2006/main">
              <a:ext uri="{FF2B5EF4-FFF2-40B4-BE49-F238E27FC236}">
                <a16:creationId xmlns:a16="http://schemas.microsoft.com/office/drawing/2014/main" id="{7A07071B-C6E0-47D7-BC6D-AA34A4559AF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526047-C9A9-4529-A513-C6F7F8E8E70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18</a:t>
            </a:r>
          </a:p>
        </p:txBody>
      </p:sp>
      <p:sp>
        <p:nvSpPr>
          <p:cNvPr id="6" name="">
            <a:extLst xmlns:a="http://schemas.openxmlformats.org/drawingml/2006/main">
              <a:ext uri="{FF2B5EF4-FFF2-40B4-BE49-F238E27FC236}">
                <a16:creationId xmlns:a16="http://schemas.microsoft.com/office/drawing/2014/main" id="{9398A95D-96D0-4600-B910-CA8E5230BA0E}"/>
              </a:ext>
            </a:extLst>
          </p:cNvPr>
          <p:cNvSpPr>
            <a:spLocks xmlns:a="http://schemas.openxmlformats.org/drawingml/2006/main" noGrp="1"/>
          </p:cNvSpPr>
          <p:nvPr/>
        </p:nvSpPr>
        <p:spPr>
          <a:xfrm xmlns:a="http://schemas.openxmlformats.org/drawingml/2006/main">
            <a:off x="666750" y="17145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8966"/>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Compulsion does not make the master a passive observer; bridge-team duties and the legal allocation of responsibility continue.</a:t>
            </a:r>
          </a:p>
        </p:txBody>
      </p:sp>
      <p:sp>
        <p:nvSpPr>
          <p:cNvPr id="7" name="">
            <a:extLst xmlns:a="http://schemas.openxmlformats.org/drawingml/2006/main">
              <a:ext uri="{FF2B5EF4-FFF2-40B4-BE49-F238E27FC236}">
                <a16:creationId xmlns:a16="http://schemas.microsoft.com/office/drawing/2014/main" id="{80C71ED4-8958-4775-A22D-2C483F2C6883}"/>
              </a:ext>
            </a:extLst>
          </p:cNvPr>
          <p:cNvSpPr>
            <a:spLocks xmlns:a="http://schemas.openxmlformats.org/drawingml/2006/main" noGrp="1"/>
          </p:cNvSpPr>
          <p:nvPr/>
        </p:nvSpPr>
        <p:spPr>
          <a:xfrm xmlns:a="http://schemas.openxmlformats.org/drawingml/2006/main">
            <a:off x="666750" y="2552700"/>
            <a:ext cx="4762500" cy="2714625"/>
          </a:xfrm>
          <a:prstGeom xmlns:a="http://schemas.openxmlformats.org/drawingml/2006/main" prst="roundRect">
            <a:avLst>
              <a:gd name="adj" fmla="val 6316"/>
            </a:avLst>
          </a:prstGeom>
          <a:solidFill xmlns:a="http://schemas.openxmlformats.org/drawingml/2006/main">
            <a:srgbClr val="F5E0E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CF7D3F28-B7D7-49E6-B5B8-D5DB39B030B7}"/>
              </a:ext>
            </a:extLst>
          </p:cNvPr>
          <p:cNvSpPr>
            <a:spLocks xmlns:a="http://schemas.openxmlformats.org/drawingml/2006/main" noGrp="1"/>
          </p:cNvSpPr>
          <p:nvPr/>
        </p:nvSpPr>
        <p:spPr>
          <a:xfrm xmlns:a="http://schemas.openxmlformats.org/drawingml/2006/main">
            <a:off x="952500" y="2838450"/>
            <a:ext cx="4191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A8424A"/>
                </a:solidFill>
                <a:latin typeface="Aptos"/>
                <a:ea typeface="Aptos"/>
                <a:cs typeface="Aptos"/>
              </a:defRPr>
            </a:pPr>
            <a:r>
              <a:rPr sz="1425" b="1">
                <a:solidFill>
                  <a:srgbClr val="A8424A"/>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CD2D2CCB-4F4D-4F43-89C9-B68043DBC26C}"/>
              </a:ext>
            </a:extLst>
          </p:cNvPr>
          <p:cNvSpPr>
            <a:spLocks xmlns:a="http://schemas.openxmlformats.org/drawingml/2006/main" noGrp="1"/>
          </p:cNvSpPr>
          <p:nvPr/>
        </p:nvSpPr>
        <p:spPr>
          <a:xfrm xmlns:a="http://schemas.openxmlformats.org/drawingml/2006/main">
            <a:off x="1095375" y="3381375"/>
            <a:ext cx="3810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045DF73D-8004-40F5-9A49-FF8E8A4247EA}"/>
              </a:ext>
            </a:extLst>
          </p:cNvPr>
          <p:cNvSpPr>
            <a:spLocks xmlns:a="http://schemas.openxmlformats.org/drawingml/2006/main" noGrp="1"/>
          </p:cNvSpPr>
          <p:nvPr/>
        </p:nvSpPr>
        <p:spPr>
          <a:xfrm xmlns:a="http://schemas.openxmlformats.org/drawingml/2006/main">
            <a:off x="5905500" y="2552700"/>
            <a:ext cx="5429250" cy="2714625"/>
          </a:xfrm>
          <a:prstGeom xmlns:a="http://schemas.openxmlformats.org/drawingml/2006/main" prst="roundRect">
            <a:avLst>
              <a:gd name="adj" fmla="val 6316"/>
            </a:avLst>
          </a:prstGeom>
          <a:solidFill xmlns:a="http://schemas.openxmlformats.org/drawingml/2006/main">
            <a:srgbClr val="DDEDE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D83106C5-4F97-4FC9-9CB9-7BCF857CC3FC}"/>
              </a:ext>
            </a:extLst>
          </p:cNvPr>
          <p:cNvSpPr>
            <a:spLocks xmlns:a="http://schemas.openxmlformats.org/drawingml/2006/main" noGrp="1"/>
          </p:cNvSpPr>
          <p:nvPr/>
        </p:nvSpPr>
        <p:spPr>
          <a:xfrm xmlns:a="http://schemas.openxmlformats.org/drawingml/2006/main">
            <a:off x="6238875" y="2838450"/>
            <a:ext cx="476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2E7968"/>
                </a:solidFill>
                <a:latin typeface="Aptos"/>
                <a:ea typeface="Aptos"/>
                <a:cs typeface="Aptos"/>
              </a:defRPr>
            </a:pPr>
            <a:r>
              <a:rPr sz="1425" b="1">
                <a:solidFill>
                  <a:srgbClr val="2E7968"/>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A9FDF952-7D2D-473F-BDFE-F85578C14792}"/>
              </a:ext>
            </a:extLst>
          </p:cNvPr>
          <p:cNvSpPr>
            <a:spLocks xmlns:a="http://schemas.openxmlformats.org/drawingml/2006/main" noGrp="1"/>
          </p:cNvSpPr>
          <p:nvPr/>
        </p:nvSpPr>
        <p:spPr>
          <a:xfrm xmlns:a="http://schemas.openxmlformats.org/drawingml/2006/main">
            <a:off x="6381750" y="3381375"/>
            <a:ext cx="4286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CCB86A5D-5513-4228-BD46-9D97E13973A9}"/>
              </a:ext>
            </a:extLst>
          </p:cNvPr>
          <p:cNvSpPr>
            <a:spLocks xmlns:a="http://schemas.openxmlformats.org/drawingml/2006/main" noGrp="1"/>
          </p:cNvSpPr>
          <p:nvPr/>
        </p:nvSpPr>
        <p:spPr>
          <a:xfrm xmlns:a="http://schemas.openxmlformats.org/drawingml/2006/main">
            <a:off x="1524000" y="5715000"/>
            <a:ext cx="9144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025" b="1">
                <a:solidFill>
                  <a:srgbClr val="3F1D52"/>
                </a:solidFill>
                <a:latin typeface="Aptos"/>
                <a:ea typeface="Aptos"/>
                <a:cs typeface="Aptos"/>
              </a:defRPr>
            </a:pPr>
            <a:r>
              <a:rPr sz="202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2145290259"/>
      </p:ext>
    </p:extLst>
  </p:cSld>
</p:sld>
</file>

<file path=ppt/slides/slide1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F1BC5549-ACCD-448F-B89B-F664FE278F4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398a18551cbf4592"/>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9E91420D-53E3-4A81-8C71-B293F15BD1DD}"/>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Master and pilot roles</a:t>
            </a:r>
          </a:p>
        </p:txBody>
      </p:sp>
      <p:sp>
        <p:nvSpPr>
          <p:cNvPr id="4" name="">
            <a:extLst xmlns:a="http://schemas.openxmlformats.org/drawingml/2006/main">
              <a:ext uri="{FF2B5EF4-FFF2-40B4-BE49-F238E27FC236}">
                <a16:creationId xmlns:a16="http://schemas.microsoft.com/office/drawing/2014/main" id="{E6E6A6BB-09B8-4D9E-936E-0EEAF223C07F}"/>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FB6F245-003D-41CB-AB3D-1D538AA5A88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19</a:t>
            </a:r>
          </a:p>
        </p:txBody>
      </p:sp>
      <p:sp>
        <p:nvSpPr>
          <p:cNvPr id="6" name="">
            <a:extLst xmlns:a="http://schemas.openxmlformats.org/drawingml/2006/main">
              <a:ext uri="{FF2B5EF4-FFF2-40B4-BE49-F238E27FC236}">
                <a16:creationId xmlns:a16="http://schemas.microsoft.com/office/drawing/2014/main" id="{1B259CE8-BB5C-4DF9-8B98-497868C1DE9C}"/>
              </a:ext>
            </a:extLst>
          </p:cNvPr>
          <p:cNvSpPr>
            <a:spLocks xmlns:a="http://schemas.openxmlformats.org/drawingml/2006/main" noGrp="1"/>
          </p:cNvSpPr>
          <p:nvPr/>
        </p:nvSpPr>
        <p:spPr>
          <a:xfrm xmlns:a="http://schemas.openxmlformats.org/drawingml/2006/main">
            <a:off x="704850" y="18859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1AC4CF18-50D7-44F4-B663-098EB93FAF55}"/>
              </a:ext>
            </a:extLst>
          </p:cNvPr>
          <p:cNvSpPr>
            <a:spLocks xmlns:a="http://schemas.openxmlformats.org/drawingml/2006/main" noGrp="1"/>
          </p:cNvSpPr>
          <p:nvPr/>
        </p:nvSpPr>
        <p:spPr>
          <a:xfrm xmlns:a="http://schemas.openxmlformats.org/drawingml/2006/main">
            <a:off x="1381125" y="18097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3F1D52"/>
                </a:solidFill>
                <a:latin typeface="Aptos"/>
                <a:ea typeface="Aptos"/>
                <a:cs typeface="Aptos"/>
              </a:defRPr>
            </a:pPr>
            <a:r>
              <a:rPr sz="1875"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5AE7D411-DDF0-4084-936D-241CFEFFF3FC}"/>
              </a:ext>
            </a:extLst>
          </p:cNvPr>
          <p:cNvSpPr>
            <a:spLocks xmlns:a="http://schemas.openxmlformats.org/drawingml/2006/main" noGrp="1"/>
          </p:cNvSpPr>
          <p:nvPr/>
        </p:nvSpPr>
        <p:spPr>
          <a:xfrm xmlns:a="http://schemas.openxmlformats.org/drawingml/2006/main">
            <a:off x="5048250" y="18097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42DF6AB3-1881-475F-92C2-4B7EAB2001AF}"/>
              </a:ext>
            </a:extLst>
          </p:cNvPr>
          <p:cNvSpPr>
            <a:spLocks xmlns:a="http://schemas.openxmlformats.org/drawingml/2006/main" noGrp="1"/>
          </p:cNvSpPr>
          <p:nvPr/>
        </p:nvSpPr>
        <p:spPr>
          <a:xfrm xmlns:a="http://schemas.openxmlformats.org/drawingml/2006/main">
            <a:off x="1381125" y="25527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9D5B388-E5CA-43E1-8684-189210834D17}"/>
              </a:ext>
            </a:extLst>
          </p:cNvPr>
          <p:cNvSpPr>
            <a:spLocks xmlns:a="http://schemas.openxmlformats.org/drawingml/2006/main" noGrp="1"/>
          </p:cNvSpPr>
          <p:nvPr/>
        </p:nvSpPr>
        <p:spPr>
          <a:xfrm xmlns:a="http://schemas.openxmlformats.org/drawingml/2006/main">
            <a:off x="704850" y="28765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167386"/>
                </a:solidFill>
                <a:latin typeface="Aptos"/>
                <a:ea typeface="Aptos"/>
                <a:cs typeface="Aptos"/>
              </a:defRPr>
            </a:pPr>
            <a:r>
              <a:rPr sz="2250" b="1">
                <a:solidFill>
                  <a:srgbClr val="167386"/>
                </a:solidFill>
                <a:latin typeface="Aptos"/>
                <a:ea typeface="Aptos"/>
                <a:cs typeface="Aptos"/>
              </a:rPr>
              <a:t/>
            </a:r>
          </a:p>
        </p:txBody>
      </p:sp>
      <p:sp>
        <p:nvSpPr>
          <p:cNvPr id="11" name="">
            <a:extLst xmlns:a="http://schemas.openxmlformats.org/drawingml/2006/main">
              <a:ext uri="{FF2B5EF4-FFF2-40B4-BE49-F238E27FC236}">
                <a16:creationId xmlns:a16="http://schemas.microsoft.com/office/drawing/2014/main" id="{FD757696-1877-4FB1-BEAB-8F9001EE3FCD}"/>
              </a:ext>
            </a:extLst>
          </p:cNvPr>
          <p:cNvSpPr>
            <a:spLocks xmlns:a="http://schemas.openxmlformats.org/drawingml/2006/main" noGrp="1"/>
          </p:cNvSpPr>
          <p:nvPr/>
        </p:nvSpPr>
        <p:spPr>
          <a:xfrm xmlns:a="http://schemas.openxmlformats.org/drawingml/2006/main">
            <a:off x="1381125" y="28003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167386"/>
                </a:solidFill>
                <a:latin typeface="Aptos"/>
                <a:ea typeface="Aptos"/>
                <a:cs typeface="Aptos"/>
              </a:defRPr>
            </a:pPr>
            <a:r>
              <a:rPr sz="1875" b="1">
                <a:solidFill>
                  <a:srgbClr val="167386"/>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1EACD7CC-686F-4C2B-A651-5252DF5EB1CE}"/>
              </a:ext>
            </a:extLst>
          </p:cNvPr>
          <p:cNvSpPr>
            <a:spLocks xmlns:a="http://schemas.openxmlformats.org/drawingml/2006/main" noGrp="1"/>
          </p:cNvSpPr>
          <p:nvPr/>
        </p:nvSpPr>
        <p:spPr>
          <a:xfrm xmlns:a="http://schemas.openxmlformats.org/drawingml/2006/main">
            <a:off x="5048250" y="28003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EBD2D058-48A1-4BFD-AC34-B333E07C3684}"/>
              </a:ext>
            </a:extLst>
          </p:cNvPr>
          <p:cNvSpPr>
            <a:spLocks xmlns:a="http://schemas.openxmlformats.org/drawingml/2006/main" noGrp="1"/>
          </p:cNvSpPr>
          <p:nvPr/>
        </p:nvSpPr>
        <p:spPr>
          <a:xfrm xmlns:a="http://schemas.openxmlformats.org/drawingml/2006/main">
            <a:off x="1381125" y="35433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7679C542-9470-4BB2-A9FC-416E682589B4}"/>
              </a:ext>
            </a:extLst>
          </p:cNvPr>
          <p:cNvSpPr>
            <a:spLocks xmlns:a="http://schemas.openxmlformats.org/drawingml/2006/main" noGrp="1"/>
          </p:cNvSpPr>
          <p:nvPr/>
        </p:nvSpPr>
        <p:spPr>
          <a:xfrm xmlns:a="http://schemas.openxmlformats.org/drawingml/2006/main">
            <a:off x="704850" y="38671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D39124"/>
                </a:solidFill>
                <a:latin typeface="Aptos"/>
                <a:ea typeface="Aptos"/>
                <a:cs typeface="Aptos"/>
              </a:defRPr>
            </a:pPr>
            <a:r>
              <a:rPr sz="2250" b="1">
                <a:solidFill>
                  <a:srgbClr val="D39124"/>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AC8C6A89-3102-415C-9B83-35304EE77EB6}"/>
              </a:ext>
            </a:extLst>
          </p:cNvPr>
          <p:cNvSpPr>
            <a:spLocks xmlns:a="http://schemas.openxmlformats.org/drawingml/2006/main" noGrp="1"/>
          </p:cNvSpPr>
          <p:nvPr/>
        </p:nvSpPr>
        <p:spPr>
          <a:xfrm xmlns:a="http://schemas.openxmlformats.org/drawingml/2006/main">
            <a:off x="1381125" y="37909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D39124"/>
                </a:solidFill>
                <a:latin typeface="Aptos"/>
                <a:ea typeface="Aptos"/>
                <a:cs typeface="Aptos"/>
              </a:defRPr>
            </a:pPr>
            <a:r>
              <a:rPr sz="1875" b="1">
                <a:solidFill>
                  <a:srgbClr val="D39124"/>
                </a:solidFill>
                <a:latin typeface="Aptos"/>
                <a:ea typeface="Aptos"/>
                <a:cs typeface="Aptos"/>
              </a:rPr>
              <a:t>APPLICATION</a:t>
            </a:r>
          </a:p>
        </p:txBody>
      </p:sp>
      <p:sp>
        <p:nvSpPr>
          <p:cNvPr id="16" name="">
            <a:extLst xmlns:a="http://schemas.openxmlformats.org/drawingml/2006/main">
              <a:ext uri="{FF2B5EF4-FFF2-40B4-BE49-F238E27FC236}">
                <a16:creationId xmlns:a16="http://schemas.microsoft.com/office/drawing/2014/main" id="{EFEA6747-F54D-4D51-9964-99F8B6872B93}"/>
              </a:ext>
            </a:extLst>
          </p:cNvPr>
          <p:cNvSpPr>
            <a:spLocks xmlns:a="http://schemas.openxmlformats.org/drawingml/2006/main" noGrp="1"/>
          </p:cNvSpPr>
          <p:nvPr/>
        </p:nvSpPr>
        <p:spPr>
          <a:xfrm xmlns:a="http://schemas.openxmlformats.org/drawingml/2006/main">
            <a:off x="5048250" y="37909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6C450C92-EA46-4467-83FA-4EEAF4B48FC0}"/>
              </a:ext>
            </a:extLst>
          </p:cNvPr>
          <p:cNvSpPr>
            <a:spLocks xmlns:a="http://schemas.openxmlformats.org/drawingml/2006/main" noGrp="1"/>
          </p:cNvSpPr>
          <p:nvPr/>
        </p:nvSpPr>
        <p:spPr>
          <a:xfrm xmlns:a="http://schemas.openxmlformats.org/drawingml/2006/main">
            <a:off x="1381125" y="45339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13551EC-81AE-4ED3-B6AA-D16E69FAA1BD}"/>
              </a:ext>
            </a:extLst>
          </p:cNvPr>
          <p:cNvSpPr>
            <a:spLocks xmlns:a="http://schemas.openxmlformats.org/drawingml/2006/main" noGrp="1"/>
          </p:cNvSpPr>
          <p:nvPr/>
        </p:nvSpPr>
        <p:spPr>
          <a:xfrm xmlns:a="http://schemas.openxmlformats.org/drawingml/2006/main">
            <a:off x="704850" y="48577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A8424A"/>
                </a:solidFill>
                <a:latin typeface="Aptos"/>
                <a:ea typeface="Aptos"/>
                <a:cs typeface="Aptos"/>
              </a:defRPr>
            </a:pPr>
            <a:r>
              <a:rPr sz="2250" b="1">
                <a:solidFill>
                  <a:srgbClr val="A8424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3C3144DF-46C4-40BB-9EFC-F82B078D8BAB}"/>
              </a:ext>
            </a:extLst>
          </p:cNvPr>
          <p:cNvSpPr>
            <a:spLocks xmlns:a="http://schemas.openxmlformats.org/drawingml/2006/main" noGrp="1"/>
          </p:cNvSpPr>
          <p:nvPr/>
        </p:nvSpPr>
        <p:spPr>
          <a:xfrm xmlns:a="http://schemas.openxmlformats.org/drawingml/2006/main">
            <a:off x="1381125" y="47815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A8424A"/>
                </a:solidFill>
                <a:latin typeface="Aptos"/>
                <a:ea typeface="Aptos"/>
                <a:cs typeface="Aptos"/>
              </a:defRPr>
            </a:pPr>
            <a:r>
              <a:rPr sz="1875" b="1">
                <a:solidFill>
                  <a:srgbClr val="A8424A"/>
                </a:solidFill>
                <a:latin typeface="Aptos"/>
                <a:ea typeface="Aptos"/>
                <a:cs typeface="Aptos"/>
              </a:rPr>
              <a:t>PRACTICE</a:t>
            </a:r>
          </a:p>
        </p:txBody>
      </p:sp>
      <p:sp>
        <p:nvSpPr>
          <p:cNvPr id="20" name="">
            <a:extLst xmlns:a="http://schemas.openxmlformats.org/drawingml/2006/main">
              <a:ext uri="{FF2B5EF4-FFF2-40B4-BE49-F238E27FC236}">
                <a16:creationId xmlns:a16="http://schemas.microsoft.com/office/drawing/2014/main" id="{7222AD30-9EE0-43D1-89DE-34C6F506AB8B}"/>
              </a:ext>
            </a:extLst>
          </p:cNvPr>
          <p:cNvSpPr>
            <a:spLocks xmlns:a="http://schemas.openxmlformats.org/drawingml/2006/main" noGrp="1"/>
          </p:cNvSpPr>
          <p:nvPr/>
        </p:nvSpPr>
        <p:spPr>
          <a:xfrm xmlns:a="http://schemas.openxmlformats.org/drawingml/2006/main">
            <a:off x="5048250" y="47815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Preserve evidence and identify the available remedy or defence.</a:t>
            </a:r>
          </a:p>
        </p:txBody>
      </p:sp>
      <p:sp>
        <p:nvSpPr>
          <p:cNvPr id="21" name="">
            <a:extLst xmlns:a="http://schemas.openxmlformats.org/drawingml/2006/main">
              <a:ext uri="{FF2B5EF4-FFF2-40B4-BE49-F238E27FC236}">
                <a16:creationId xmlns:a16="http://schemas.microsoft.com/office/drawing/2014/main" id="{D971A46A-4BE8-49DA-BA63-AA62790F4F9D}"/>
              </a:ext>
            </a:extLst>
          </p:cNvPr>
          <p:cNvSpPr>
            <a:spLocks xmlns:a="http://schemas.openxmlformats.org/drawingml/2006/main" noGrp="1"/>
          </p:cNvSpPr>
          <p:nvPr/>
        </p:nvSpPr>
        <p:spPr>
          <a:xfrm xmlns:a="http://schemas.openxmlformats.org/drawingml/2006/main">
            <a:off x="1381125" y="55245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57C1D726-4BC6-42B5-9771-4303D27DBDF4}"/>
              </a:ext>
            </a:extLst>
          </p:cNvPr>
          <p:cNvSpPr>
            <a:spLocks xmlns:a="http://schemas.openxmlformats.org/drawingml/2006/main" noGrp="1"/>
          </p:cNvSpPr>
          <p:nvPr/>
        </p:nvSpPr>
        <p:spPr>
          <a:xfrm xmlns:a="http://schemas.openxmlformats.org/drawingml/2006/main">
            <a:off x="666750" y="5867400"/>
            <a:ext cx="10572750" cy="438150"/>
          </a:xfrm>
          <a:prstGeom xmlns:a="http://schemas.openxmlformats.org/drawingml/2006/main" prst="roundRect">
            <a:avLst>
              <a:gd name="adj" fmla="val 21739"/>
            </a:avLst>
          </a:prstGeom>
          <a:solidFill xmlns:a="http://schemas.openxmlformats.org/drawingml/2006/main">
            <a:srgbClr val="3F1D52"/>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A1FFAF23-263A-4B35-94E7-092BBD6385CC}"/>
              </a:ext>
            </a:extLst>
          </p:cNvPr>
          <p:cNvSpPr>
            <a:spLocks xmlns:a="http://schemas.openxmlformats.org/drawingml/2006/main" noGrp="1"/>
          </p:cNvSpPr>
          <p:nvPr/>
        </p:nvSpPr>
        <p:spPr>
          <a:xfrm xmlns:a="http://schemas.openxmlformats.org/drawingml/2006/main">
            <a:off x="904875" y="5962650"/>
            <a:ext cx="10096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086347914"/>
      </p:ext>
    </p:extLst>
  </p:cSld>
</p:sld>
</file>

<file path=ppt/slides/slide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D09DDB9E-E514-481D-B183-5AFDE74DBB4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8a763f1405b740c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2885419E-A57C-4DE4-9F87-9A88F9B02E4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aim</a:t>
            </a:r>
          </a:p>
        </p:txBody>
      </p:sp>
      <p:sp>
        <p:nvSpPr>
          <p:cNvPr id="4" name="">
            <a:extLst xmlns:a="http://schemas.openxmlformats.org/drawingml/2006/main">
              <a:ext uri="{FF2B5EF4-FFF2-40B4-BE49-F238E27FC236}">
                <a16:creationId xmlns:a16="http://schemas.microsoft.com/office/drawing/2014/main" id="{149329FC-266A-4B48-9C3D-E6EC97F4FEB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7157DD7-A31C-479F-8E5D-BD749F82322B}"/>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02</a:t>
            </a:r>
          </a:p>
        </p:txBody>
      </p:sp>
      <p:sp>
        <p:nvSpPr>
          <p:cNvPr id="6" name="">
            <a:extLst xmlns:a="http://schemas.openxmlformats.org/drawingml/2006/main">
              <a:ext uri="{FF2B5EF4-FFF2-40B4-BE49-F238E27FC236}">
                <a16:creationId xmlns:a16="http://schemas.microsoft.com/office/drawing/2014/main" id="{68E2033F-9C26-4824-AFF7-9EEBEB7B0EB6}"/>
              </a:ext>
            </a:extLst>
          </p:cNvPr>
          <p:cNvSpPr>
            <a:spLocks xmlns:a="http://schemas.openxmlformats.org/drawingml/2006/main" noGrp="1"/>
          </p:cNvSpPr>
          <p:nvPr/>
        </p:nvSpPr>
        <p:spPr>
          <a:xfrm xmlns:a="http://schemas.openxmlformats.org/drawingml/2006/main">
            <a:off x="666750" y="1752600"/>
            <a:ext cx="7239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140"/>
          </a:bodyPr>
          <a:lstStyle xmlns:a="http://schemas.openxmlformats.org/drawingml/2006/main"/>
          <a:p xmlns:a="http://schemas.openxmlformats.org/drawingml/2006/main">
            <a:pPr algn="l">
              <a:buNone/>
              <a:defRPr sz="2850" b="1">
                <a:solidFill>
                  <a:srgbClr val="17202A"/>
                </a:solidFill>
                <a:latin typeface="Aptos"/>
                <a:ea typeface="Aptos"/>
                <a:cs typeface="Aptos"/>
              </a:defRPr>
            </a:pPr>
            <a:r>
              <a:rPr sz="2850" b="1">
                <a:solidFill>
                  <a:srgbClr val="17202A"/>
                </a:solidFill>
                <a:latin typeface="Aptos"/>
                <a:ea typeface="Aptos"/>
                <a:cs typeface="Aptos"/>
              </a:rPr>
              <a:t>Develop legally confident, evidence-led Admiralty practitioners</a:t>
            </a:r>
          </a:p>
        </p:txBody>
      </p:sp>
      <p:sp>
        <p:nvSpPr>
          <p:cNvPr id="7" name="">
            <a:extLst xmlns:a="http://schemas.openxmlformats.org/drawingml/2006/main">
              <a:ext uri="{FF2B5EF4-FFF2-40B4-BE49-F238E27FC236}">
                <a16:creationId xmlns:a16="http://schemas.microsoft.com/office/drawing/2014/main" id="{E3968126-115E-46A9-9687-07A860915D2A}"/>
              </a:ext>
            </a:extLst>
          </p:cNvPr>
          <p:cNvSpPr>
            <a:spLocks xmlns:a="http://schemas.openxmlformats.org/drawingml/2006/main" noGrp="1"/>
          </p:cNvSpPr>
          <p:nvPr/>
        </p:nvSpPr>
        <p:spPr>
          <a:xfrm xmlns:a="http://schemas.openxmlformats.org/drawingml/2006/main">
            <a:off x="666750" y="2619375"/>
            <a:ext cx="69532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950" b="0">
                <a:solidFill>
                  <a:srgbClr val="5F6874"/>
                </a:solidFill>
                <a:latin typeface="Aptos"/>
                <a:ea typeface="Aptos"/>
                <a:cs typeface="Aptos"/>
              </a:defRPr>
            </a:pPr>
            <a:r>
              <a:rPr sz="1950" b="0">
                <a:solidFill>
                  <a:srgbClr val="5F6874"/>
                </a:solidFill>
                <a:latin typeface="Aptos"/>
                <a:ea typeface="Aptos"/>
                <a:cs typeface="Aptos"/>
              </a:rPr>
              <a:t>This course provides a comprehensive grounding in Admiralty law and maritime litigation: jurisdiction, arrest, collision, salvage, towage, pilotage and limitation of liability.</a:t>
            </a:r>
          </a:p>
        </p:txBody>
      </p:sp>
      <p:sp>
        <p:nvSpPr>
          <p:cNvPr id="8" name="">
            <a:extLst xmlns:a="http://schemas.openxmlformats.org/drawingml/2006/main">
              <a:ext uri="{FF2B5EF4-FFF2-40B4-BE49-F238E27FC236}">
                <a16:creationId xmlns:a16="http://schemas.microsoft.com/office/drawing/2014/main" id="{13DA6EAE-E4C3-4976-A1A6-AE0CCCB2352C}"/>
              </a:ext>
            </a:extLst>
          </p:cNvPr>
          <p:cNvSpPr>
            <a:spLocks xmlns:a="http://schemas.openxmlformats.org/drawingml/2006/main" noGrp="1"/>
          </p:cNvSpPr>
          <p:nvPr/>
        </p:nvSpPr>
        <p:spPr>
          <a:xfrm xmlns:a="http://schemas.openxmlformats.org/drawingml/2006/main">
            <a:off x="8096250" y="1752600"/>
            <a:ext cx="3238500" cy="3352800"/>
          </a:xfrm>
          <a:prstGeom xmlns:a="http://schemas.openxmlformats.org/drawingml/2006/main" prst="roundRect">
            <a:avLst>
              <a:gd name="adj" fmla="val 7059"/>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B196F61-23F2-46F8-9976-22D299470EC1}"/>
              </a:ext>
            </a:extLst>
          </p:cNvPr>
          <p:cNvSpPr>
            <a:spLocks xmlns:a="http://schemas.openxmlformats.org/drawingml/2006/main" noGrp="1"/>
          </p:cNvSpPr>
          <p:nvPr/>
        </p:nvSpPr>
        <p:spPr>
          <a:xfrm xmlns:a="http://schemas.openxmlformats.org/drawingml/2006/main">
            <a:off x="8420100" y="2076450"/>
            <a:ext cx="2571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00" b="1">
                <a:solidFill>
                  <a:srgbClr val="DCCBE2"/>
                </a:solidFill>
                <a:latin typeface="Aptos"/>
                <a:ea typeface="Aptos"/>
                <a:cs typeface="Aptos"/>
              </a:defRPr>
            </a:pPr>
            <a:r>
              <a:rPr sz="1200" b="1">
                <a:solidFill>
                  <a:srgbClr val="DCCBE2"/>
                </a:solidFill>
                <a:latin typeface="Aptos"/>
                <a:ea typeface="Aptos"/>
                <a:cs typeface="Aptos"/>
              </a:rPr>
              <a:t>LEARNERS WILL</a:t>
            </a:r>
          </a:p>
        </p:txBody>
      </p:sp>
      <p:sp>
        <p:nvSpPr>
          <p:cNvPr id="10" name="">
            <a:extLst xmlns:a="http://schemas.openxmlformats.org/drawingml/2006/main">
              <a:ext uri="{FF2B5EF4-FFF2-40B4-BE49-F238E27FC236}">
                <a16:creationId xmlns:a16="http://schemas.microsoft.com/office/drawing/2014/main" id="{23F26851-DC46-4AAA-91B2-680B64AEA5F9}"/>
              </a:ext>
            </a:extLst>
          </p:cNvPr>
          <p:cNvSpPr>
            <a:spLocks xmlns:a="http://schemas.openxmlformats.org/drawingml/2006/main" noGrp="1"/>
          </p:cNvSpPr>
          <p:nvPr/>
        </p:nvSpPr>
        <p:spPr>
          <a:xfrm xmlns:a="http://schemas.openxmlformats.org/drawingml/2006/main">
            <a:off x="8420100" y="2533650"/>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Interpret</a:t>
            </a:r>
          </a:p>
        </p:txBody>
      </p:sp>
      <p:sp>
        <p:nvSpPr>
          <p:cNvPr id="11" name="">
            <a:extLst xmlns:a="http://schemas.openxmlformats.org/drawingml/2006/main">
              <a:ext uri="{FF2B5EF4-FFF2-40B4-BE49-F238E27FC236}">
                <a16:creationId xmlns:a16="http://schemas.microsoft.com/office/drawing/2014/main" id="{DF9F04F8-A1F1-4C83-9A04-105F600A6246}"/>
              </a:ext>
            </a:extLst>
          </p:cNvPr>
          <p:cNvSpPr>
            <a:spLocks xmlns:a="http://schemas.openxmlformats.org/drawingml/2006/main" noGrp="1"/>
          </p:cNvSpPr>
          <p:nvPr/>
        </p:nvSpPr>
        <p:spPr>
          <a:xfrm xmlns:a="http://schemas.openxmlformats.org/drawingml/2006/main">
            <a:off x="8420100" y="3152775"/>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Analyse</a:t>
            </a:r>
          </a:p>
        </p:txBody>
      </p:sp>
      <p:sp>
        <p:nvSpPr>
          <p:cNvPr id="12" name="">
            <a:extLst xmlns:a="http://schemas.openxmlformats.org/drawingml/2006/main">
              <a:ext uri="{FF2B5EF4-FFF2-40B4-BE49-F238E27FC236}">
                <a16:creationId xmlns:a16="http://schemas.microsoft.com/office/drawing/2014/main" id="{44622936-6D6D-4D38-8E1B-01F5E7D9642C}"/>
              </a:ext>
            </a:extLst>
          </p:cNvPr>
          <p:cNvSpPr>
            <a:spLocks xmlns:a="http://schemas.openxmlformats.org/drawingml/2006/main" noGrp="1"/>
          </p:cNvSpPr>
          <p:nvPr/>
        </p:nvSpPr>
        <p:spPr>
          <a:xfrm xmlns:a="http://schemas.openxmlformats.org/drawingml/2006/main">
            <a:off x="8420100" y="3771900"/>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Apply</a:t>
            </a:r>
          </a:p>
        </p:txBody>
      </p:sp>
      <p:sp>
        <p:nvSpPr>
          <p:cNvPr id="13" name="">
            <a:extLst xmlns:a="http://schemas.openxmlformats.org/drawingml/2006/main">
              <a:ext uri="{FF2B5EF4-FFF2-40B4-BE49-F238E27FC236}">
                <a16:creationId xmlns:a16="http://schemas.microsoft.com/office/drawing/2014/main" id="{758EF851-D9B9-4349-A43E-02369714F66C}"/>
              </a:ext>
            </a:extLst>
          </p:cNvPr>
          <p:cNvSpPr>
            <a:spLocks xmlns:a="http://schemas.openxmlformats.org/drawingml/2006/main" noGrp="1"/>
          </p:cNvSpPr>
          <p:nvPr/>
        </p:nvSpPr>
        <p:spPr>
          <a:xfrm xmlns:a="http://schemas.openxmlformats.org/drawingml/2006/main">
            <a:off x="8420100" y="4429125"/>
            <a:ext cx="238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8407"/>
          </a:bodyPr>
          <a:lstStyle xmlns:a="http://schemas.openxmlformats.org/drawingml/2006/main"/>
          <a:p xmlns:a="http://schemas.openxmlformats.org/drawingml/2006/main">
            <a:pPr algn="l">
              <a:buNone/>
              <a:defRPr sz="1650" b="0">
                <a:solidFill>
                  <a:srgbClr val="E8DCEC"/>
                </a:solidFill>
                <a:latin typeface="Aptos"/>
                <a:ea typeface="Aptos"/>
                <a:cs typeface="Aptos"/>
              </a:defRPr>
            </a:pPr>
            <a:r>
              <a:rPr sz="1650" b="0">
                <a:solidFill>
                  <a:srgbClr val="E8DCEC"/>
                </a:solidFill>
                <a:latin typeface="Aptos"/>
                <a:ea typeface="Aptos"/>
                <a:cs typeface="Aptos"/>
              </a:rPr>
              <a:t>statutes, conventions, procedure and maritime evidence</a:t>
            </a:r>
          </a:p>
        </p:txBody>
      </p:sp>
      <p:sp>
        <p:nvSpPr>
          <p:cNvPr id="14" name="">
            <a:extLst xmlns:a="http://schemas.openxmlformats.org/drawingml/2006/main">
              <a:ext uri="{FF2B5EF4-FFF2-40B4-BE49-F238E27FC236}">
                <a16:creationId xmlns:a16="http://schemas.microsoft.com/office/drawing/2014/main" id="{98C4E0F6-7BE6-4A4B-BF9F-E0784347FD2B}"/>
              </a:ext>
            </a:extLst>
          </p:cNvPr>
          <p:cNvSpPr>
            <a:spLocks xmlns:a="http://schemas.openxmlformats.org/drawingml/2006/main" noGrp="1"/>
          </p:cNvSpPr>
          <p:nvPr/>
        </p:nvSpPr>
        <p:spPr>
          <a:xfrm xmlns:a="http://schemas.openxmlformats.org/drawingml/2006/main">
            <a:off x="666750" y="5334000"/>
            <a:ext cx="1028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67386"/>
                </a:solidFill>
                <a:latin typeface="Aptos"/>
                <a:ea typeface="Aptos"/>
                <a:cs typeface="Aptos"/>
              </a:defRPr>
            </a:pPr>
            <a:r>
              <a:rPr sz="1875" b="1">
                <a:solidFill>
                  <a:srgbClr val="167386"/>
                </a:solidFill>
                <a:latin typeface="Aptos"/>
                <a:ea typeface="Aptos"/>
                <a:cs typeface="Aptos"/>
              </a:rPr>
              <a:t>Jurisdiction  •  Liability  •  Security  •  Procedure  •  Risk</a:t>
            </a:r>
          </a:p>
        </p:txBody>
      </p:sp>
      <p:sp>
        <p:nvSpPr>
          <p:cNvPr id="15" name="">
            <a:extLst xmlns:a="http://schemas.openxmlformats.org/drawingml/2006/main">
              <a:ext uri="{FF2B5EF4-FFF2-40B4-BE49-F238E27FC236}">
                <a16:creationId xmlns:a16="http://schemas.microsoft.com/office/drawing/2014/main" id="{A4ADDCF9-F57B-441D-980F-1897F3F02312}"/>
              </a:ext>
            </a:extLst>
          </p:cNvPr>
          <p:cNvSpPr>
            <a:spLocks xmlns:a="http://schemas.openxmlformats.org/drawingml/2006/main" noGrp="1"/>
          </p:cNvSpPr>
          <p:nvPr/>
        </p:nvSpPr>
        <p:spPr>
          <a:xfrm xmlns:a="http://schemas.openxmlformats.org/drawingml/2006/main">
            <a:off x="666750" y="5886450"/>
            <a:ext cx="10287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238"/>
          </a:bodyPr>
          <a:lstStyle xmlns:a="http://schemas.openxmlformats.org/drawingml/2006/main"/>
          <a:p xmlns:a="http://schemas.openxmlformats.org/drawingml/2006/main">
            <a:pPr algn="l">
              <a:buNone/>
              <a:defRPr sz="1575" b="0">
                <a:solidFill>
                  <a:srgbClr val="17202A"/>
                </a:solidFill>
                <a:latin typeface="Aptos"/>
                <a:ea typeface="Aptos"/>
                <a:cs typeface="Aptos"/>
              </a:defRPr>
            </a:pPr>
            <a:r>
              <a:rPr sz="1575" b="0">
                <a:solidFill>
                  <a:srgbClr val="17202A"/>
                </a:solidFill>
                <a:latin typeface="Aptos"/>
                <a:ea typeface="Aptos"/>
                <a:cs typeface="Aptos"/>
              </a:rPr>
              <a:t>Professional emphasis: current authority, exact legal gateways, disciplined evidence and practical maritime decision-making.</a:t>
            </a:r>
          </a:p>
        </p:txBody>
      </p:sp>
    </p:spTree>
    <p:extLst>
      <p:ext uri="{BB962C8B-B14F-4D97-AF65-F5344CB8AC3E}">
        <p14:creationId xmlns:p14="http://schemas.microsoft.com/office/powerpoint/2010/main" val="946671545"/>
      </p:ext>
    </p:extLst>
  </p:cSld>
</p:sld>
</file>

<file path=ppt/slides/slide2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863C453A-1DB0-41FA-9463-0EE083692ECF}"/>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f5bc9632cbd44179"/>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25EDAC56-142A-4B13-8176-B8D85EFD7985}"/>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Visual analysis: casualty liability</a:t>
            </a:r>
          </a:p>
        </p:txBody>
      </p:sp>
      <p:sp>
        <p:nvSpPr>
          <p:cNvPr id="4" name="">
            <a:extLst xmlns:a="http://schemas.openxmlformats.org/drawingml/2006/main">
              <a:ext uri="{FF2B5EF4-FFF2-40B4-BE49-F238E27FC236}">
                <a16:creationId xmlns:a16="http://schemas.microsoft.com/office/drawing/2014/main" id="{5E1A4E4E-9D28-4AD2-8925-4873884A951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6A71007-C9D9-4BE9-9FD4-1173D557D13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20</a:t>
            </a:r>
          </a:p>
        </p:txBody>
      </p:sp>
      <p:sp>
        <p:nvSpPr>
          <p:cNvPr id="6" name="">
            <a:extLst xmlns:a="http://schemas.openxmlformats.org/drawingml/2006/main">
              <a:ext uri="{FF2B5EF4-FFF2-40B4-BE49-F238E27FC236}">
                <a16:creationId xmlns:a16="http://schemas.microsoft.com/office/drawing/2014/main" id="{C4FB8A61-C6B9-478A-BA67-06C759D43C34}"/>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5476"/>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Allocate each order, observation and omitted warning among pilot, master, bridge team, vessel owner and harbour system.</a:t>
            </a:r>
          </a:p>
        </p:txBody>
      </p:sp>
      <p:sp>
        <p:nvSpPr>
          <p:cNvPr id="7" name="">
            <a:extLst xmlns:a="http://schemas.openxmlformats.org/drawingml/2006/main">
              <a:ext uri="{FF2B5EF4-FFF2-40B4-BE49-F238E27FC236}">
                <a16:creationId xmlns:a16="http://schemas.microsoft.com/office/drawing/2014/main" id="{775560BF-1EEE-4D33-8735-8D016F016C60}"/>
              </a:ext>
            </a:extLst>
          </p:cNvPr>
          <p:cNvSpPr>
            <a:spLocks xmlns:a="http://schemas.openxmlformats.org/drawingml/2006/main" noGrp="1"/>
          </p:cNvSpPr>
          <p:nvPr/>
        </p:nvSpPr>
        <p:spPr>
          <a:xfrm xmlns:a="http://schemas.openxmlformats.org/drawingml/2006/main">
            <a:off x="59055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E5DEEFA1-09F8-403F-A88D-50BCCE67A2A6}"/>
              </a:ext>
            </a:extLst>
          </p:cNvPr>
          <p:cNvSpPr>
            <a:spLocks xmlns:a="http://schemas.openxmlformats.org/drawingml/2006/main" noGrp="1"/>
          </p:cNvSpPr>
          <p:nvPr/>
        </p:nvSpPr>
        <p:spPr>
          <a:xfrm xmlns:a="http://schemas.openxmlformats.org/drawingml/2006/main">
            <a:off x="123825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A8424A"/>
                </a:solidFill>
                <a:latin typeface="Aptos"/>
                <a:ea typeface="Aptos"/>
                <a:cs typeface="Aptos"/>
              </a:defRPr>
            </a:pPr>
            <a:r>
              <a:rPr sz="3300" b="1">
                <a:solidFill>
                  <a:srgbClr val="A8424A"/>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411AAF90-A83D-4B05-BCB9-F6AA2CF1D012}"/>
              </a:ext>
            </a:extLst>
          </p:cNvPr>
          <p:cNvSpPr>
            <a:spLocks xmlns:a="http://schemas.openxmlformats.org/drawingml/2006/main" noGrp="1"/>
          </p:cNvSpPr>
          <p:nvPr/>
        </p:nvSpPr>
        <p:spPr>
          <a:xfrm xmlns:a="http://schemas.openxmlformats.org/drawingml/2006/main">
            <a:off x="78105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OBSERVE</a:t>
            </a:r>
          </a:p>
        </p:txBody>
      </p:sp>
      <p:sp>
        <p:nvSpPr>
          <p:cNvPr id="10" name="">
            <a:extLst xmlns:a="http://schemas.openxmlformats.org/drawingml/2006/main">
              <a:ext uri="{FF2B5EF4-FFF2-40B4-BE49-F238E27FC236}">
                <a16:creationId xmlns:a16="http://schemas.microsoft.com/office/drawing/2014/main" id="{BA709857-DB09-49BB-9FE9-94B4C8963067}"/>
              </a:ext>
            </a:extLst>
          </p:cNvPr>
          <p:cNvSpPr>
            <a:spLocks xmlns:a="http://schemas.openxmlformats.org/drawingml/2006/main" noGrp="1"/>
          </p:cNvSpPr>
          <p:nvPr/>
        </p:nvSpPr>
        <p:spPr>
          <a:xfrm xmlns:a="http://schemas.openxmlformats.org/drawingml/2006/main">
            <a:off x="87630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Separate what the record shows from inference.</a:t>
            </a:r>
          </a:p>
        </p:txBody>
      </p:sp>
      <p:sp>
        <p:nvSpPr>
          <p:cNvPr id="11" name="">
            <a:extLst xmlns:a="http://schemas.openxmlformats.org/drawingml/2006/main">
              <a:ext uri="{FF2B5EF4-FFF2-40B4-BE49-F238E27FC236}">
                <a16:creationId xmlns:a16="http://schemas.microsoft.com/office/drawing/2014/main" id="{70CC16D3-8AD5-4E68-9A7C-303C782D5D40}"/>
              </a:ext>
            </a:extLst>
          </p:cNvPr>
          <p:cNvSpPr>
            <a:spLocks xmlns:a="http://schemas.openxmlformats.org/drawingml/2006/main" noGrp="1"/>
          </p:cNvSpPr>
          <p:nvPr/>
        </p:nvSpPr>
        <p:spPr>
          <a:xfrm xmlns:a="http://schemas.openxmlformats.org/drawingml/2006/main">
            <a:off x="2886075"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3F1D52"/>
            </a:solidFill>
            <a:prstDash val="solid"/>
          </a:ln>
        </p:spPr>
      </p:sp>
      <p:sp>
        <p:nvSpPr>
          <p:cNvPr id="12" name="">
            <a:extLst xmlns:a="http://schemas.openxmlformats.org/drawingml/2006/main">
              <a:ext uri="{FF2B5EF4-FFF2-40B4-BE49-F238E27FC236}">
                <a16:creationId xmlns:a16="http://schemas.microsoft.com/office/drawing/2014/main" id="{CFEB4569-041A-41AA-9B30-6ECC21741BF8}"/>
              </a:ext>
            </a:extLst>
          </p:cNvPr>
          <p:cNvSpPr>
            <a:spLocks xmlns:a="http://schemas.openxmlformats.org/drawingml/2006/main" noGrp="1"/>
          </p:cNvSpPr>
          <p:nvPr/>
        </p:nvSpPr>
        <p:spPr>
          <a:xfrm xmlns:a="http://schemas.openxmlformats.org/drawingml/2006/main">
            <a:off x="3533775"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3F1D52"/>
                </a:solidFill>
                <a:latin typeface="Aptos"/>
                <a:ea typeface="Aptos"/>
                <a:cs typeface="Aptos"/>
              </a:defRPr>
            </a:pPr>
            <a:r>
              <a:rPr sz="3300" b="1">
                <a:solidFill>
                  <a:srgbClr val="3F1D52"/>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0FFFB2C2-6B47-4776-B06B-1C2971F8CFFC}"/>
              </a:ext>
            </a:extLst>
          </p:cNvPr>
          <p:cNvSpPr>
            <a:spLocks xmlns:a="http://schemas.openxmlformats.org/drawingml/2006/main" noGrp="1"/>
          </p:cNvSpPr>
          <p:nvPr/>
        </p:nvSpPr>
        <p:spPr>
          <a:xfrm xmlns:a="http://schemas.openxmlformats.org/drawingml/2006/main">
            <a:off x="3076575"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CONNECT</a:t>
            </a:r>
          </a:p>
        </p:txBody>
      </p:sp>
      <p:sp>
        <p:nvSpPr>
          <p:cNvPr id="14" name="">
            <a:extLst xmlns:a="http://schemas.openxmlformats.org/drawingml/2006/main">
              <a:ext uri="{FF2B5EF4-FFF2-40B4-BE49-F238E27FC236}">
                <a16:creationId xmlns:a16="http://schemas.microsoft.com/office/drawing/2014/main" id="{092E62BB-0AD0-48E1-87A3-273209EB9BE0}"/>
              </a:ext>
            </a:extLst>
          </p:cNvPr>
          <p:cNvSpPr>
            <a:spLocks xmlns:a="http://schemas.openxmlformats.org/drawingml/2006/main" noGrp="1"/>
          </p:cNvSpPr>
          <p:nvPr/>
        </p:nvSpPr>
        <p:spPr>
          <a:xfrm xmlns:a="http://schemas.openxmlformats.org/drawingml/2006/main">
            <a:off x="3171825"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Link people, property, events and time in one verified sequence.</a:t>
            </a:r>
          </a:p>
        </p:txBody>
      </p:sp>
      <p:sp>
        <p:nvSpPr>
          <p:cNvPr id="15" name="">
            <a:extLst xmlns:a="http://schemas.openxmlformats.org/drawingml/2006/main">
              <a:ext uri="{FF2B5EF4-FFF2-40B4-BE49-F238E27FC236}">
                <a16:creationId xmlns:a16="http://schemas.microsoft.com/office/drawing/2014/main" id="{6AAE38D6-49D9-4205-AFB9-DA563E932DDE}"/>
              </a:ext>
            </a:extLst>
          </p:cNvPr>
          <p:cNvSpPr>
            <a:spLocks xmlns:a="http://schemas.openxmlformats.org/drawingml/2006/main" noGrp="1"/>
          </p:cNvSpPr>
          <p:nvPr/>
        </p:nvSpPr>
        <p:spPr>
          <a:xfrm xmlns:a="http://schemas.openxmlformats.org/drawingml/2006/main">
            <a:off x="518160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167386"/>
            </a:solidFill>
            <a:prstDash val="solid"/>
          </a:ln>
        </p:spPr>
      </p:sp>
      <p:sp>
        <p:nvSpPr>
          <p:cNvPr id="16" name="">
            <a:extLst xmlns:a="http://schemas.openxmlformats.org/drawingml/2006/main">
              <a:ext uri="{FF2B5EF4-FFF2-40B4-BE49-F238E27FC236}">
                <a16:creationId xmlns:a16="http://schemas.microsoft.com/office/drawing/2014/main" id="{B493CA25-3CE4-4D34-877C-F17FE250C2BC}"/>
              </a:ext>
            </a:extLst>
          </p:cNvPr>
          <p:cNvSpPr>
            <a:spLocks xmlns:a="http://schemas.openxmlformats.org/drawingml/2006/main" noGrp="1"/>
          </p:cNvSpPr>
          <p:nvPr/>
        </p:nvSpPr>
        <p:spPr>
          <a:xfrm xmlns:a="http://schemas.openxmlformats.org/drawingml/2006/main">
            <a:off x="582930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6C8ECCFC-4357-4AA9-AB37-2416B87546A9}"/>
              </a:ext>
            </a:extLst>
          </p:cNvPr>
          <p:cNvSpPr>
            <a:spLocks xmlns:a="http://schemas.openxmlformats.org/drawingml/2006/main" noGrp="1"/>
          </p:cNvSpPr>
          <p:nvPr/>
        </p:nvSpPr>
        <p:spPr>
          <a:xfrm xmlns:a="http://schemas.openxmlformats.org/drawingml/2006/main">
            <a:off x="537210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TEST</a:t>
            </a:r>
          </a:p>
        </p:txBody>
      </p:sp>
      <p:sp>
        <p:nvSpPr>
          <p:cNvPr id="18" name="">
            <a:extLst xmlns:a="http://schemas.openxmlformats.org/drawingml/2006/main">
              <a:ext uri="{FF2B5EF4-FFF2-40B4-BE49-F238E27FC236}">
                <a16:creationId xmlns:a16="http://schemas.microsoft.com/office/drawing/2014/main" id="{A8BDF5EB-F524-4B3F-BC6D-336692F8D1CF}"/>
              </a:ext>
            </a:extLst>
          </p:cNvPr>
          <p:cNvSpPr>
            <a:spLocks xmlns:a="http://schemas.openxmlformats.org/drawingml/2006/main" noGrp="1"/>
          </p:cNvSpPr>
          <p:nvPr/>
        </p:nvSpPr>
        <p:spPr>
          <a:xfrm xmlns:a="http://schemas.openxmlformats.org/drawingml/2006/main">
            <a:off x="546735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Apply the governing rule and alternative causal explanations.</a:t>
            </a:r>
          </a:p>
        </p:txBody>
      </p:sp>
      <p:sp>
        <p:nvSpPr>
          <p:cNvPr id="19" name="">
            <a:extLst xmlns:a="http://schemas.openxmlformats.org/drawingml/2006/main">
              <a:ext uri="{FF2B5EF4-FFF2-40B4-BE49-F238E27FC236}">
                <a16:creationId xmlns:a16="http://schemas.microsoft.com/office/drawing/2014/main" id="{A66CDE54-E375-44FF-8B74-AFD012C66F5E}"/>
              </a:ext>
            </a:extLst>
          </p:cNvPr>
          <p:cNvSpPr>
            <a:spLocks xmlns:a="http://schemas.openxmlformats.org/drawingml/2006/main" noGrp="1"/>
          </p:cNvSpPr>
          <p:nvPr/>
        </p:nvSpPr>
        <p:spPr>
          <a:xfrm xmlns:a="http://schemas.openxmlformats.org/drawingml/2006/main">
            <a:off x="7477125"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39124"/>
            </a:solidFill>
            <a:prstDash val="solid"/>
          </a:ln>
        </p:spPr>
      </p:sp>
      <p:sp>
        <p:nvSpPr>
          <p:cNvPr id="20" name="">
            <a:extLst xmlns:a="http://schemas.openxmlformats.org/drawingml/2006/main">
              <a:ext uri="{FF2B5EF4-FFF2-40B4-BE49-F238E27FC236}">
                <a16:creationId xmlns:a16="http://schemas.microsoft.com/office/drawing/2014/main" id="{E2410A9F-2B2A-4B58-804C-5FE5AA0AD858}"/>
              </a:ext>
            </a:extLst>
          </p:cNvPr>
          <p:cNvSpPr>
            <a:spLocks xmlns:a="http://schemas.openxmlformats.org/drawingml/2006/main" noGrp="1"/>
          </p:cNvSpPr>
          <p:nvPr/>
        </p:nvSpPr>
        <p:spPr>
          <a:xfrm xmlns:a="http://schemas.openxmlformats.org/drawingml/2006/main">
            <a:off x="8124825"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21" name="">
            <a:extLst xmlns:a="http://schemas.openxmlformats.org/drawingml/2006/main">
              <a:ext uri="{FF2B5EF4-FFF2-40B4-BE49-F238E27FC236}">
                <a16:creationId xmlns:a16="http://schemas.microsoft.com/office/drawing/2014/main" id="{733BF266-7982-4C6C-9631-5C15DD02B712}"/>
              </a:ext>
            </a:extLst>
          </p:cNvPr>
          <p:cNvSpPr>
            <a:spLocks xmlns:a="http://schemas.openxmlformats.org/drawingml/2006/main" noGrp="1"/>
          </p:cNvSpPr>
          <p:nvPr/>
        </p:nvSpPr>
        <p:spPr>
          <a:xfrm xmlns:a="http://schemas.openxmlformats.org/drawingml/2006/main">
            <a:off x="7667625"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PRESERVE</a:t>
            </a:r>
          </a:p>
        </p:txBody>
      </p:sp>
      <p:sp>
        <p:nvSpPr>
          <p:cNvPr id="22" name="">
            <a:extLst xmlns:a="http://schemas.openxmlformats.org/drawingml/2006/main">
              <a:ext uri="{FF2B5EF4-FFF2-40B4-BE49-F238E27FC236}">
                <a16:creationId xmlns:a16="http://schemas.microsoft.com/office/drawing/2014/main" id="{81696C85-3EE8-40F3-8C7B-EE91B45825EF}"/>
              </a:ext>
            </a:extLst>
          </p:cNvPr>
          <p:cNvSpPr>
            <a:spLocks xmlns:a="http://schemas.openxmlformats.org/drawingml/2006/main" noGrp="1"/>
          </p:cNvSpPr>
          <p:nvPr/>
        </p:nvSpPr>
        <p:spPr>
          <a:xfrm xmlns:a="http://schemas.openxmlformats.org/drawingml/2006/main">
            <a:off x="7762875"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Secure original data, provenance and expert methodology.</a:t>
            </a:r>
          </a:p>
        </p:txBody>
      </p:sp>
      <p:sp>
        <p:nvSpPr>
          <p:cNvPr id="23" name="">
            <a:extLst xmlns:a="http://schemas.openxmlformats.org/drawingml/2006/main">
              <a:ext uri="{FF2B5EF4-FFF2-40B4-BE49-F238E27FC236}">
                <a16:creationId xmlns:a16="http://schemas.microsoft.com/office/drawing/2014/main" id="{B074C83E-4CBD-4C13-85E0-C5CBDEA119C5}"/>
              </a:ext>
            </a:extLst>
          </p:cNvPr>
          <p:cNvSpPr>
            <a:spLocks xmlns:a="http://schemas.openxmlformats.org/drawingml/2006/main" noGrp="1"/>
          </p:cNvSpPr>
          <p:nvPr/>
        </p:nvSpPr>
        <p:spPr>
          <a:xfrm xmlns:a="http://schemas.openxmlformats.org/drawingml/2006/main">
            <a:off x="977265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2E7968"/>
            </a:solidFill>
            <a:prstDash val="solid"/>
          </a:ln>
        </p:spPr>
      </p:sp>
      <p:sp>
        <p:nvSpPr>
          <p:cNvPr id="24" name="">
            <a:extLst xmlns:a="http://schemas.openxmlformats.org/drawingml/2006/main">
              <a:ext uri="{FF2B5EF4-FFF2-40B4-BE49-F238E27FC236}">
                <a16:creationId xmlns:a16="http://schemas.microsoft.com/office/drawing/2014/main" id="{12353460-0EA2-4CBE-8B31-50EDA8CB3415}"/>
              </a:ext>
            </a:extLst>
          </p:cNvPr>
          <p:cNvSpPr>
            <a:spLocks xmlns:a="http://schemas.openxmlformats.org/drawingml/2006/main" noGrp="1"/>
          </p:cNvSpPr>
          <p:nvPr/>
        </p:nvSpPr>
        <p:spPr>
          <a:xfrm xmlns:a="http://schemas.openxmlformats.org/drawingml/2006/main">
            <a:off x="1042035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2E7968"/>
                </a:solidFill>
                <a:latin typeface="Aptos"/>
                <a:ea typeface="Aptos"/>
                <a:cs typeface="Aptos"/>
              </a:defRPr>
            </a:pPr>
            <a:r>
              <a:rPr sz="3300" b="1">
                <a:solidFill>
                  <a:srgbClr val="2E7968"/>
                </a:solidFill>
                <a:latin typeface="Aptos"/>
                <a:ea typeface="Aptos"/>
                <a:cs typeface="Aptos"/>
              </a:rPr>
              <a:t/>
            </a:r>
          </a:p>
        </p:txBody>
      </p:sp>
      <p:sp>
        <p:nvSpPr>
          <p:cNvPr id="25" name="">
            <a:extLst xmlns:a="http://schemas.openxmlformats.org/drawingml/2006/main">
              <a:ext uri="{FF2B5EF4-FFF2-40B4-BE49-F238E27FC236}">
                <a16:creationId xmlns:a16="http://schemas.microsoft.com/office/drawing/2014/main" id="{2EFE33D0-4E8E-4C56-A7FA-C203E9D4F48F}"/>
              </a:ext>
            </a:extLst>
          </p:cNvPr>
          <p:cNvSpPr>
            <a:spLocks xmlns:a="http://schemas.openxmlformats.org/drawingml/2006/main" noGrp="1"/>
          </p:cNvSpPr>
          <p:nvPr/>
        </p:nvSpPr>
        <p:spPr>
          <a:xfrm xmlns:a="http://schemas.openxmlformats.org/drawingml/2006/main">
            <a:off x="996315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2E7968"/>
                </a:solidFill>
                <a:latin typeface="Aptos"/>
                <a:ea typeface="Aptos"/>
                <a:cs typeface="Aptos"/>
              </a:defRPr>
            </a:pPr>
            <a:r>
              <a:rPr sz="1350" b="1">
                <a:solidFill>
                  <a:srgbClr val="2E7968"/>
                </a:solidFill>
                <a:latin typeface="Aptos"/>
                <a:ea typeface="Aptos"/>
                <a:cs typeface="Aptos"/>
              </a:rPr>
              <a:t>REVIEW</a:t>
            </a:r>
          </a:p>
        </p:txBody>
      </p:sp>
      <p:sp>
        <p:nvSpPr>
          <p:cNvPr id="26" name="">
            <a:extLst xmlns:a="http://schemas.openxmlformats.org/drawingml/2006/main">
              <a:ext uri="{FF2B5EF4-FFF2-40B4-BE49-F238E27FC236}">
                <a16:creationId xmlns:a16="http://schemas.microsoft.com/office/drawing/2014/main" id="{2195A1C9-5E19-4D65-B4C0-DD99CD578141}"/>
              </a:ext>
            </a:extLst>
          </p:cNvPr>
          <p:cNvSpPr>
            <a:spLocks xmlns:a="http://schemas.openxmlformats.org/drawingml/2006/main" noGrp="1"/>
          </p:cNvSpPr>
          <p:nvPr/>
        </p:nvSpPr>
        <p:spPr>
          <a:xfrm xmlns:a="http://schemas.openxmlformats.org/drawingml/2006/main">
            <a:off x="1005840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377"/>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Confirm the governing rule, material facts and procedural consequence.</a:t>
            </a:r>
          </a:p>
        </p:txBody>
      </p:sp>
      <p:sp>
        <p:nvSpPr>
          <p:cNvPr id="27" name="">
            <a:extLst xmlns:a="http://schemas.openxmlformats.org/drawingml/2006/main">
              <a:ext uri="{FF2B5EF4-FFF2-40B4-BE49-F238E27FC236}">
                <a16:creationId xmlns:a16="http://schemas.microsoft.com/office/drawing/2014/main" id="{6281BAC8-93C1-4CF3-B6C7-AA25EA25CA26}"/>
              </a:ext>
            </a:extLst>
          </p:cNvPr>
          <p:cNvSpPr>
            <a:spLocks xmlns:a="http://schemas.openxmlformats.org/drawingml/2006/main" noGrp="1"/>
          </p:cNvSpPr>
          <p:nvPr/>
        </p:nvSpPr>
        <p:spPr>
          <a:xfrm xmlns:a="http://schemas.openxmlformats.org/drawingml/2006/main">
            <a:off x="1428750" y="5286375"/>
            <a:ext cx="9334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100" b="1">
                <a:solidFill>
                  <a:srgbClr val="3F1D52"/>
                </a:solidFill>
                <a:latin typeface="Aptos"/>
                <a:ea typeface="Aptos"/>
                <a:cs typeface="Aptos"/>
              </a:defRPr>
            </a:pPr>
            <a:r>
              <a:rPr sz="2100" b="1">
                <a:solidFill>
                  <a:srgbClr val="3F1D52"/>
                </a:solidFill>
                <a:latin typeface="Aptos"/>
                <a:ea typeface="Aptos"/>
                <a:cs typeface="Aptos"/>
              </a:rPr>
              <a:t>Keep jurisdiction, merits, procedure and remedy analytically distinct.</a:t>
            </a:r>
          </a:p>
        </p:txBody>
      </p:sp>
      <p:sp>
        <p:nvSpPr>
          <p:cNvPr id="28" name="">
            <a:extLst xmlns:a="http://schemas.openxmlformats.org/drawingml/2006/main">
              <a:ext uri="{FF2B5EF4-FFF2-40B4-BE49-F238E27FC236}">
                <a16:creationId xmlns:a16="http://schemas.microsoft.com/office/drawing/2014/main" id="{48F104E5-A79B-4AAB-8289-9DCD91167514}"/>
              </a:ext>
            </a:extLst>
          </p:cNvPr>
          <p:cNvSpPr>
            <a:spLocks xmlns:a="http://schemas.openxmlformats.org/drawingml/2006/main" noGrp="1"/>
          </p:cNvSpPr>
          <p:nvPr/>
        </p:nvSpPr>
        <p:spPr>
          <a:xfrm xmlns:a="http://schemas.openxmlformats.org/drawingml/2006/main">
            <a:off x="3048000" y="5829300"/>
            <a:ext cx="609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Authority • facts • evidence • causation • remedy</a:t>
            </a:r>
          </a:p>
        </p:txBody>
      </p:sp>
    </p:spTree>
    <p:extLst>
      <p:ext uri="{BB962C8B-B14F-4D97-AF65-F5344CB8AC3E}">
        <p14:creationId xmlns:p14="http://schemas.microsoft.com/office/powerpoint/2010/main" val="768245797"/>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71c632ee69694ec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5710CFE-18FB-4729-A2F5-D59B0F23EDA0}"/>
              </a:ext>
            </a:extLst>
          </p:cNvPr>
          <p:cNvSpPr>
            <a:spLocks xmlns:a="http://schemas.openxmlformats.org/drawingml/2006/main" noGrp="1"/>
          </p:cNvSpPr>
          <p:nvPr/>
        </p:nvSpPr>
        <p:spPr>
          <a:xfrm xmlns:a="http://schemas.openxmlformats.org/drawingml/2006/main">
            <a:off x="0" y="0"/>
            <a:ext cx="5810250" cy="6858000"/>
          </a:xfrm>
          <a:prstGeom xmlns:a="http://schemas.openxmlformats.org/drawingml/2006/main" prst="rect">
            <a:avLst/>
          </a:prstGeom>
          <a:solidFill xmlns:a="http://schemas.openxmlformats.org/drawingml/2006/main">
            <a:srgbClr val="FFFFFF">
              <a:alpha val="91765"/>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F4CCB12A-20E5-4E8F-83FF-CF62CC125D82}"/>
              </a:ext>
            </a:extLst>
          </p:cNvPr>
          <p:cNvSpPr>
            <a:spLocks xmlns:a="http://schemas.openxmlformats.org/drawingml/2006/main" noGrp="1"/>
          </p:cNvSpPr>
          <p:nvPr/>
        </p:nvSpPr>
        <p:spPr>
          <a:xfrm xmlns:a="http://schemas.openxmlformats.org/drawingml/2006/main">
            <a:off x="609600" y="685800"/>
            <a:ext cx="4619625"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8141"/>
          </a:bodyPr>
          <a:lstStyle xmlns:a="http://schemas.openxmlformats.org/drawingml/2006/main"/>
          <a:p xmlns:a="http://schemas.openxmlformats.org/drawingml/2006/main">
            <a:pPr algn="l">
              <a:buNone/>
              <a:defRPr sz="3900" b="1">
                <a:solidFill>
                  <a:srgbClr val="3F1D52"/>
                </a:solidFill>
                <a:latin typeface="Aptos"/>
                <a:ea typeface="Aptos"/>
                <a:cs typeface="Aptos"/>
              </a:defRPr>
            </a:pPr>
            <a:r>
              <a:rPr sz="3900" b="1">
                <a:solidFill>
                  <a:srgbClr val="3F1D52"/>
                </a:solidFill>
                <a:latin typeface="Aptos"/>
                <a:ea typeface="Aptos"/>
                <a:cs typeface="Aptos"/>
              </a:rPr>
              <a:t>Causation, defences and synthesis</a:t>
            </a:r>
          </a:p>
        </p:txBody>
      </p:sp>
      <p:sp>
        <p:nvSpPr>
          <p:cNvPr id="4" name="">
            <a:extLst xmlns:a="http://schemas.openxmlformats.org/drawingml/2006/main">
              <a:ext uri="{FF2B5EF4-FFF2-40B4-BE49-F238E27FC236}">
                <a16:creationId xmlns:a16="http://schemas.microsoft.com/office/drawing/2014/main" id="{97E39CCA-1FAE-418A-BDF2-8EB0E2ECB846}"/>
              </a:ext>
            </a:extLst>
          </p:cNvPr>
          <p:cNvSpPr>
            <a:spLocks xmlns:a="http://schemas.openxmlformats.org/drawingml/2006/main" noGrp="1"/>
          </p:cNvSpPr>
          <p:nvPr/>
        </p:nvSpPr>
        <p:spPr>
          <a:xfrm xmlns:a="http://schemas.openxmlformats.org/drawingml/2006/main">
            <a:off x="628650" y="2076450"/>
            <a:ext cx="4095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8698"/>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Resolve a port casualty through statutory power, applicable duty, operational control, reasonable response, causal contribution and recoverable loss.</a:t>
            </a:r>
          </a:p>
        </p:txBody>
      </p:sp>
      <p:sp>
        <p:nvSpPr>
          <p:cNvPr id="5" name="">
            <a:extLst xmlns:a="http://schemas.openxmlformats.org/drawingml/2006/main">
              <a:ext uri="{FF2B5EF4-FFF2-40B4-BE49-F238E27FC236}">
                <a16:creationId xmlns:a16="http://schemas.microsoft.com/office/drawing/2014/main" id="{F70FF35D-7DA6-4F6B-BEE1-E6B9204BCE33}"/>
              </a:ext>
            </a:extLst>
          </p:cNvPr>
          <p:cNvSpPr>
            <a:spLocks xmlns:a="http://schemas.openxmlformats.org/drawingml/2006/main" noGrp="1"/>
          </p:cNvSpPr>
          <p:nvPr/>
        </p:nvSpPr>
        <p:spPr>
          <a:xfrm xmlns:a="http://schemas.openxmlformats.org/drawingml/2006/main">
            <a:off x="704850" y="2714625"/>
            <a:ext cx="4333875" cy="2428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GATEWAY: Confirm jurisdiction, person, claim and maritime property.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RULE: State the governing legal test accurately.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PROOF: Match each element to admissible evidence.</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OUTCOME: Address liability, security, remedy and commercial action.</a:t>
            </a:r>
          </a:p>
        </p:txBody>
      </p:sp>
      <p:sp>
        <p:nvSpPr>
          <p:cNvPr id="6" name="">
            <a:extLst xmlns:a="http://schemas.openxmlformats.org/drawingml/2006/main">
              <a:ext uri="{FF2B5EF4-FFF2-40B4-BE49-F238E27FC236}">
                <a16:creationId xmlns:a16="http://schemas.microsoft.com/office/drawing/2014/main" id="{DCCF192E-750A-427A-9B62-D221AF3D68CF}"/>
              </a:ext>
            </a:extLst>
          </p:cNvPr>
          <p:cNvSpPr>
            <a:spLocks xmlns:a="http://schemas.openxmlformats.org/drawingml/2006/main" noGrp="1"/>
          </p:cNvSpPr>
          <p:nvPr/>
        </p:nvSpPr>
        <p:spPr>
          <a:xfrm xmlns:a="http://schemas.openxmlformats.org/drawingml/2006/main">
            <a:off x="609600" y="5572125"/>
            <a:ext cx="4667250" cy="685800"/>
          </a:xfrm>
          <a:prstGeom xmlns:a="http://schemas.openxmlformats.org/drawingml/2006/main" prst="roundRect">
            <a:avLst>
              <a:gd name="adj" fmla="val 19444"/>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94731BC1-C65F-464C-9C71-6D5BC0EC71E6}"/>
              </a:ext>
            </a:extLst>
          </p:cNvPr>
          <p:cNvSpPr>
            <a:spLocks xmlns:a="http://schemas.openxmlformats.org/drawingml/2006/main" noGrp="1"/>
          </p:cNvSpPr>
          <p:nvPr/>
        </p:nvSpPr>
        <p:spPr>
          <a:xfrm xmlns:a="http://schemas.openxmlformats.org/drawingml/2006/main">
            <a:off x="838200" y="5743575"/>
            <a:ext cx="4191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61721"/>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Conclude only after the legal gateway and evidence align.</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98efa9fd00a14f2d"/>
          <a:stretch xmlns:a="http://schemas.openxmlformats.org/drawingml/2006/main"/>
        </p:blipFill>
        <p:spPr>
          <a:xfrm xmlns:a="http://schemas.openxmlformats.org/drawingml/2006/main">
            <a:off x="11334750" y="266700"/>
            <a:ext cx="533400" cy="533400"/>
          </a:xfrm>
          <a:prstGeom xmlns:a="http://schemas.openxmlformats.org/drawingml/2006/main" prst="rect">
            <a:avLst/>
          </a:prstGeom>
        </p:spPr>
      </p:pic>
    </p:spTree>
    <p:extLst>
      <p:ext uri="{BB962C8B-B14F-4D97-AF65-F5344CB8AC3E}">
        <p14:creationId xmlns:p14="http://schemas.microsoft.com/office/powerpoint/2010/main" val="1677682205"/>
      </p:ext>
    </p:extLst>
  </p:cSld>
</p:sld>
</file>

<file path=ppt/slides/slide2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88D8A1E3-0CB9-490A-9604-8ED8D066B26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4f0f47e2750549cc"/>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0CDCE2F-287D-4240-8ACF-D775EB13B012}"/>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4628"/>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Applied scenario: compulsory-pilotage grounding</a:t>
            </a:r>
          </a:p>
        </p:txBody>
      </p:sp>
      <p:sp>
        <p:nvSpPr>
          <p:cNvPr id="4" name="">
            <a:extLst xmlns:a="http://schemas.openxmlformats.org/drawingml/2006/main">
              <a:ext uri="{FF2B5EF4-FFF2-40B4-BE49-F238E27FC236}">
                <a16:creationId xmlns:a16="http://schemas.microsoft.com/office/drawing/2014/main" id="{4ECDC6C3-6AE7-41AC-A226-487CAB09D085}"/>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BB14097-3B38-440D-ACD2-4D4285105AD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22</a:t>
            </a:r>
          </a:p>
        </p:txBody>
      </p:sp>
      <p:sp>
        <p:nvSpPr>
          <p:cNvPr id="6" name="">
            <a:extLst xmlns:a="http://schemas.openxmlformats.org/drawingml/2006/main">
              <a:ext uri="{FF2B5EF4-FFF2-40B4-BE49-F238E27FC236}">
                <a16:creationId xmlns:a16="http://schemas.microsoft.com/office/drawing/2014/main" id="{686E7AAA-ED56-4B41-AA84-C5D336AB4728}"/>
              </a:ext>
            </a:extLst>
          </p:cNvPr>
          <p:cNvSpPr>
            <a:spLocks xmlns:a="http://schemas.openxmlformats.org/drawingml/2006/main" noGrp="1"/>
          </p:cNvSpPr>
          <p:nvPr/>
        </p:nvSpPr>
        <p:spPr>
          <a:xfrm xmlns:a="http://schemas.openxmlformats.org/drawingml/2006/main">
            <a:off x="666750" y="1790700"/>
            <a:ext cx="10858500" cy="1143000"/>
          </a:xfrm>
          <a:prstGeom xmlns:a="http://schemas.openxmlformats.org/drawingml/2006/main" prst="roundRect">
            <a:avLst>
              <a:gd name="adj" fmla="val 15000"/>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A697E2AF-55CC-43B9-B74F-28683C6060E6}"/>
              </a:ext>
            </a:extLst>
          </p:cNvPr>
          <p:cNvSpPr>
            <a:spLocks xmlns:a="http://schemas.openxmlformats.org/drawingml/2006/main" noGrp="1"/>
          </p:cNvSpPr>
          <p:nvPr/>
        </p:nvSpPr>
        <p:spPr>
          <a:xfrm xmlns:a="http://schemas.openxmlformats.org/drawingml/2006/main">
            <a:off x="1047750" y="2066925"/>
            <a:ext cx="10096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3592"/>
          </a:bodyPr>
          <a:lstStyle xmlns:a="http://schemas.openxmlformats.org/drawingml/2006/main"/>
          <a:p xmlns:a="http://schemas.openxmlformats.org/drawingml/2006/main">
            <a:pPr algn="ctr">
              <a:buNone/>
              <a:defRPr sz="2250" b="1">
                <a:solidFill>
                  <a:srgbClr val="FFFFFF"/>
                </a:solidFill>
                <a:latin typeface="Aptos"/>
                <a:ea typeface="Aptos"/>
                <a:cs typeface="Aptos"/>
              </a:defRPr>
            </a:pPr>
            <a:r>
              <a:rPr sz="2250" b="1">
                <a:solidFill>
                  <a:srgbClr val="FFFFFF"/>
                </a:solidFill>
                <a:latin typeface="Aptos"/>
                <a:ea typeface="Aptos"/>
                <a:cs typeface="Aptos"/>
              </a:rPr>
              <a:t>A vessel grounds in a compulsory pilotage district after the pilot follows outdated depth information. The master noticed an unexpected echo-sounder trend but did not challenge the passage plan.</a:t>
            </a:r>
          </a:p>
        </p:txBody>
      </p:sp>
      <p:sp>
        <p:nvSpPr>
          <p:cNvPr id="8" name="">
            <a:extLst xmlns:a="http://schemas.openxmlformats.org/drawingml/2006/main">
              <a:ext uri="{FF2B5EF4-FFF2-40B4-BE49-F238E27FC236}">
                <a16:creationId xmlns:a16="http://schemas.microsoft.com/office/drawing/2014/main" id="{8F6ED1E5-6384-4E05-826B-E9E7AEBC1C40}"/>
              </a:ext>
            </a:extLst>
          </p:cNvPr>
          <p:cNvSpPr>
            <a:spLocks xmlns:a="http://schemas.openxmlformats.org/drawingml/2006/main" noGrp="1"/>
          </p:cNvSpPr>
          <p:nvPr/>
        </p:nvSpPr>
        <p:spPr>
          <a:xfrm xmlns:a="http://schemas.openxmlformats.org/drawingml/2006/main">
            <a:off x="714375"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ISSUE</a:t>
            </a:r>
          </a:p>
        </p:txBody>
      </p:sp>
      <p:sp>
        <p:nvSpPr>
          <p:cNvPr id="9" name="">
            <a:extLst xmlns:a="http://schemas.openxmlformats.org/drawingml/2006/main">
              <a:ext uri="{FF2B5EF4-FFF2-40B4-BE49-F238E27FC236}">
                <a16:creationId xmlns:a16="http://schemas.microsoft.com/office/drawing/2014/main" id="{19F8B145-2CA4-445D-BCAD-5CEF10171CE5}"/>
              </a:ext>
            </a:extLst>
          </p:cNvPr>
          <p:cNvSpPr>
            <a:spLocks xmlns:a="http://schemas.openxmlformats.org/drawingml/2006/main" noGrp="1"/>
          </p:cNvSpPr>
          <p:nvPr/>
        </p:nvSpPr>
        <p:spPr>
          <a:xfrm xmlns:a="http://schemas.openxmlformats.org/drawingml/2006/main">
            <a:off x="714375"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9256"/>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What duties arise under harbour, pilotage and negligence law?</a:t>
            </a:r>
          </a:p>
        </p:txBody>
      </p:sp>
      <p:sp>
        <p:nvSpPr>
          <p:cNvPr id="10" name="">
            <a:extLst xmlns:a="http://schemas.openxmlformats.org/drawingml/2006/main">
              <a:ext uri="{FF2B5EF4-FFF2-40B4-BE49-F238E27FC236}">
                <a16:creationId xmlns:a16="http://schemas.microsoft.com/office/drawing/2014/main" id="{20921881-DDA3-4A4F-885B-B155B09F8EB8}"/>
              </a:ext>
            </a:extLst>
          </p:cNvPr>
          <p:cNvSpPr>
            <a:spLocks xmlns:a="http://schemas.openxmlformats.org/drawingml/2006/main" noGrp="1"/>
          </p:cNvSpPr>
          <p:nvPr/>
        </p:nvSpPr>
        <p:spPr>
          <a:xfrm xmlns:a="http://schemas.openxmlformats.org/drawingml/2006/main">
            <a:off x="3429000"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AUTHORITY</a:t>
            </a:r>
          </a:p>
        </p:txBody>
      </p:sp>
      <p:sp>
        <p:nvSpPr>
          <p:cNvPr id="11" name="">
            <a:extLst xmlns:a="http://schemas.openxmlformats.org/drawingml/2006/main">
              <a:ext uri="{FF2B5EF4-FFF2-40B4-BE49-F238E27FC236}">
                <a16:creationId xmlns:a16="http://schemas.microsoft.com/office/drawing/2014/main" id="{3B5E1F35-3F64-4294-835D-5840A05A87F3}"/>
              </a:ext>
            </a:extLst>
          </p:cNvPr>
          <p:cNvSpPr>
            <a:spLocks xmlns:a="http://schemas.openxmlformats.org/drawingml/2006/main" noGrp="1"/>
          </p:cNvSpPr>
          <p:nvPr/>
        </p:nvSpPr>
        <p:spPr>
          <a:xfrm xmlns:a="http://schemas.openxmlformats.org/drawingml/2006/main">
            <a:off x="3429000"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2465"/>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How are the pilot, master, owner and authority roles separated?</a:t>
            </a:r>
          </a:p>
        </p:txBody>
      </p:sp>
      <p:sp>
        <p:nvSpPr>
          <p:cNvPr id="12" name="">
            <a:extLst xmlns:a="http://schemas.openxmlformats.org/drawingml/2006/main">
              <a:ext uri="{FF2B5EF4-FFF2-40B4-BE49-F238E27FC236}">
                <a16:creationId xmlns:a16="http://schemas.microsoft.com/office/drawing/2014/main" id="{B708C1FF-76FD-4B7B-BDA0-9D74C3BC2292}"/>
              </a:ext>
            </a:extLst>
          </p:cNvPr>
          <p:cNvSpPr>
            <a:spLocks xmlns:a="http://schemas.openxmlformats.org/drawingml/2006/main" noGrp="1"/>
          </p:cNvSpPr>
          <p:nvPr/>
        </p:nvSpPr>
        <p:spPr>
          <a:xfrm xmlns:a="http://schemas.openxmlformats.org/drawingml/2006/main">
            <a:off x="6143625"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EVIDENCE</a:t>
            </a:r>
          </a:p>
        </p:txBody>
      </p:sp>
      <p:sp>
        <p:nvSpPr>
          <p:cNvPr id="13" name="">
            <a:extLst xmlns:a="http://schemas.openxmlformats.org/drawingml/2006/main">
              <a:ext uri="{FF2B5EF4-FFF2-40B4-BE49-F238E27FC236}">
                <a16:creationId xmlns:a16="http://schemas.microsoft.com/office/drawing/2014/main" id="{262556DB-257B-4A15-A89B-0C60173E5739}"/>
              </a:ext>
            </a:extLst>
          </p:cNvPr>
          <p:cNvSpPr>
            <a:spLocks xmlns:a="http://schemas.openxmlformats.org/drawingml/2006/main" noGrp="1"/>
          </p:cNvSpPr>
          <p:nvPr/>
        </p:nvSpPr>
        <p:spPr>
          <a:xfrm xmlns:a="http://schemas.openxmlformats.org/drawingml/2006/main">
            <a:off x="6143625"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2465"/>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What surveys, directions, VTS, exchange and bridge records are required?</a:t>
            </a:r>
          </a:p>
        </p:txBody>
      </p:sp>
      <p:sp>
        <p:nvSpPr>
          <p:cNvPr id="14" name="">
            <a:extLst xmlns:a="http://schemas.openxmlformats.org/drawingml/2006/main">
              <a:ext uri="{FF2B5EF4-FFF2-40B4-BE49-F238E27FC236}">
                <a16:creationId xmlns:a16="http://schemas.microsoft.com/office/drawing/2014/main" id="{005059E4-71BD-492E-951A-B3DB5F80E3EF}"/>
              </a:ext>
            </a:extLst>
          </p:cNvPr>
          <p:cNvSpPr>
            <a:spLocks xmlns:a="http://schemas.openxmlformats.org/drawingml/2006/main" noGrp="1"/>
          </p:cNvSpPr>
          <p:nvPr/>
        </p:nvSpPr>
        <p:spPr>
          <a:xfrm xmlns:a="http://schemas.openxmlformats.org/drawingml/2006/main">
            <a:off x="8858250"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ADVICE</a:t>
            </a:r>
          </a:p>
        </p:txBody>
      </p:sp>
      <p:sp>
        <p:nvSpPr>
          <p:cNvPr id="15" name="">
            <a:extLst xmlns:a="http://schemas.openxmlformats.org/drawingml/2006/main">
              <a:ext uri="{FF2B5EF4-FFF2-40B4-BE49-F238E27FC236}">
                <a16:creationId xmlns:a16="http://schemas.microsoft.com/office/drawing/2014/main" id="{BDE4BE18-1E8C-4CD5-9D1F-7AC4A3BF8488}"/>
              </a:ext>
            </a:extLst>
          </p:cNvPr>
          <p:cNvSpPr>
            <a:spLocks xmlns:a="http://schemas.openxmlformats.org/drawingml/2006/main" noGrp="1"/>
          </p:cNvSpPr>
          <p:nvPr/>
        </p:nvSpPr>
        <p:spPr>
          <a:xfrm xmlns:a="http://schemas.openxmlformats.org/drawingml/2006/main">
            <a:off x="8858250"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Advise on causation, apportionment and defences.</a:t>
            </a:r>
          </a:p>
        </p:txBody>
      </p:sp>
      <p:sp>
        <p:nvSpPr>
          <p:cNvPr id="16" name="">
            <a:extLst xmlns:a="http://schemas.openxmlformats.org/drawingml/2006/main">
              <a:ext uri="{FF2B5EF4-FFF2-40B4-BE49-F238E27FC236}">
                <a16:creationId xmlns:a16="http://schemas.microsoft.com/office/drawing/2014/main" id="{4344DE73-37F2-4260-AF06-3C98F3AD1A03}"/>
              </a:ext>
            </a:extLst>
          </p:cNvPr>
          <p:cNvSpPr>
            <a:spLocks xmlns:a="http://schemas.openxmlformats.org/drawingml/2006/main" noGrp="1"/>
          </p:cNvSpPr>
          <p:nvPr/>
        </p:nvSpPr>
        <p:spPr>
          <a:xfrm xmlns:a="http://schemas.openxmlformats.org/drawingml/2006/main">
            <a:off x="1047750" y="5619750"/>
            <a:ext cx="10096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State assumptions, provisional conclusion, remedy and immediate commercial step.</a:t>
            </a:r>
          </a:p>
        </p:txBody>
      </p:sp>
    </p:spTree>
    <p:extLst>
      <p:ext uri="{BB962C8B-B14F-4D97-AF65-F5344CB8AC3E}">
        <p14:creationId xmlns:p14="http://schemas.microsoft.com/office/powerpoint/2010/main" val="273164741"/>
      </p:ext>
    </p:extLst>
  </p:cSld>
</p:sld>
</file>

<file path=ppt/slides/slide2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D48F1807-F23E-4504-8B54-B9187B0DD97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1a2d343e9463422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992B016-1E3F-462A-B7CB-A8D69B1C5E73}"/>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Knowledge check</a:t>
            </a:r>
          </a:p>
        </p:txBody>
      </p:sp>
      <p:sp>
        <p:nvSpPr>
          <p:cNvPr id="4" name="">
            <a:extLst xmlns:a="http://schemas.openxmlformats.org/drawingml/2006/main">
              <a:ext uri="{FF2B5EF4-FFF2-40B4-BE49-F238E27FC236}">
                <a16:creationId xmlns:a16="http://schemas.microsoft.com/office/drawing/2014/main" id="{49348DD3-D178-4227-A606-8BF513616DC3}"/>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7D63067-3DE6-4919-BD02-9EC37DCED02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23</a:t>
            </a:r>
          </a:p>
        </p:txBody>
      </p:sp>
      <p:sp>
        <p:nvSpPr>
          <p:cNvPr id="6" name="">
            <a:extLst xmlns:a="http://schemas.openxmlformats.org/drawingml/2006/main">
              <a:ext uri="{FF2B5EF4-FFF2-40B4-BE49-F238E27FC236}">
                <a16:creationId xmlns:a16="http://schemas.microsoft.com/office/drawing/2014/main" id="{113AFF70-D580-415A-917D-2A9F16D5ED72}"/>
              </a:ext>
            </a:extLst>
          </p:cNvPr>
          <p:cNvSpPr>
            <a:spLocks xmlns:a="http://schemas.openxmlformats.org/drawingml/2006/main" noGrp="1"/>
          </p:cNvSpPr>
          <p:nvPr/>
        </p:nvSpPr>
        <p:spPr>
          <a:xfrm xmlns:a="http://schemas.openxmlformats.org/drawingml/2006/main">
            <a:off x="666750" y="1762125"/>
            <a:ext cx="1047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17202A"/>
                </a:solidFill>
                <a:latin typeface="Aptos"/>
                <a:ea typeface="Aptos"/>
                <a:cs typeface="Aptos"/>
              </a:defRPr>
            </a:pPr>
            <a:r>
              <a:rPr sz="2325" b="1">
                <a:solidFill>
                  <a:srgbClr val="17202A"/>
                </a:solidFill>
                <a:latin typeface="Aptos"/>
                <a:ea typeface="Aptos"/>
                <a:cs typeface="Aptos"/>
              </a:rPr>
              <a:t>What is the master's position when a pilot is compulsorily embarked?</a:t>
            </a:r>
          </a:p>
        </p:txBody>
      </p:sp>
      <p:sp>
        <p:nvSpPr>
          <p:cNvPr id="7" name="">
            <a:extLst xmlns:a="http://schemas.openxmlformats.org/drawingml/2006/main">
              <a:ext uri="{FF2B5EF4-FFF2-40B4-BE49-F238E27FC236}">
                <a16:creationId xmlns:a16="http://schemas.microsoft.com/office/drawing/2014/main" id="{A86CB847-1DC4-4013-A5D9-C6F8CF1C66E4}"/>
              </a:ext>
            </a:extLst>
          </p:cNvPr>
          <p:cNvSpPr>
            <a:spLocks xmlns:a="http://schemas.openxmlformats.org/drawingml/2006/main" noGrp="1"/>
          </p:cNvSpPr>
          <p:nvPr/>
        </p:nvSpPr>
        <p:spPr>
          <a:xfrm xmlns:a="http://schemas.openxmlformats.org/drawingml/2006/main">
            <a:off x="809625" y="257175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8" name="">
            <a:extLst xmlns:a="http://schemas.openxmlformats.org/drawingml/2006/main">
              <a:ext uri="{FF2B5EF4-FFF2-40B4-BE49-F238E27FC236}">
                <a16:creationId xmlns:a16="http://schemas.microsoft.com/office/drawing/2014/main" id="{9932BC9E-7BE0-4755-BF37-516E01B7C29E}"/>
              </a:ext>
            </a:extLst>
          </p:cNvPr>
          <p:cNvSpPr>
            <a:spLocks xmlns:a="http://schemas.openxmlformats.org/drawingml/2006/main" noGrp="1"/>
          </p:cNvSpPr>
          <p:nvPr/>
        </p:nvSpPr>
        <p:spPr>
          <a:xfrm xmlns:a="http://schemas.openxmlformats.org/drawingml/2006/main">
            <a:off x="809625" y="265747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21CDAF9B-E3E2-4C82-9286-73D577C58005}"/>
              </a:ext>
            </a:extLst>
          </p:cNvPr>
          <p:cNvSpPr>
            <a:spLocks xmlns:a="http://schemas.openxmlformats.org/drawingml/2006/main" noGrp="1"/>
          </p:cNvSpPr>
          <p:nvPr/>
        </p:nvSpPr>
        <p:spPr>
          <a:xfrm xmlns:a="http://schemas.openxmlformats.org/drawingml/2006/main">
            <a:off x="1666875" y="260032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The master transfers all command and responsibility to the pilot.</a:t>
            </a:r>
          </a:p>
        </p:txBody>
      </p:sp>
      <p:sp>
        <p:nvSpPr>
          <p:cNvPr id="10" name="">
            <a:extLst xmlns:a="http://schemas.openxmlformats.org/drawingml/2006/main">
              <a:ext uri="{FF2B5EF4-FFF2-40B4-BE49-F238E27FC236}">
                <a16:creationId xmlns:a16="http://schemas.microsoft.com/office/drawing/2014/main" id="{5B7C9E6A-3EF1-41C1-BC4D-98FF88423A8C}"/>
              </a:ext>
            </a:extLst>
          </p:cNvPr>
          <p:cNvSpPr>
            <a:spLocks xmlns:a="http://schemas.openxmlformats.org/drawingml/2006/main" noGrp="1"/>
          </p:cNvSpPr>
          <p:nvPr/>
        </p:nvSpPr>
        <p:spPr>
          <a:xfrm xmlns:a="http://schemas.openxmlformats.org/drawingml/2006/main">
            <a:off x="809625" y="3314700"/>
            <a:ext cx="514350" cy="5143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9525">
            <a:solidFill>
              <a:srgbClr val="3F1D52"/>
            </a:solidFill>
            <a:prstDash val="solid"/>
          </a:ln>
        </p:spPr>
      </p:sp>
      <p:sp>
        <p:nvSpPr>
          <p:cNvPr id="11" name="">
            <a:extLst xmlns:a="http://schemas.openxmlformats.org/drawingml/2006/main">
              <a:ext uri="{FF2B5EF4-FFF2-40B4-BE49-F238E27FC236}">
                <a16:creationId xmlns:a16="http://schemas.microsoft.com/office/drawing/2014/main" id="{2D711B21-4EE9-47A4-9E30-29ABC0A447B0}"/>
              </a:ext>
            </a:extLst>
          </p:cNvPr>
          <p:cNvSpPr>
            <a:spLocks xmlns:a="http://schemas.openxmlformats.org/drawingml/2006/main" noGrp="1"/>
          </p:cNvSpPr>
          <p:nvPr/>
        </p:nvSpPr>
        <p:spPr>
          <a:xfrm xmlns:a="http://schemas.openxmlformats.org/drawingml/2006/main">
            <a:off x="809625" y="340042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2" name="">
            <a:extLst xmlns:a="http://schemas.openxmlformats.org/drawingml/2006/main">
              <a:ext uri="{FF2B5EF4-FFF2-40B4-BE49-F238E27FC236}">
                <a16:creationId xmlns:a16="http://schemas.microsoft.com/office/drawing/2014/main" id="{66942C85-D3B0-482C-B832-AB25D7A1C2EF}"/>
              </a:ext>
            </a:extLst>
          </p:cNvPr>
          <p:cNvSpPr>
            <a:spLocks xmlns:a="http://schemas.openxmlformats.org/drawingml/2006/main" noGrp="1"/>
          </p:cNvSpPr>
          <p:nvPr/>
        </p:nvSpPr>
        <p:spPr>
          <a:xfrm xmlns:a="http://schemas.openxmlformats.org/drawingml/2006/main">
            <a:off x="1666875" y="334327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8348"/>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The master retains command and must monitor and intervene when safety reasonably requires.</a:t>
            </a:r>
          </a:p>
        </p:txBody>
      </p:sp>
      <p:sp>
        <p:nvSpPr>
          <p:cNvPr id="13" name="">
            <a:extLst xmlns:a="http://schemas.openxmlformats.org/drawingml/2006/main">
              <a:ext uri="{FF2B5EF4-FFF2-40B4-BE49-F238E27FC236}">
                <a16:creationId xmlns:a16="http://schemas.microsoft.com/office/drawing/2014/main" id="{1EF47737-92FA-47AF-B9F5-6869E58534E4}"/>
              </a:ext>
            </a:extLst>
          </p:cNvPr>
          <p:cNvSpPr>
            <a:spLocks xmlns:a="http://schemas.openxmlformats.org/drawingml/2006/main" noGrp="1"/>
          </p:cNvSpPr>
          <p:nvPr/>
        </p:nvSpPr>
        <p:spPr>
          <a:xfrm xmlns:a="http://schemas.openxmlformats.org/drawingml/2006/main">
            <a:off x="809625" y="405765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14" name="">
            <a:extLst xmlns:a="http://schemas.openxmlformats.org/drawingml/2006/main">
              <a:ext uri="{FF2B5EF4-FFF2-40B4-BE49-F238E27FC236}">
                <a16:creationId xmlns:a16="http://schemas.microsoft.com/office/drawing/2014/main" id="{441B8733-1DCD-4612-8E96-274062E9373B}"/>
              </a:ext>
            </a:extLst>
          </p:cNvPr>
          <p:cNvSpPr>
            <a:spLocks xmlns:a="http://schemas.openxmlformats.org/drawingml/2006/main" noGrp="1"/>
          </p:cNvSpPr>
          <p:nvPr/>
        </p:nvSpPr>
        <p:spPr>
          <a:xfrm xmlns:a="http://schemas.openxmlformats.org/drawingml/2006/main">
            <a:off x="809625" y="414337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439BD861-F288-43AD-901F-F7DF84C1A575}"/>
              </a:ext>
            </a:extLst>
          </p:cNvPr>
          <p:cNvSpPr>
            <a:spLocks xmlns:a="http://schemas.openxmlformats.org/drawingml/2006/main" noGrp="1"/>
          </p:cNvSpPr>
          <p:nvPr/>
        </p:nvSpPr>
        <p:spPr>
          <a:xfrm xmlns:a="http://schemas.openxmlformats.org/drawingml/2006/main">
            <a:off x="1666875" y="408622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The master may leave the bridge for the entire pilotage.</a:t>
            </a:r>
          </a:p>
        </p:txBody>
      </p:sp>
      <p:sp>
        <p:nvSpPr>
          <p:cNvPr id="16" name="">
            <a:extLst xmlns:a="http://schemas.openxmlformats.org/drawingml/2006/main">
              <a:ext uri="{FF2B5EF4-FFF2-40B4-BE49-F238E27FC236}">
                <a16:creationId xmlns:a16="http://schemas.microsoft.com/office/drawing/2014/main" id="{C274D041-3072-4BDD-A87A-496886F0FD0B}"/>
              </a:ext>
            </a:extLst>
          </p:cNvPr>
          <p:cNvSpPr>
            <a:spLocks xmlns:a="http://schemas.openxmlformats.org/drawingml/2006/main" noGrp="1"/>
          </p:cNvSpPr>
          <p:nvPr/>
        </p:nvSpPr>
        <p:spPr>
          <a:xfrm xmlns:a="http://schemas.openxmlformats.org/drawingml/2006/main">
            <a:off x="809625" y="480060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17" name="">
            <a:extLst xmlns:a="http://schemas.openxmlformats.org/drawingml/2006/main">
              <a:ext uri="{FF2B5EF4-FFF2-40B4-BE49-F238E27FC236}">
                <a16:creationId xmlns:a16="http://schemas.microsoft.com/office/drawing/2014/main" id="{FFF499F7-F2EB-495C-8E69-31342076F94C}"/>
              </a:ext>
            </a:extLst>
          </p:cNvPr>
          <p:cNvSpPr>
            <a:spLocks xmlns:a="http://schemas.openxmlformats.org/drawingml/2006/main" noGrp="1"/>
          </p:cNvSpPr>
          <p:nvPr/>
        </p:nvSpPr>
        <p:spPr>
          <a:xfrm xmlns:a="http://schemas.openxmlformats.org/drawingml/2006/main">
            <a:off x="809625" y="488632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8" name="">
            <a:extLst xmlns:a="http://schemas.openxmlformats.org/drawingml/2006/main">
              <a:ext uri="{FF2B5EF4-FFF2-40B4-BE49-F238E27FC236}">
                <a16:creationId xmlns:a16="http://schemas.microsoft.com/office/drawing/2014/main" id="{EE4ADA60-9BDE-4FCD-A4A8-9FB46DCFD06F}"/>
              </a:ext>
            </a:extLst>
          </p:cNvPr>
          <p:cNvSpPr>
            <a:spLocks xmlns:a="http://schemas.openxmlformats.org/drawingml/2006/main" noGrp="1"/>
          </p:cNvSpPr>
          <p:nvPr/>
        </p:nvSpPr>
        <p:spPr>
          <a:xfrm xmlns:a="http://schemas.openxmlformats.org/drawingml/2006/main">
            <a:off x="1666875" y="482917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The harbour authority becomes the vessel's owner.</a:t>
            </a:r>
          </a:p>
        </p:txBody>
      </p:sp>
      <p:sp>
        <p:nvSpPr>
          <p:cNvPr id="19" name="">
            <a:extLst xmlns:a="http://schemas.openxmlformats.org/drawingml/2006/main">
              <a:ext uri="{FF2B5EF4-FFF2-40B4-BE49-F238E27FC236}">
                <a16:creationId xmlns:a16="http://schemas.microsoft.com/office/drawing/2014/main" id="{BA9B1B26-C24A-4305-AF1F-A2E7AEF8635E}"/>
              </a:ext>
            </a:extLst>
          </p:cNvPr>
          <p:cNvSpPr>
            <a:spLocks xmlns:a="http://schemas.openxmlformats.org/drawingml/2006/main" noGrp="1"/>
          </p:cNvSpPr>
          <p:nvPr/>
        </p:nvSpPr>
        <p:spPr>
          <a:xfrm xmlns:a="http://schemas.openxmlformats.org/drawingml/2006/main">
            <a:off x="1381125" y="5953125"/>
            <a:ext cx="9429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167386"/>
                </a:solidFill>
                <a:latin typeface="Aptos"/>
                <a:ea typeface="Aptos"/>
                <a:cs typeface="Aptos"/>
              </a:defRPr>
            </a:pPr>
            <a:r>
              <a:rPr sz="1725" b="1">
                <a:solidFill>
                  <a:srgbClr val="167386"/>
                </a:solidFill>
                <a:latin typeface="Aptos"/>
                <a:ea typeface="Aptos"/>
                <a:cs typeface="Aptos"/>
              </a:rPr>
              <a:t>Choose one answer and justify it by reference to authority, facts and legal test.</a:t>
            </a:r>
          </a:p>
        </p:txBody>
      </p:sp>
    </p:spTree>
    <p:extLst>
      <p:ext uri="{BB962C8B-B14F-4D97-AF65-F5344CB8AC3E}">
        <p14:creationId xmlns:p14="http://schemas.microsoft.com/office/powerpoint/2010/main" val="916849438"/>
      </p:ext>
    </p:extLst>
  </p:cSld>
</p:sld>
</file>

<file path=ppt/slides/slide2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4C7F437B-5BFE-4569-B1D7-059753E5F368}"/>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c86139b9d66e4bd2"/>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9FC640E-5824-4613-95A7-E12E54447E7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7: key takeaways</a:t>
            </a:r>
          </a:p>
        </p:txBody>
      </p:sp>
      <p:sp>
        <p:nvSpPr>
          <p:cNvPr id="4" name="">
            <a:extLst xmlns:a="http://schemas.openxmlformats.org/drawingml/2006/main">
              <a:ext uri="{FF2B5EF4-FFF2-40B4-BE49-F238E27FC236}">
                <a16:creationId xmlns:a16="http://schemas.microsoft.com/office/drawing/2014/main" id="{6C35C365-4DCC-4174-B616-56859075F355}"/>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D5FF051-D2C5-4C56-9EFF-8896C160D33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24</a:t>
            </a:r>
          </a:p>
        </p:txBody>
      </p:sp>
      <p:sp>
        <p:nvSpPr>
          <p:cNvPr id="6" name="">
            <a:extLst xmlns:a="http://schemas.openxmlformats.org/drawingml/2006/main">
              <a:ext uri="{FF2B5EF4-FFF2-40B4-BE49-F238E27FC236}">
                <a16:creationId xmlns:a16="http://schemas.microsoft.com/office/drawing/2014/main" id="{D5D3C340-8F3B-4325-B6DA-D1ACF610C51A}"/>
              </a:ext>
            </a:extLst>
          </p:cNvPr>
          <p:cNvSpPr>
            <a:spLocks xmlns:a="http://schemas.openxmlformats.org/drawingml/2006/main" noGrp="1"/>
          </p:cNvSpPr>
          <p:nvPr/>
        </p:nvSpPr>
        <p:spPr>
          <a:xfrm xmlns:a="http://schemas.openxmlformats.org/drawingml/2006/main">
            <a:off x="714375" y="17907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91A52648-E09B-4F08-8960-47CC3B0D402D}"/>
              </a:ext>
            </a:extLst>
          </p:cNvPr>
          <p:cNvSpPr>
            <a:spLocks xmlns:a="http://schemas.openxmlformats.org/drawingml/2006/main" noGrp="1"/>
          </p:cNvSpPr>
          <p:nvPr/>
        </p:nvSpPr>
        <p:spPr>
          <a:xfrm xmlns:a="http://schemas.openxmlformats.org/drawingml/2006/main">
            <a:off x="1571625" y="18097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Harbour powers and duties are statute-specific.</a:t>
            </a:r>
          </a:p>
        </p:txBody>
      </p:sp>
      <p:sp>
        <p:nvSpPr>
          <p:cNvPr id="8" name="">
            <a:extLst xmlns:a="http://schemas.openxmlformats.org/drawingml/2006/main">
              <a:ext uri="{FF2B5EF4-FFF2-40B4-BE49-F238E27FC236}">
                <a16:creationId xmlns:a16="http://schemas.microsoft.com/office/drawing/2014/main" id="{C81BFDCF-5935-4579-8BCA-9F85EF302C97}"/>
              </a:ext>
            </a:extLst>
          </p:cNvPr>
          <p:cNvSpPr>
            <a:spLocks xmlns:a="http://schemas.openxmlformats.org/drawingml/2006/main" noGrp="1"/>
          </p:cNvSpPr>
          <p:nvPr/>
        </p:nvSpPr>
        <p:spPr>
          <a:xfrm xmlns:a="http://schemas.openxmlformats.org/drawingml/2006/main">
            <a:off x="1571625" y="24193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D679215-D56B-4907-92BF-1CA3AF8FF84F}"/>
              </a:ext>
            </a:extLst>
          </p:cNvPr>
          <p:cNvSpPr>
            <a:spLocks xmlns:a="http://schemas.openxmlformats.org/drawingml/2006/main" noGrp="1"/>
          </p:cNvSpPr>
          <p:nvPr/>
        </p:nvSpPr>
        <p:spPr>
          <a:xfrm xmlns:a="http://schemas.openxmlformats.org/drawingml/2006/main">
            <a:off x="714375" y="260985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167386"/>
                </a:solidFill>
                <a:latin typeface="Aptos"/>
                <a:ea typeface="Aptos"/>
                <a:cs typeface="Aptos"/>
              </a:defRPr>
            </a:pPr>
            <a:r>
              <a:rPr sz="2775" b="1">
                <a:solidFill>
                  <a:srgbClr val="167386"/>
                </a:solidFill>
                <a:latin typeface="Aptos"/>
                <a:ea typeface="Aptos"/>
                <a:cs typeface="Aptos"/>
              </a:rPr>
              <a:t/>
            </a:r>
          </a:p>
        </p:txBody>
      </p:sp>
      <p:sp>
        <p:nvSpPr>
          <p:cNvPr id="10" name="">
            <a:extLst xmlns:a="http://schemas.openxmlformats.org/drawingml/2006/main">
              <a:ext uri="{FF2B5EF4-FFF2-40B4-BE49-F238E27FC236}">
                <a16:creationId xmlns:a16="http://schemas.microsoft.com/office/drawing/2014/main" id="{DBCA88C8-94FD-4D32-BED4-B5B057CE8B89}"/>
              </a:ext>
            </a:extLst>
          </p:cNvPr>
          <p:cNvSpPr>
            <a:spLocks xmlns:a="http://schemas.openxmlformats.org/drawingml/2006/main" noGrp="1"/>
          </p:cNvSpPr>
          <p:nvPr/>
        </p:nvSpPr>
        <p:spPr>
          <a:xfrm xmlns:a="http://schemas.openxmlformats.org/drawingml/2006/main">
            <a:off x="1571625" y="262890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A safety management system must translate risk into controls.</a:t>
            </a:r>
          </a:p>
        </p:txBody>
      </p:sp>
      <p:sp>
        <p:nvSpPr>
          <p:cNvPr id="11" name="">
            <a:extLst xmlns:a="http://schemas.openxmlformats.org/drawingml/2006/main">
              <a:ext uri="{FF2B5EF4-FFF2-40B4-BE49-F238E27FC236}">
                <a16:creationId xmlns:a16="http://schemas.microsoft.com/office/drawing/2014/main" id="{B4DEE736-427F-4ED1-8AD2-477B33910856}"/>
              </a:ext>
            </a:extLst>
          </p:cNvPr>
          <p:cNvSpPr>
            <a:spLocks xmlns:a="http://schemas.openxmlformats.org/drawingml/2006/main" noGrp="1"/>
          </p:cNvSpPr>
          <p:nvPr/>
        </p:nvSpPr>
        <p:spPr>
          <a:xfrm xmlns:a="http://schemas.openxmlformats.org/drawingml/2006/main">
            <a:off x="1571625" y="323850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799418E-579E-4AFD-B3D6-75FAF2AEC90F}"/>
              </a:ext>
            </a:extLst>
          </p:cNvPr>
          <p:cNvSpPr>
            <a:spLocks xmlns:a="http://schemas.openxmlformats.org/drawingml/2006/main" noGrp="1"/>
          </p:cNvSpPr>
          <p:nvPr/>
        </p:nvSpPr>
        <p:spPr>
          <a:xfrm xmlns:a="http://schemas.openxmlformats.org/drawingml/2006/main">
            <a:off x="714375" y="34290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3F2CC9F0-C059-48F7-B566-88BB8D4293A5}"/>
              </a:ext>
            </a:extLst>
          </p:cNvPr>
          <p:cNvSpPr>
            <a:spLocks xmlns:a="http://schemas.openxmlformats.org/drawingml/2006/main" noGrp="1"/>
          </p:cNvSpPr>
          <p:nvPr/>
        </p:nvSpPr>
        <p:spPr>
          <a:xfrm xmlns:a="http://schemas.openxmlformats.org/drawingml/2006/main">
            <a:off x="1571625" y="34480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Compulsory pilotage does not remove the master's command.</a:t>
            </a:r>
          </a:p>
        </p:txBody>
      </p:sp>
      <p:sp>
        <p:nvSpPr>
          <p:cNvPr id="14" name="">
            <a:extLst xmlns:a="http://schemas.openxmlformats.org/drawingml/2006/main">
              <a:ext uri="{FF2B5EF4-FFF2-40B4-BE49-F238E27FC236}">
                <a16:creationId xmlns:a16="http://schemas.microsoft.com/office/drawing/2014/main" id="{599962D0-680E-4ADE-A767-67ED1337757A}"/>
              </a:ext>
            </a:extLst>
          </p:cNvPr>
          <p:cNvSpPr>
            <a:spLocks xmlns:a="http://schemas.openxmlformats.org/drawingml/2006/main" noGrp="1"/>
          </p:cNvSpPr>
          <p:nvPr/>
        </p:nvSpPr>
        <p:spPr>
          <a:xfrm xmlns:a="http://schemas.openxmlformats.org/drawingml/2006/main">
            <a:off x="1571625" y="40576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4CBEDF1-D721-4F1C-9343-D8EB8831FA8C}"/>
              </a:ext>
            </a:extLst>
          </p:cNvPr>
          <p:cNvSpPr>
            <a:spLocks xmlns:a="http://schemas.openxmlformats.org/drawingml/2006/main" noGrp="1"/>
          </p:cNvSpPr>
          <p:nvPr/>
        </p:nvSpPr>
        <p:spPr>
          <a:xfrm xmlns:a="http://schemas.openxmlformats.org/drawingml/2006/main">
            <a:off x="714375" y="424815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167386"/>
                </a:solidFill>
                <a:latin typeface="Aptos"/>
                <a:ea typeface="Aptos"/>
                <a:cs typeface="Aptos"/>
              </a:defRPr>
            </a:pPr>
            <a:r>
              <a:rPr sz="2775" b="1">
                <a:solidFill>
                  <a:srgbClr val="167386"/>
                </a:solidFill>
                <a:latin typeface="Aptos"/>
                <a:ea typeface="Aptos"/>
                <a:cs typeface="Aptos"/>
              </a:rPr>
              <a:t/>
            </a:r>
          </a:p>
        </p:txBody>
      </p:sp>
      <p:sp>
        <p:nvSpPr>
          <p:cNvPr id="16" name="">
            <a:extLst xmlns:a="http://schemas.openxmlformats.org/drawingml/2006/main">
              <a:ext uri="{FF2B5EF4-FFF2-40B4-BE49-F238E27FC236}">
                <a16:creationId xmlns:a16="http://schemas.microsoft.com/office/drawing/2014/main" id="{E1A966DB-0986-472A-B10D-C3EAF6ACD703}"/>
              </a:ext>
            </a:extLst>
          </p:cNvPr>
          <p:cNvSpPr>
            <a:spLocks xmlns:a="http://schemas.openxmlformats.org/drawingml/2006/main" noGrp="1"/>
          </p:cNvSpPr>
          <p:nvPr/>
        </p:nvSpPr>
        <p:spPr>
          <a:xfrm xmlns:a="http://schemas.openxmlformats.org/drawingml/2006/main">
            <a:off x="1571625" y="426720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Actual operational control matters to liability.</a:t>
            </a:r>
          </a:p>
        </p:txBody>
      </p:sp>
      <p:sp>
        <p:nvSpPr>
          <p:cNvPr id="17" name="">
            <a:extLst xmlns:a="http://schemas.openxmlformats.org/drawingml/2006/main">
              <a:ext uri="{FF2B5EF4-FFF2-40B4-BE49-F238E27FC236}">
                <a16:creationId xmlns:a16="http://schemas.microsoft.com/office/drawing/2014/main" id="{0827E7B1-5C55-4470-B60F-362C6133ED3A}"/>
              </a:ext>
            </a:extLst>
          </p:cNvPr>
          <p:cNvSpPr>
            <a:spLocks xmlns:a="http://schemas.openxmlformats.org/drawingml/2006/main" noGrp="1"/>
          </p:cNvSpPr>
          <p:nvPr/>
        </p:nvSpPr>
        <p:spPr>
          <a:xfrm xmlns:a="http://schemas.openxmlformats.org/drawingml/2006/main">
            <a:off x="1571625" y="487680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A59E799-3FF7-4D13-AF25-14969E40E2D2}"/>
              </a:ext>
            </a:extLst>
          </p:cNvPr>
          <p:cNvSpPr>
            <a:spLocks xmlns:a="http://schemas.openxmlformats.org/drawingml/2006/main" noGrp="1"/>
          </p:cNvSpPr>
          <p:nvPr/>
        </p:nvSpPr>
        <p:spPr>
          <a:xfrm xmlns:a="http://schemas.openxmlformats.org/drawingml/2006/main">
            <a:off x="714375" y="50673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1623E525-C809-4FB7-B439-05BD4DA91C63}"/>
              </a:ext>
            </a:extLst>
          </p:cNvPr>
          <p:cNvSpPr>
            <a:spLocks xmlns:a="http://schemas.openxmlformats.org/drawingml/2006/main" noGrp="1"/>
          </p:cNvSpPr>
          <p:nvPr/>
        </p:nvSpPr>
        <p:spPr>
          <a:xfrm xmlns:a="http://schemas.openxmlformats.org/drawingml/2006/main">
            <a:off x="1571625" y="50863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Reconstruct warnings, decisions and information flows early.</a:t>
            </a:r>
          </a:p>
        </p:txBody>
      </p:sp>
      <p:sp>
        <p:nvSpPr>
          <p:cNvPr id="20" name="">
            <a:extLst xmlns:a="http://schemas.openxmlformats.org/drawingml/2006/main">
              <a:ext uri="{FF2B5EF4-FFF2-40B4-BE49-F238E27FC236}">
                <a16:creationId xmlns:a16="http://schemas.microsoft.com/office/drawing/2014/main" id="{75C87234-DCCF-475C-8CE8-248E7AFD2B61}"/>
              </a:ext>
            </a:extLst>
          </p:cNvPr>
          <p:cNvSpPr>
            <a:spLocks xmlns:a="http://schemas.openxmlformats.org/drawingml/2006/main" noGrp="1"/>
          </p:cNvSpPr>
          <p:nvPr/>
        </p:nvSpPr>
        <p:spPr>
          <a:xfrm xmlns:a="http://schemas.openxmlformats.org/drawingml/2006/main">
            <a:off x="1571625" y="56959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0C36A7C-2A67-4280-A4E2-10F16778C05B}"/>
              </a:ext>
            </a:extLst>
          </p:cNvPr>
          <p:cNvSpPr>
            <a:spLocks xmlns:a="http://schemas.openxmlformats.org/drawingml/2006/main" noGrp="1"/>
          </p:cNvSpPr>
          <p:nvPr/>
        </p:nvSpPr>
        <p:spPr>
          <a:xfrm xmlns:a="http://schemas.openxmlformats.org/drawingml/2006/main">
            <a:off x="1428750" y="6048375"/>
            <a:ext cx="9334500" cy="457200"/>
          </a:xfrm>
          <a:prstGeom xmlns:a="http://schemas.openxmlformats.org/drawingml/2006/main" prst="roundRect">
            <a:avLst>
              <a:gd name="adj" fmla="val 25000"/>
            </a:avLst>
          </a:prstGeom>
          <a:solidFill xmlns:a="http://schemas.openxmlformats.org/drawingml/2006/main">
            <a:srgbClr val="3F1D52"/>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DB185D7D-ED8B-4E6D-8E63-16BB05B6BD82}"/>
              </a:ext>
            </a:extLst>
          </p:cNvPr>
          <p:cNvSpPr>
            <a:spLocks xmlns:a="http://schemas.openxmlformats.org/drawingml/2006/main" noGrp="1"/>
          </p:cNvSpPr>
          <p:nvPr/>
        </p:nvSpPr>
        <p:spPr>
          <a:xfrm xmlns:a="http://schemas.openxmlformats.org/drawingml/2006/main">
            <a:off x="1666875" y="6153150"/>
            <a:ext cx="885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Next lecture: </a:t>
            </a:r>
            <a:r>
              <a:rPr sz="1650" b="1">
                <a:solidFill>
                  <a:srgbClr val="FFFFFF"/>
                </a:solidFill>
                <a:latin typeface="Aptos"/>
                <a:ea typeface="Aptos"/>
                <a:cs typeface="Aptos"/>
              </a:rPr>
              <a:t>LIMITATION OF LIABILITY, EXCLUSIONS AND FUND</a:t>
            </a:r>
          </a:p>
        </p:txBody>
      </p:sp>
    </p:spTree>
    <p:extLst>
      <p:ext uri="{BB962C8B-B14F-4D97-AF65-F5344CB8AC3E}">
        <p14:creationId xmlns:p14="http://schemas.microsoft.com/office/powerpoint/2010/main" val="1871978898"/>
      </p:ext>
    </p:extLst>
  </p:cSld>
</p:sld>
</file>

<file path=ppt/slides/slide2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3A7DA1F6-CC6E-44AC-8C53-4240859BE3A3}"/>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e981564f61584ef0"/>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1A1FA95-8E1F-46A8-AACC-1A093644C0FE}"/>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References and further learning</a:t>
            </a:r>
          </a:p>
        </p:txBody>
      </p:sp>
      <p:sp>
        <p:nvSpPr>
          <p:cNvPr id="4" name="">
            <a:extLst xmlns:a="http://schemas.openxmlformats.org/drawingml/2006/main">
              <a:ext uri="{FF2B5EF4-FFF2-40B4-BE49-F238E27FC236}">
                <a16:creationId xmlns:a16="http://schemas.microsoft.com/office/drawing/2014/main" id="{2EC33A94-A02D-46FC-A567-25D07FD44D9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777D208-DC00-4018-B00B-67E4CDB068C1}"/>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25</a:t>
            </a:r>
          </a:p>
        </p:txBody>
      </p:sp>
      <p:sp>
        <p:nvSpPr>
          <p:cNvPr id="6" name="">
            <a:extLst xmlns:a="http://schemas.openxmlformats.org/drawingml/2006/main">
              <a:ext uri="{FF2B5EF4-FFF2-40B4-BE49-F238E27FC236}">
                <a16:creationId xmlns:a16="http://schemas.microsoft.com/office/drawing/2014/main" id="{F0EDCA0E-1B8B-49C6-BB82-C041F361CE87}"/>
              </a:ext>
            </a:extLst>
          </p:cNvPr>
          <p:cNvSpPr>
            <a:spLocks xmlns:a="http://schemas.openxmlformats.org/drawingml/2006/main" noGrp="1"/>
          </p:cNvSpPr>
          <p:nvPr/>
        </p:nvSpPr>
        <p:spPr>
          <a:xfrm xmlns:a="http://schemas.openxmlformats.org/drawingml/2006/main">
            <a:off x="666750" y="1762125"/>
            <a:ext cx="3429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3F1D52"/>
                </a:solidFill>
                <a:latin typeface="Aptos"/>
                <a:ea typeface="Aptos"/>
                <a:cs typeface="Aptos"/>
              </a:defRPr>
            </a:pPr>
            <a:r>
              <a:rPr sz="1725"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6B112DC8-E2AF-47A4-860A-87F4B9F57D16}"/>
              </a:ext>
            </a:extLst>
          </p:cNvPr>
          <p:cNvSpPr>
            <a:spLocks xmlns:a="http://schemas.openxmlformats.org/drawingml/2006/main" noGrp="1"/>
          </p:cNvSpPr>
          <p:nvPr/>
        </p:nvSpPr>
        <p:spPr>
          <a:xfrm xmlns:a="http://schemas.openxmlformats.org/drawingml/2006/main">
            <a:off x="666750" y="2190750"/>
            <a:ext cx="102870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London Gateway College. Admiralty Law and Maritime Litigation (LGC424), Lecture 7: Harbour and Pilotage Law.</a:t>
            </a:r>
          </a:p>
        </p:txBody>
      </p:sp>
      <p:sp>
        <p:nvSpPr>
          <p:cNvPr id="8" name="">
            <a:extLst xmlns:a="http://schemas.openxmlformats.org/drawingml/2006/main">
              <a:ext uri="{FF2B5EF4-FFF2-40B4-BE49-F238E27FC236}">
                <a16:creationId xmlns:a16="http://schemas.microsoft.com/office/drawing/2014/main" id="{CE5BF733-0280-406C-A65D-B8B07B5397D0}"/>
              </a:ext>
            </a:extLst>
          </p:cNvPr>
          <p:cNvSpPr>
            <a:spLocks xmlns:a="http://schemas.openxmlformats.org/drawingml/2006/main" noGrp="1"/>
          </p:cNvSpPr>
          <p:nvPr/>
        </p:nvSpPr>
        <p:spPr>
          <a:xfrm xmlns:a="http://schemas.openxmlformats.org/drawingml/2006/main">
            <a:off x="666750" y="3190875"/>
            <a:ext cx="4762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167386"/>
                </a:solidFill>
                <a:latin typeface="Aptos"/>
                <a:ea typeface="Aptos"/>
                <a:cs typeface="Aptos"/>
              </a:defRPr>
            </a:pPr>
            <a:r>
              <a:rPr sz="1725" b="1">
                <a:solidFill>
                  <a:srgbClr val="167386"/>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D862A2F1-8544-4E68-ACA2-6E55F66DB10C}"/>
              </a:ext>
            </a:extLst>
          </p:cNvPr>
          <p:cNvSpPr>
            <a:spLocks xmlns:a="http://schemas.openxmlformats.org/drawingml/2006/main" noGrp="1"/>
          </p:cNvSpPr>
          <p:nvPr/>
        </p:nvSpPr>
        <p:spPr>
          <a:xfrm xmlns:a="http://schemas.openxmlformats.org/drawingml/2006/main">
            <a:off x="714375" y="3667125"/>
            <a:ext cx="100965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78019"/>
          </a:bodyPr>
          <a:lstStyle xmlns:a="http://schemas.openxmlformats.org/drawingml/2006/main"/>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Supplied Admiralty Law and Maritime Litigation course source</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Senior Courts Act 1981</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Civil Procedure Rules Part 61 and Practice Direction 61</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Merchant Shipping Act 1995 and topic-specific instruments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International Maritime Organization convention materials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BAILII — UK and Irish case law</a:t>
            </a:r>
          </a:p>
        </p:txBody>
      </p:sp>
      <p:sp>
        <p:nvSpPr>
          <p:cNvPr id="10" name="">
            <a:extLst xmlns:a="http://schemas.openxmlformats.org/drawingml/2006/main">
              <a:ext uri="{FF2B5EF4-FFF2-40B4-BE49-F238E27FC236}">
                <a16:creationId xmlns:a16="http://schemas.microsoft.com/office/drawing/2014/main" id="{A82B4F96-FCFB-4A51-8E6A-592956A8707C}"/>
              </a:ext>
            </a:extLst>
          </p:cNvPr>
          <p:cNvSpPr>
            <a:spLocks xmlns:a="http://schemas.openxmlformats.org/drawingml/2006/main" noGrp="1"/>
          </p:cNvSpPr>
          <p:nvPr/>
        </p:nvSpPr>
        <p:spPr>
          <a:xfrm xmlns:a="http://schemas.openxmlformats.org/drawingml/2006/main">
            <a:off x="666750" y="5286375"/>
            <a:ext cx="103822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A8424A"/>
                </a:solidFill>
                <a:latin typeface="Aptos"/>
                <a:ea typeface="Aptos"/>
                <a:cs typeface="Aptos"/>
              </a:defRPr>
            </a:pPr>
            <a:r>
              <a:rPr sz="1725" b="1">
                <a:solidFill>
                  <a:srgbClr val="A8424A"/>
                </a:solidFill>
                <a:latin typeface="Aptos"/>
                <a:ea typeface="Aptos"/>
                <a:cs typeface="Aptos"/>
              </a:rPr>
              <a:t>Educational material, not legal advice. Check current legislation, CPR/Practice Directions, authoritative cases, applicable conventions and specialist advice before acting.</a:t>
            </a:r>
          </a:p>
        </p:txBody>
      </p:sp>
      <p:sp>
        <p:nvSpPr>
          <p:cNvPr id="11" name="">
            <a:extLst xmlns:a="http://schemas.openxmlformats.org/drawingml/2006/main">
              <a:ext uri="{FF2B5EF4-FFF2-40B4-BE49-F238E27FC236}">
                <a16:creationId xmlns:a16="http://schemas.microsoft.com/office/drawing/2014/main" id="{D85A0586-F96C-45EE-9789-5C98F04D4CA5}"/>
              </a:ext>
            </a:extLst>
          </p:cNvPr>
          <p:cNvSpPr>
            <a:spLocks xmlns:a="http://schemas.openxmlformats.org/drawingml/2006/main" noGrp="1"/>
          </p:cNvSpPr>
          <p:nvPr/>
        </p:nvSpPr>
        <p:spPr>
          <a:xfrm xmlns:a="http://schemas.openxmlformats.org/drawingml/2006/main">
            <a:off x="666750" y="6343650"/>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125" b="0">
                <a:solidFill>
                  <a:srgbClr val="5F6874"/>
                </a:solidFill>
                <a:latin typeface="Aptos"/>
                <a:ea typeface="Aptos"/>
                <a:cs typeface="Aptos"/>
              </a:defRPr>
            </a:pPr>
            <a:r>
              <a:rPr sz="1125" b="0">
                <a:solidFill>
                  <a:srgbClr val="5F6874"/>
                </a:solidFill>
                <a:latin typeface="Aptos"/>
                <a:ea typeface="Aptos"/>
                <a:cs typeface="Aptos"/>
              </a:rPr>
              <a:t/>
            </a:r>
          </a:p>
        </p:txBody>
      </p:sp>
    </p:spTree>
    <p:extLst>
      <p:ext uri="{BB962C8B-B14F-4D97-AF65-F5344CB8AC3E}">
        <p14:creationId xmlns:p14="http://schemas.microsoft.com/office/powerpoint/2010/main" val="487572360"/>
      </p:ext>
    </p:extLst>
  </p:cSld>
</p:sld>
</file>

<file path=ppt/slides/slide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36B1B04A-5A13-4D89-BCFC-FCAB4D0A884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97979ef637b548f8"/>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FE02EF51-9971-4550-BED1-42D2EA90930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learning outcomes — foundations</a:t>
            </a:r>
          </a:p>
        </p:txBody>
      </p:sp>
      <p:sp>
        <p:nvSpPr>
          <p:cNvPr id="4" name="">
            <a:extLst xmlns:a="http://schemas.openxmlformats.org/drawingml/2006/main">
              <a:ext uri="{FF2B5EF4-FFF2-40B4-BE49-F238E27FC236}">
                <a16:creationId xmlns:a16="http://schemas.microsoft.com/office/drawing/2014/main" id="{4AF0A58C-62F1-4204-A7E8-B1B5392D7A4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4CEF44C-DF75-4467-8C86-2F49A2C78DE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03</a:t>
            </a:r>
          </a:p>
        </p:txBody>
      </p:sp>
      <p:sp>
        <p:nvSpPr>
          <p:cNvPr id="6" name="">
            <a:extLst xmlns:a="http://schemas.openxmlformats.org/drawingml/2006/main">
              <a:ext uri="{FF2B5EF4-FFF2-40B4-BE49-F238E27FC236}">
                <a16:creationId xmlns:a16="http://schemas.microsoft.com/office/drawing/2014/main" id="{7DAF48D3-58D8-46A3-95C3-38E9FFDC73D7}"/>
              </a:ext>
            </a:extLst>
          </p:cNvPr>
          <p:cNvSpPr>
            <a:spLocks xmlns:a="http://schemas.openxmlformats.org/drawingml/2006/main" noGrp="1"/>
          </p:cNvSpPr>
          <p:nvPr/>
        </p:nvSpPr>
        <p:spPr>
          <a:xfrm xmlns:a="http://schemas.openxmlformats.org/drawingml/2006/main">
            <a:off x="666750" y="1695450"/>
            <a:ext cx="6858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5F6874"/>
                </a:solidFill>
                <a:latin typeface="Aptos"/>
                <a:ea typeface="Aptos"/>
                <a:cs typeface="Aptos"/>
              </a:defRPr>
            </a:pPr>
            <a:r>
              <a:rPr sz="1875" b="0">
                <a:solidFill>
                  <a:srgbClr val="5F6874"/>
                </a:solidFill>
                <a:latin typeface="Aptos"/>
                <a:ea typeface="Aptos"/>
                <a:cs typeface="Aptos"/>
              </a:rPr>
              <a:t>On successful completion, learners will be able to:</a:t>
            </a:r>
          </a:p>
        </p:txBody>
      </p:sp>
      <p:sp>
        <p:nvSpPr>
          <p:cNvPr id="7" name="">
            <a:extLst xmlns:a="http://schemas.openxmlformats.org/drawingml/2006/main">
              <a:ext uri="{FF2B5EF4-FFF2-40B4-BE49-F238E27FC236}">
                <a16:creationId xmlns:a16="http://schemas.microsoft.com/office/drawing/2014/main" id="{DD51D07A-9028-44CD-AAE4-BD356FAEB4F1}"/>
              </a:ext>
            </a:extLst>
          </p:cNvPr>
          <p:cNvSpPr>
            <a:spLocks xmlns:a="http://schemas.openxmlformats.org/drawingml/2006/main" noGrp="1"/>
          </p:cNvSpPr>
          <p:nvPr/>
        </p:nvSpPr>
        <p:spPr>
          <a:xfrm xmlns:a="http://schemas.openxmlformats.org/drawingml/2006/main">
            <a:off x="704850" y="22669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01</a:t>
            </a:r>
          </a:p>
        </p:txBody>
      </p:sp>
      <p:sp>
        <p:nvSpPr>
          <p:cNvPr id="8" name="">
            <a:extLst xmlns:a="http://schemas.openxmlformats.org/drawingml/2006/main">
              <a:ext uri="{FF2B5EF4-FFF2-40B4-BE49-F238E27FC236}">
                <a16:creationId xmlns:a16="http://schemas.microsoft.com/office/drawing/2014/main" id="{27D6155C-116E-473A-A6E2-DECDB8BAD272}"/>
              </a:ext>
            </a:extLst>
          </p:cNvPr>
          <p:cNvSpPr>
            <a:spLocks xmlns:a="http://schemas.openxmlformats.org/drawingml/2006/main" noGrp="1"/>
          </p:cNvSpPr>
          <p:nvPr/>
        </p:nvSpPr>
        <p:spPr>
          <a:xfrm xmlns:a="http://schemas.openxmlformats.org/drawingml/2006/main">
            <a:off x="1381125" y="23622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106B6009-0E4D-4E16-BF87-144FA48BF2F8}"/>
              </a:ext>
            </a:extLst>
          </p:cNvPr>
          <p:cNvSpPr>
            <a:spLocks xmlns:a="http://schemas.openxmlformats.org/drawingml/2006/main" noGrp="1"/>
          </p:cNvSpPr>
          <p:nvPr/>
        </p:nvSpPr>
        <p:spPr>
          <a:xfrm xmlns:a="http://schemas.openxmlformats.org/drawingml/2006/main">
            <a:off x="1619250" y="22669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Explain the historical evolution and scope of Admiralty jurisdiction</a:t>
            </a:r>
          </a:p>
        </p:txBody>
      </p:sp>
      <p:sp>
        <p:nvSpPr>
          <p:cNvPr id="10" name="">
            <a:extLst xmlns:a="http://schemas.openxmlformats.org/drawingml/2006/main">
              <a:ext uri="{FF2B5EF4-FFF2-40B4-BE49-F238E27FC236}">
                <a16:creationId xmlns:a16="http://schemas.microsoft.com/office/drawing/2014/main" id="{1C661A78-8618-42B4-9B7B-06053DA63A54}"/>
              </a:ext>
            </a:extLst>
          </p:cNvPr>
          <p:cNvSpPr>
            <a:spLocks xmlns:a="http://schemas.openxmlformats.org/drawingml/2006/main" noGrp="1"/>
          </p:cNvSpPr>
          <p:nvPr/>
        </p:nvSpPr>
        <p:spPr>
          <a:xfrm xmlns:a="http://schemas.openxmlformats.org/drawingml/2006/main">
            <a:off x="704850" y="30480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02</a:t>
            </a:r>
          </a:p>
        </p:txBody>
      </p:sp>
      <p:sp>
        <p:nvSpPr>
          <p:cNvPr id="11" name="">
            <a:extLst xmlns:a="http://schemas.openxmlformats.org/drawingml/2006/main">
              <a:ext uri="{FF2B5EF4-FFF2-40B4-BE49-F238E27FC236}">
                <a16:creationId xmlns:a16="http://schemas.microsoft.com/office/drawing/2014/main" id="{E9AFCB47-2594-4986-B547-12F44D410EB2}"/>
              </a:ext>
            </a:extLst>
          </p:cNvPr>
          <p:cNvSpPr>
            <a:spLocks xmlns:a="http://schemas.openxmlformats.org/drawingml/2006/main" noGrp="1"/>
          </p:cNvSpPr>
          <p:nvPr/>
        </p:nvSpPr>
        <p:spPr>
          <a:xfrm xmlns:a="http://schemas.openxmlformats.org/drawingml/2006/main">
            <a:off x="1381125" y="314325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A45C5FB4-58BD-402C-B956-3478F3B12B89}"/>
              </a:ext>
            </a:extLst>
          </p:cNvPr>
          <p:cNvSpPr>
            <a:spLocks xmlns:a="http://schemas.openxmlformats.org/drawingml/2006/main" noGrp="1"/>
          </p:cNvSpPr>
          <p:nvPr/>
        </p:nvSpPr>
        <p:spPr>
          <a:xfrm xmlns:a="http://schemas.openxmlformats.org/drawingml/2006/main">
            <a:off x="1619250" y="30480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Interpret and apply maritime treaties, domestic statutes and procedural rules</a:t>
            </a:r>
          </a:p>
        </p:txBody>
      </p:sp>
      <p:sp>
        <p:nvSpPr>
          <p:cNvPr id="13" name="">
            <a:extLst xmlns:a="http://schemas.openxmlformats.org/drawingml/2006/main">
              <a:ext uri="{FF2B5EF4-FFF2-40B4-BE49-F238E27FC236}">
                <a16:creationId xmlns:a16="http://schemas.microsoft.com/office/drawing/2014/main" id="{A1179EE2-5CCD-4683-83EA-EB7CDDF59E18}"/>
              </a:ext>
            </a:extLst>
          </p:cNvPr>
          <p:cNvSpPr>
            <a:spLocks xmlns:a="http://schemas.openxmlformats.org/drawingml/2006/main" noGrp="1"/>
          </p:cNvSpPr>
          <p:nvPr/>
        </p:nvSpPr>
        <p:spPr>
          <a:xfrm xmlns:a="http://schemas.openxmlformats.org/drawingml/2006/main">
            <a:off x="704850" y="38290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03</a:t>
            </a:r>
          </a:p>
        </p:txBody>
      </p:sp>
      <p:sp>
        <p:nvSpPr>
          <p:cNvPr id="14" name="">
            <a:extLst xmlns:a="http://schemas.openxmlformats.org/drawingml/2006/main">
              <a:ext uri="{FF2B5EF4-FFF2-40B4-BE49-F238E27FC236}">
                <a16:creationId xmlns:a16="http://schemas.microsoft.com/office/drawing/2014/main" id="{B16BA8A6-7FDC-466A-A9CF-0BCF290F7341}"/>
              </a:ext>
            </a:extLst>
          </p:cNvPr>
          <p:cNvSpPr>
            <a:spLocks xmlns:a="http://schemas.openxmlformats.org/drawingml/2006/main" noGrp="1"/>
          </p:cNvSpPr>
          <p:nvPr/>
        </p:nvSpPr>
        <p:spPr>
          <a:xfrm xmlns:a="http://schemas.openxmlformats.org/drawingml/2006/main">
            <a:off x="1381125" y="39243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7A26BF1-9B3B-4708-9902-DAC159701C3A}"/>
              </a:ext>
            </a:extLst>
          </p:cNvPr>
          <p:cNvSpPr>
            <a:spLocks xmlns:a="http://schemas.openxmlformats.org/drawingml/2006/main" noGrp="1"/>
          </p:cNvSpPr>
          <p:nvPr/>
        </p:nvSpPr>
        <p:spPr>
          <a:xfrm xmlns:a="http://schemas.openxmlformats.org/drawingml/2006/main">
            <a:off x="1619250" y="38290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Analyse authorities on collision, salvage, towage, pilotage and limitation</a:t>
            </a:r>
          </a:p>
        </p:txBody>
      </p:sp>
      <p:sp>
        <p:nvSpPr>
          <p:cNvPr id="16" name="">
            <a:extLst xmlns:a="http://schemas.openxmlformats.org/drawingml/2006/main">
              <a:ext uri="{FF2B5EF4-FFF2-40B4-BE49-F238E27FC236}">
                <a16:creationId xmlns:a16="http://schemas.microsoft.com/office/drawing/2014/main" id="{DB072EA1-310E-4859-966E-4ED44C0DF308}"/>
              </a:ext>
            </a:extLst>
          </p:cNvPr>
          <p:cNvSpPr>
            <a:spLocks xmlns:a="http://schemas.openxmlformats.org/drawingml/2006/main" noGrp="1"/>
          </p:cNvSpPr>
          <p:nvPr/>
        </p:nvSpPr>
        <p:spPr>
          <a:xfrm xmlns:a="http://schemas.openxmlformats.org/drawingml/2006/main">
            <a:off x="704850" y="46101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2B5EA178-B6E6-48F5-B7A4-B39AC1C85E04}"/>
              </a:ext>
            </a:extLst>
          </p:cNvPr>
          <p:cNvSpPr>
            <a:spLocks xmlns:a="http://schemas.openxmlformats.org/drawingml/2006/main" noGrp="1"/>
          </p:cNvSpPr>
          <p:nvPr/>
        </p:nvSpPr>
        <p:spPr>
          <a:xfrm xmlns:a="http://schemas.openxmlformats.org/drawingml/2006/main">
            <a:off x="1381125" y="470535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CDB891F0-4A87-47D1-9811-0EDA0C79F9F8}"/>
              </a:ext>
            </a:extLst>
          </p:cNvPr>
          <p:cNvSpPr>
            <a:spLocks xmlns:a="http://schemas.openxmlformats.org/drawingml/2006/main" noGrp="1"/>
          </p:cNvSpPr>
          <p:nvPr/>
        </p:nvSpPr>
        <p:spPr>
          <a:xfrm xmlns:a="http://schemas.openxmlformats.org/drawingml/2006/main">
            <a:off x="1619250" y="46101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4D98C85D-B631-4685-AD00-FE782B043E04}"/>
              </a:ext>
            </a:extLst>
          </p:cNvPr>
          <p:cNvSpPr>
            <a:spLocks xmlns:a="http://schemas.openxmlformats.org/drawingml/2006/main" noGrp="1"/>
          </p:cNvSpPr>
          <p:nvPr/>
        </p:nvSpPr>
        <p:spPr>
          <a:xfrm xmlns:a="http://schemas.openxmlformats.org/drawingml/2006/main">
            <a:off x="704850" y="53911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FB37491A-066B-4F30-9DEE-6B44BA09E847}"/>
              </a:ext>
            </a:extLst>
          </p:cNvPr>
          <p:cNvSpPr>
            <a:spLocks xmlns:a="http://schemas.openxmlformats.org/drawingml/2006/main" noGrp="1"/>
          </p:cNvSpPr>
          <p:nvPr/>
        </p:nvSpPr>
        <p:spPr>
          <a:xfrm xmlns:a="http://schemas.openxmlformats.org/drawingml/2006/main">
            <a:off x="1381125" y="54864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242DB1D9-2BD8-4EF2-B061-C51E550B8C06}"/>
              </a:ext>
            </a:extLst>
          </p:cNvPr>
          <p:cNvSpPr>
            <a:spLocks xmlns:a="http://schemas.openxmlformats.org/drawingml/2006/main" noGrp="1"/>
          </p:cNvSpPr>
          <p:nvPr/>
        </p:nvSpPr>
        <p:spPr>
          <a:xfrm xmlns:a="http://schemas.openxmlformats.org/drawingml/2006/main">
            <a:off x="1619250" y="53911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Tree>
    <p:extLst>
      <p:ext uri="{BB962C8B-B14F-4D97-AF65-F5344CB8AC3E}">
        <p14:creationId xmlns:p14="http://schemas.microsoft.com/office/powerpoint/2010/main" val="656339034"/>
      </p:ext>
    </p:extLst>
  </p:cSld>
</p:sld>
</file>

<file path=ppt/slides/slide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805E1D68-FFB4-449C-8316-1DE16E5307F4}"/>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af1d6e7a058446b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FABC111-014B-43C7-A98A-DB5C7AABF84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learning outcomes — application</a:t>
            </a:r>
          </a:p>
        </p:txBody>
      </p:sp>
      <p:sp>
        <p:nvSpPr>
          <p:cNvPr id="4" name="">
            <a:extLst xmlns:a="http://schemas.openxmlformats.org/drawingml/2006/main">
              <a:ext uri="{FF2B5EF4-FFF2-40B4-BE49-F238E27FC236}">
                <a16:creationId xmlns:a16="http://schemas.microsoft.com/office/drawing/2014/main" id="{F767C0B3-4455-4D6E-B0A7-56A043D3B0D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E2F3F27-41DD-4190-A78F-7473C87FF34F}"/>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04</a:t>
            </a:r>
          </a:p>
        </p:txBody>
      </p:sp>
      <p:sp>
        <p:nvSpPr>
          <p:cNvPr id="6" name="">
            <a:extLst xmlns:a="http://schemas.openxmlformats.org/drawingml/2006/main">
              <a:ext uri="{FF2B5EF4-FFF2-40B4-BE49-F238E27FC236}">
                <a16:creationId xmlns:a16="http://schemas.microsoft.com/office/drawing/2014/main" id="{FB8B8C9F-D248-4F48-8D78-03F18824F23E}"/>
              </a:ext>
            </a:extLst>
          </p:cNvPr>
          <p:cNvSpPr>
            <a:spLocks xmlns:a="http://schemas.openxmlformats.org/drawingml/2006/main" noGrp="1"/>
          </p:cNvSpPr>
          <p:nvPr/>
        </p:nvSpPr>
        <p:spPr>
          <a:xfrm xmlns:a="http://schemas.openxmlformats.org/drawingml/2006/main">
            <a:off x="666750" y="1695450"/>
            <a:ext cx="6191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5F6874"/>
                </a:solidFill>
                <a:latin typeface="Aptos"/>
                <a:ea typeface="Aptos"/>
                <a:cs typeface="Aptos"/>
              </a:defRPr>
            </a:pPr>
            <a:r>
              <a:rPr sz="1875" b="0">
                <a:solidFill>
                  <a:srgbClr val="5F6874"/>
                </a:solidFill>
                <a:latin typeface="Aptos"/>
                <a:ea typeface="Aptos"/>
                <a:cs typeface="Aptos"/>
              </a:rPr>
              <a:t>Learners will also be able to:</a:t>
            </a:r>
          </a:p>
        </p:txBody>
      </p:sp>
      <p:sp>
        <p:nvSpPr>
          <p:cNvPr id="7" name="">
            <a:extLst xmlns:a="http://schemas.openxmlformats.org/drawingml/2006/main">
              <a:ext uri="{FF2B5EF4-FFF2-40B4-BE49-F238E27FC236}">
                <a16:creationId xmlns:a16="http://schemas.microsoft.com/office/drawing/2014/main" id="{85DD8004-8C78-4586-9A1A-B140F9FCB9FE}"/>
              </a:ext>
            </a:extLst>
          </p:cNvPr>
          <p:cNvSpPr>
            <a:spLocks xmlns:a="http://schemas.openxmlformats.org/drawingml/2006/main" noGrp="1"/>
          </p:cNvSpPr>
          <p:nvPr/>
        </p:nvSpPr>
        <p:spPr>
          <a:xfrm xmlns:a="http://schemas.openxmlformats.org/drawingml/2006/main">
            <a:off x="704850" y="22669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04</a:t>
            </a:r>
          </a:p>
        </p:txBody>
      </p:sp>
      <p:sp>
        <p:nvSpPr>
          <p:cNvPr id="8" name="">
            <a:extLst xmlns:a="http://schemas.openxmlformats.org/drawingml/2006/main">
              <a:ext uri="{FF2B5EF4-FFF2-40B4-BE49-F238E27FC236}">
                <a16:creationId xmlns:a16="http://schemas.microsoft.com/office/drawing/2014/main" id="{89D177F7-3F84-4E64-A985-F233F0872ED3}"/>
              </a:ext>
            </a:extLst>
          </p:cNvPr>
          <p:cNvSpPr>
            <a:spLocks xmlns:a="http://schemas.openxmlformats.org/drawingml/2006/main" noGrp="1"/>
          </p:cNvSpPr>
          <p:nvPr/>
        </p:nvSpPr>
        <p:spPr>
          <a:xfrm xmlns:a="http://schemas.openxmlformats.org/drawingml/2006/main">
            <a:off x="1381125" y="23622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7C002782-8064-456C-B382-9517CF0B815B}"/>
              </a:ext>
            </a:extLst>
          </p:cNvPr>
          <p:cNvSpPr>
            <a:spLocks xmlns:a="http://schemas.openxmlformats.org/drawingml/2006/main" noGrp="1"/>
          </p:cNvSpPr>
          <p:nvPr/>
        </p:nvSpPr>
        <p:spPr>
          <a:xfrm xmlns:a="http://schemas.openxmlformats.org/drawingml/2006/main">
            <a:off x="1619250" y="22669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Prepare a disciplined litigation strategy and identify provisional remedies</a:t>
            </a:r>
          </a:p>
        </p:txBody>
      </p:sp>
      <p:sp>
        <p:nvSpPr>
          <p:cNvPr id="10" name="">
            <a:extLst xmlns:a="http://schemas.openxmlformats.org/drawingml/2006/main">
              <a:ext uri="{FF2B5EF4-FFF2-40B4-BE49-F238E27FC236}">
                <a16:creationId xmlns:a16="http://schemas.microsoft.com/office/drawing/2014/main" id="{57F4CA17-75E7-4478-95CF-789482D65750}"/>
              </a:ext>
            </a:extLst>
          </p:cNvPr>
          <p:cNvSpPr>
            <a:spLocks xmlns:a="http://schemas.openxmlformats.org/drawingml/2006/main" noGrp="1"/>
          </p:cNvSpPr>
          <p:nvPr/>
        </p:nvSpPr>
        <p:spPr>
          <a:xfrm xmlns:a="http://schemas.openxmlformats.org/drawingml/2006/main">
            <a:off x="704850" y="30480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05</a:t>
            </a:r>
          </a:p>
        </p:txBody>
      </p:sp>
      <p:sp>
        <p:nvSpPr>
          <p:cNvPr id="11" name="">
            <a:extLst xmlns:a="http://schemas.openxmlformats.org/drawingml/2006/main">
              <a:ext uri="{FF2B5EF4-FFF2-40B4-BE49-F238E27FC236}">
                <a16:creationId xmlns:a16="http://schemas.microsoft.com/office/drawing/2014/main" id="{E8E2B76B-B09F-4C14-A931-DF07B8E27CF2}"/>
              </a:ext>
            </a:extLst>
          </p:cNvPr>
          <p:cNvSpPr>
            <a:spLocks xmlns:a="http://schemas.openxmlformats.org/drawingml/2006/main" noGrp="1"/>
          </p:cNvSpPr>
          <p:nvPr/>
        </p:nvSpPr>
        <p:spPr>
          <a:xfrm xmlns:a="http://schemas.openxmlformats.org/drawingml/2006/main">
            <a:off x="1381125" y="314325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23954C8A-7549-4F86-8001-F272B1920B52}"/>
              </a:ext>
            </a:extLst>
          </p:cNvPr>
          <p:cNvSpPr>
            <a:spLocks xmlns:a="http://schemas.openxmlformats.org/drawingml/2006/main" noGrp="1"/>
          </p:cNvSpPr>
          <p:nvPr/>
        </p:nvSpPr>
        <p:spPr>
          <a:xfrm xmlns:a="http://schemas.openxmlformats.org/drawingml/2006/main">
            <a:off x="1619250" y="30480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Evaluate court, arbitration and other dispute-resolution routes</a:t>
            </a:r>
          </a:p>
        </p:txBody>
      </p:sp>
      <p:sp>
        <p:nvSpPr>
          <p:cNvPr id="13" name="">
            <a:extLst xmlns:a="http://schemas.openxmlformats.org/drawingml/2006/main">
              <a:ext uri="{FF2B5EF4-FFF2-40B4-BE49-F238E27FC236}">
                <a16:creationId xmlns:a16="http://schemas.microsoft.com/office/drawing/2014/main" id="{5DA5D4A0-2AEF-4E1D-87E5-5FA4EB54B783}"/>
              </a:ext>
            </a:extLst>
          </p:cNvPr>
          <p:cNvSpPr>
            <a:spLocks xmlns:a="http://schemas.openxmlformats.org/drawingml/2006/main" noGrp="1"/>
          </p:cNvSpPr>
          <p:nvPr/>
        </p:nvSpPr>
        <p:spPr>
          <a:xfrm xmlns:a="http://schemas.openxmlformats.org/drawingml/2006/main">
            <a:off x="704850" y="38290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06</a:t>
            </a:r>
          </a:p>
        </p:txBody>
      </p:sp>
      <p:sp>
        <p:nvSpPr>
          <p:cNvPr id="14" name="">
            <a:extLst xmlns:a="http://schemas.openxmlformats.org/drawingml/2006/main">
              <a:ext uri="{FF2B5EF4-FFF2-40B4-BE49-F238E27FC236}">
                <a16:creationId xmlns:a16="http://schemas.microsoft.com/office/drawing/2014/main" id="{7578EAD4-E665-4842-88D6-93D59102F6DC}"/>
              </a:ext>
            </a:extLst>
          </p:cNvPr>
          <p:cNvSpPr>
            <a:spLocks xmlns:a="http://schemas.openxmlformats.org/drawingml/2006/main" noGrp="1"/>
          </p:cNvSpPr>
          <p:nvPr/>
        </p:nvSpPr>
        <p:spPr>
          <a:xfrm xmlns:a="http://schemas.openxmlformats.org/drawingml/2006/main">
            <a:off x="1381125" y="39243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B94AE9C-CAFE-467B-AAE9-4018DE9B3852}"/>
              </a:ext>
            </a:extLst>
          </p:cNvPr>
          <p:cNvSpPr>
            <a:spLocks xmlns:a="http://schemas.openxmlformats.org/drawingml/2006/main" noGrp="1"/>
          </p:cNvSpPr>
          <p:nvPr/>
        </p:nvSpPr>
        <p:spPr>
          <a:xfrm xmlns:a="http://schemas.openxmlformats.org/drawingml/2006/main">
            <a:off x="1619250" y="38290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Advise maritime stakeholders on evidence, risk management and claims handling</a:t>
            </a:r>
          </a:p>
        </p:txBody>
      </p:sp>
      <p:sp>
        <p:nvSpPr>
          <p:cNvPr id="16" name="">
            <a:extLst xmlns:a="http://schemas.openxmlformats.org/drawingml/2006/main">
              <a:ext uri="{FF2B5EF4-FFF2-40B4-BE49-F238E27FC236}">
                <a16:creationId xmlns:a16="http://schemas.microsoft.com/office/drawing/2014/main" id="{84BA3AB1-E108-45B1-B8BF-E3B3DBFCD8B3}"/>
              </a:ext>
            </a:extLst>
          </p:cNvPr>
          <p:cNvSpPr>
            <a:spLocks xmlns:a="http://schemas.openxmlformats.org/drawingml/2006/main" noGrp="1"/>
          </p:cNvSpPr>
          <p:nvPr/>
        </p:nvSpPr>
        <p:spPr>
          <a:xfrm xmlns:a="http://schemas.openxmlformats.org/drawingml/2006/main">
            <a:off x="704850" y="46101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7CBBB228-493C-48A6-8DD8-971216FDD3B7}"/>
              </a:ext>
            </a:extLst>
          </p:cNvPr>
          <p:cNvSpPr>
            <a:spLocks xmlns:a="http://schemas.openxmlformats.org/drawingml/2006/main" noGrp="1"/>
          </p:cNvSpPr>
          <p:nvPr/>
        </p:nvSpPr>
        <p:spPr>
          <a:xfrm xmlns:a="http://schemas.openxmlformats.org/drawingml/2006/main">
            <a:off x="1381125" y="470535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9A8A06F-6E5E-4C99-B397-0D0556AFC2B2}"/>
              </a:ext>
            </a:extLst>
          </p:cNvPr>
          <p:cNvSpPr>
            <a:spLocks xmlns:a="http://schemas.openxmlformats.org/drawingml/2006/main" noGrp="1"/>
          </p:cNvSpPr>
          <p:nvPr/>
        </p:nvSpPr>
        <p:spPr>
          <a:xfrm xmlns:a="http://schemas.openxmlformats.org/drawingml/2006/main">
            <a:off x="1619250" y="46101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158A5380-A613-4F63-846C-9129A9A72703}"/>
              </a:ext>
            </a:extLst>
          </p:cNvPr>
          <p:cNvSpPr>
            <a:spLocks xmlns:a="http://schemas.openxmlformats.org/drawingml/2006/main" noGrp="1"/>
          </p:cNvSpPr>
          <p:nvPr/>
        </p:nvSpPr>
        <p:spPr>
          <a:xfrm xmlns:a="http://schemas.openxmlformats.org/drawingml/2006/main">
            <a:off x="704850" y="53911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4C1313C2-CF83-4FF3-AA85-E658F0A699F9}"/>
              </a:ext>
            </a:extLst>
          </p:cNvPr>
          <p:cNvSpPr>
            <a:spLocks xmlns:a="http://schemas.openxmlformats.org/drawingml/2006/main" noGrp="1"/>
          </p:cNvSpPr>
          <p:nvPr/>
        </p:nvSpPr>
        <p:spPr>
          <a:xfrm xmlns:a="http://schemas.openxmlformats.org/drawingml/2006/main">
            <a:off x="1381125" y="54864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D3120A08-4D60-4875-9F21-89644791D8C5}"/>
              </a:ext>
            </a:extLst>
          </p:cNvPr>
          <p:cNvSpPr>
            <a:spLocks xmlns:a="http://schemas.openxmlformats.org/drawingml/2006/main" noGrp="1"/>
          </p:cNvSpPr>
          <p:nvPr/>
        </p:nvSpPr>
        <p:spPr>
          <a:xfrm xmlns:a="http://schemas.openxmlformats.org/drawingml/2006/main">
            <a:off x="1619250" y="53911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a:r>
          </a:p>
        </p:txBody>
      </p:sp>
    </p:spTree>
    <p:extLst>
      <p:ext uri="{BB962C8B-B14F-4D97-AF65-F5344CB8AC3E}">
        <p14:creationId xmlns:p14="http://schemas.microsoft.com/office/powerpoint/2010/main" val="1363497115"/>
      </p:ext>
    </p:extLst>
  </p:cSld>
</p:sld>
</file>

<file path=ppt/slides/slide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61FB0D96-E1C8-459A-BC97-39F85B64F12D}"/>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1a324be23b5842ce"/>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97DC308-594E-48C7-BB1E-500EFC79825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7: learning objectives</a:t>
            </a:r>
          </a:p>
        </p:txBody>
      </p:sp>
      <p:sp>
        <p:nvSpPr>
          <p:cNvPr id="4" name="">
            <a:extLst xmlns:a="http://schemas.openxmlformats.org/drawingml/2006/main">
              <a:ext uri="{FF2B5EF4-FFF2-40B4-BE49-F238E27FC236}">
                <a16:creationId xmlns:a16="http://schemas.microsoft.com/office/drawing/2014/main" id="{891F41FB-1454-4043-9CC9-05CD28D1005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3DE6186-2F56-4553-808E-DE5C3D7C72B5}"/>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05</a:t>
            </a:r>
          </a:p>
        </p:txBody>
      </p:sp>
      <p:sp>
        <p:nvSpPr>
          <p:cNvPr id="6" name="">
            <a:extLst xmlns:a="http://schemas.openxmlformats.org/drawingml/2006/main">
              <a:ext uri="{FF2B5EF4-FFF2-40B4-BE49-F238E27FC236}">
                <a16:creationId xmlns:a16="http://schemas.microsoft.com/office/drawing/2014/main" id="{D637DF14-02D7-4703-8DE1-26D3895E230C}"/>
              </a:ext>
            </a:extLst>
          </p:cNvPr>
          <p:cNvSpPr>
            <a:spLocks xmlns:a="http://schemas.openxmlformats.org/drawingml/2006/main" noGrp="1"/>
          </p:cNvSpPr>
          <p:nvPr/>
        </p:nvSpPr>
        <p:spPr>
          <a:xfrm xmlns:a="http://schemas.openxmlformats.org/drawingml/2006/main">
            <a:off x="666750" y="1809750"/>
            <a:ext cx="20002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0800" b="1">
                <a:solidFill>
                  <a:srgbClr val="EDE4F1"/>
                </a:solidFill>
                <a:latin typeface="Aptos"/>
                <a:ea typeface="Aptos"/>
                <a:cs typeface="Aptos"/>
              </a:defRPr>
            </a:pPr>
            <a:r>
              <a:rPr sz="10800" b="1">
                <a:solidFill>
                  <a:srgbClr val="EDE4F1"/>
                </a:solidFill>
                <a:latin typeface="Aptos"/>
                <a:ea typeface="Aptos"/>
                <a:cs typeface="Aptos"/>
              </a:rPr>
              <a:t>01</a:t>
            </a:r>
          </a:p>
        </p:txBody>
      </p:sp>
      <p:sp>
        <p:nvSpPr>
          <p:cNvPr id="7" name="">
            <a:extLst xmlns:a="http://schemas.openxmlformats.org/drawingml/2006/main">
              <a:ext uri="{FF2B5EF4-FFF2-40B4-BE49-F238E27FC236}">
                <a16:creationId xmlns:a16="http://schemas.microsoft.com/office/drawing/2014/main" id="{554FE721-FD30-47C0-AA4D-361C687850DC}"/>
              </a:ext>
            </a:extLst>
          </p:cNvPr>
          <p:cNvSpPr>
            <a:spLocks xmlns:a="http://schemas.openxmlformats.org/drawingml/2006/main" noGrp="1"/>
          </p:cNvSpPr>
          <p:nvPr/>
        </p:nvSpPr>
        <p:spPr>
          <a:xfrm xmlns:a="http://schemas.openxmlformats.org/drawingml/2006/main">
            <a:off x="2714625" y="1952625"/>
            <a:ext cx="8096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4350" b="1">
                <a:solidFill>
                  <a:srgbClr val="3F1D52"/>
                </a:solidFill>
                <a:latin typeface="Aptos"/>
                <a:ea typeface="Aptos"/>
                <a:cs typeface="Aptos"/>
              </a:defRPr>
            </a:pPr>
            <a:r>
              <a:rPr sz="4350" b="1">
                <a:solidFill>
                  <a:srgbClr val="3F1D52"/>
                </a:solidFill>
                <a:latin typeface="Aptos"/>
                <a:ea typeface="Aptos"/>
                <a:cs typeface="Aptos"/>
              </a:rPr>
              <a:t>Harbour and Pilotage Law</a:t>
            </a:r>
          </a:p>
        </p:txBody>
      </p:sp>
      <p:sp>
        <p:nvSpPr>
          <p:cNvPr id="8" name="">
            <a:extLst xmlns:a="http://schemas.openxmlformats.org/drawingml/2006/main">
              <a:ext uri="{FF2B5EF4-FFF2-40B4-BE49-F238E27FC236}">
                <a16:creationId xmlns:a16="http://schemas.microsoft.com/office/drawing/2014/main" id="{2A608760-A96C-454F-B66F-CDB8F9DC3D7B}"/>
              </a:ext>
            </a:extLst>
          </p:cNvPr>
          <p:cNvSpPr>
            <a:spLocks xmlns:a="http://schemas.openxmlformats.org/drawingml/2006/main" noGrp="1"/>
          </p:cNvSpPr>
          <p:nvPr/>
        </p:nvSpPr>
        <p:spPr>
          <a:xfrm xmlns:a="http://schemas.openxmlformats.org/drawingml/2006/main">
            <a:off x="2762250" y="3086100"/>
            <a:ext cx="7524750" cy="809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025" b="0">
                <a:solidFill>
                  <a:srgbClr val="5F6874"/>
                </a:solidFill>
                <a:latin typeface="Aptos"/>
                <a:ea typeface="Aptos"/>
                <a:cs typeface="Aptos"/>
              </a:defRPr>
            </a:pPr>
            <a:r>
              <a:rPr sz="2025" b="0">
                <a:solidFill>
                  <a:srgbClr val="5F6874"/>
                </a:solidFill>
                <a:latin typeface="Aptos"/>
                <a:ea typeface="Aptos"/>
                <a:cs typeface="Aptos"/>
              </a:rPr>
              <a:t>Harbour governance and pilotage: statutory powers, safety systems, compulsory services, navigation and liability.</a:t>
            </a:r>
          </a:p>
        </p:txBody>
      </p:sp>
      <p:sp>
        <p:nvSpPr>
          <p:cNvPr id="9" name="">
            <a:extLst xmlns:a="http://schemas.openxmlformats.org/drawingml/2006/main">
              <a:ext uri="{FF2B5EF4-FFF2-40B4-BE49-F238E27FC236}">
                <a16:creationId xmlns:a16="http://schemas.microsoft.com/office/drawing/2014/main" id="{930517EF-35C4-4307-A989-1DD8F60292E0}"/>
              </a:ext>
            </a:extLst>
          </p:cNvPr>
          <p:cNvSpPr>
            <a:spLocks xmlns:a="http://schemas.openxmlformats.org/drawingml/2006/main" noGrp="1"/>
          </p:cNvSpPr>
          <p:nvPr/>
        </p:nvSpPr>
        <p:spPr>
          <a:xfrm xmlns:a="http://schemas.openxmlformats.org/drawingml/2006/main">
            <a:off x="2857500" y="4095750"/>
            <a:ext cx="78105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Explain harbour and pilotage statutory powers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Evaluate port marine safety duties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Distinguish master and pilot responsibilities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Analyse casualty liability and evidence</a:t>
            </a:r>
          </a:p>
        </p:txBody>
      </p:sp>
    </p:spTree>
    <p:extLst>
      <p:ext uri="{BB962C8B-B14F-4D97-AF65-F5344CB8AC3E}">
        <p14:creationId xmlns:p14="http://schemas.microsoft.com/office/powerpoint/2010/main" val="424687837"/>
      </p:ext>
    </p:extLst>
  </p:cSld>
</p:sld>
</file>

<file path=ppt/slides/slide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5221E640-71B9-48C1-BEFD-A46789D4D664}"/>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68da7367422d4c5a"/>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6A27E99-9985-4BE7-9551-D8A464A7DE11}"/>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Harbours and statutory powers</a:t>
            </a:r>
          </a:p>
        </p:txBody>
      </p:sp>
      <p:sp>
        <p:nvSpPr>
          <p:cNvPr id="4" name="">
            <a:extLst xmlns:a="http://schemas.openxmlformats.org/drawingml/2006/main">
              <a:ext uri="{FF2B5EF4-FFF2-40B4-BE49-F238E27FC236}">
                <a16:creationId xmlns:a16="http://schemas.microsoft.com/office/drawing/2014/main" id="{36DB2891-B70F-440E-B6F1-E03F76601EE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A92C1E1-42ED-4131-92B1-A246E1210CF5}"/>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06</a:t>
            </a:r>
          </a:p>
        </p:txBody>
      </p:sp>
      <p:sp>
        <p:nvSpPr>
          <p:cNvPr id="6" name="">
            <a:extLst xmlns:a="http://schemas.openxmlformats.org/drawingml/2006/main">
              <a:ext uri="{FF2B5EF4-FFF2-40B4-BE49-F238E27FC236}">
                <a16:creationId xmlns:a16="http://schemas.microsoft.com/office/drawing/2014/main" id="{23A2BA83-D474-4FB3-8987-5F19563D1443}"/>
              </a:ext>
            </a:extLst>
          </p:cNvPr>
          <p:cNvSpPr>
            <a:spLocks xmlns:a="http://schemas.openxmlformats.org/drawingml/2006/main" noGrp="1"/>
          </p:cNvSpPr>
          <p:nvPr/>
        </p:nvSpPr>
        <p:spPr>
          <a:xfrm xmlns:a="http://schemas.openxmlformats.org/drawingml/2006/main">
            <a:off x="666750" y="1695450"/>
            <a:ext cx="8667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6092"/>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A harbour authority's jurisdiction, byelaws, directions, dues and enforcement powers must be traced to its governing legislation.</a:t>
            </a:r>
          </a:p>
        </p:txBody>
      </p:sp>
      <p:sp>
        <p:nvSpPr>
          <p:cNvPr id="7" name="">
            <a:extLst xmlns:a="http://schemas.openxmlformats.org/drawingml/2006/main">
              <a:ext uri="{FF2B5EF4-FFF2-40B4-BE49-F238E27FC236}">
                <a16:creationId xmlns:a16="http://schemas.microsoft.com/office/drawing/2014/main" id="{36DE905C-BDCC-4C45-B568-5372EAA70ED1}"/>
              </a:ext>
            </a:extLst>
          </p:cNvPr>
          <p:cNvSpPr>
            <a:spLocks xmlns:a="http://schemas.openxmlformats.org/drawingml/2006/main" noGrp="1"/>
          </p:cNvSpPr>
          <p:nvPr/>
        </p:nvSpPr>
        <p:spPr>
          <a:xfrm xmlns:a="http://schemas.openxmlformats.org/drawingml/2006/main">
            <a:off x="66675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3F1D52"/>
                </a:solidFill>
                <a:latin typeface="Aptos"/>
                <a:ea typeface="Aptos"/>
                <a:cs typeface="Aptos"/>
              </a:defRPr>
            </a:pPr>
            <a:r>
              <a:rPr sz="4650" b="1">
                <a:solidFill>
                  <a:srgbClr val="3F1D52"/>
                </a:solidFill>
                <a:latin typeface="Aptos"/>
                <a:ea typeface="Aptos"/>
                <a:cs typeface="Aptos"/>
              </a:rPr>
              <a:t/>
            </a:r>
          </a:p>
        </p:txBody>
      </p:sp>
      <p:sp>
        <p:nvSpPr>
          <p:cNvPr id="8" name="">
            <a:extLst xmlns:a="http://schemas.openxmlformats.org/drawingml/2006/main">
              <a:ext uri="{FF2B5EF4-FFF2-40B4-BE49-F238E27FC236}">
                <a16:creationId xmlns:a16="http://schemas.microsoft.com/office/drawing/2014/main" id="{8CEB5D7A-93AD-4F94-A306-1C1574AB8218}"/>
              </a:ext>
            </a:extLst>
          </p:cNvPr>
          <p:cNvSpPr>
            <a:spLocks xmlns:a="http://schemas.openxmlformats.org/drawingml/2006/main" noGrp="1"/>
          </p:cNvSpPr>
          <p:nvPr/>
        </p:nvSpPr>
        <p:spPr>
          <a:xfrm xmlns:a="http://schemas.openxmlformats.org/drawingml/2006/main">
            <a:off x="666750" y="3352800"/>
            <a:ext cx="2143125" cy="4762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E8F2B6E-7EEA-4AF3-BEA0-812772E2316C}"/>
              </a:ext>
            </a:extLst>
          </p:cNvPr>
          <p:cNvSpPr>
            <a:spLocks xmlns:a="http://schemas.openxmlformats.org/drawingml/2006/main" noGrp="1"/>
          </p:cNvSpPr>
          <p:nvPr/>
        </p:nvSpPr>
        <p:spPr>
          <a:xfrm xmlns:a="http://schemas.openxmlformats.org/drawingml/2006/main">
            <a:off x="66675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F67CF289-2552-4154-905C-AAB602545C6A}"/>
              </a:ext>
            </a:extLst>
          </p:cNvPr>
          <p:cNvSpPr>
            <a:spLocks xmlns:a="http://schemas.openxmlformats.org/drawingml/2006/main" noGrp="1"/>
          </p:cNvSpPr>
          <p:nvPr/>
        </p:nvSpPr>
        <p:spPr>
          <a:xfrm xmlns:a="http://schemas.openxmlformats.org/drawingml/2006/main">
            <a:off x="66675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058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FB9C7EDD-B4E3-4A79-ADDD-EB3C18243569}"/>
              </a:ext>
            </a:extLst>
          </p:cNvPr>
          <p:cNvSpPr>
            <a:spLocks xmlns:a="http://schemas.openxmlformats.org/drawingml/2006/main" noGrp="1"/>
          </p:cNvSpPr>
          <p:nvPr/>
        </p:nvSpPr>
        <p:spPr>
          <a:xfrm xmlns:a="http://schemas.openxmlformats.org/drawingml/2006/main">
            <a:off x="338137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167386"/>
                </a:solidFill>
                <a:latin typeface="Aptos"/>
                <a:ea typeface="Aptos"/>
                <a:cs typeface="Aptos"/>
              </a:defRPr>
            </a:pPr>
            <a:r>
              <a:rPr sz="4650" b="1">
                <a:solidFill>
                  <a:srgbClr val="167386"/>
                </a:solidFill>
                <a:latin typeface="Aptos"/>
                <a:ea typeface="Aptos"/>
                <a:cs typeface="Aptos"/>
              </a:rPr>
              <a:t/>
            </a:r>
          </a:p>
        </p:txBody>
      </p:sp>
      <p:sp>
        <p:nvSpPr>
          <p:cNvPr id="12" name="">
            <a:extLst xmlns:a="http://schemas.openxmlformats.org/drawingml/2006/main">
              <a:ext uri="{FF2B5EF4-FFF2-40B4-BE49-F238E27FC236}">
                <a16:creationId xmlns:a16="http://schemas.microsoft.com/office/drawing/2014/main" id="{D5500F2E-1DAD-4694-8527-B3B22E504A79}"/>
              </a:ext>
            </a:extLst>
          </p:cNvPr>
          <p:cNvSpPr>
            <a:spLocks xmlns:a="http://schemas.openxmlformats.org/drawingml/2006/main" noGrp="1"/>
          </p:cNvSpPr>
          <p:nvPr/>
        </p:nvSpPr>
        <p:spPr>
          <a:xfrm xmlns:a="http://schemas.openxmlformats.org/drawingml/2006/main">
            <a:off x="3381375" y="3352800"/>
            <a:ext cx="2143125" cy="47625"/>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D8A56E4B-7FB9-409E-9C7A-D9A655BB763C}"/>
              </a:ext>
            </a:extLst>
          </p:cNvPr>
          <p:cNvSpPr>
            <a:spLocks xmlns:a="http://schemas.openxmlformats.org/drawingml/2006/main" noGrp="1"/>
          </p:cNvSpPr>
          <p:nvPr/>
        </p:nvSpPr>
        <p:spPr>
          <a:xfrm xmlns:a="http://schemas.openxmlformats.org/drawingml/2006/main">
            <a:off x="338137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ELEMENTS</a:t>
            </a:r>
          </a:p>
        </p:txBody>
      </p:sp>
      <p:sp>
        <p:nvSpPr>
          <p:cNvPr id="14" name="">
            <a:extLst xmlns:a="http://schemas.openxmlformats.org/drawingml/2006/main">
              <a:ext uri="{FF2B5EF4-FFF2-40B4-BE49-F238E27FC236}">
                <a16:creationId xmlns:a16="http://schemas.microsoft.com/office/drawing/2014/main" id="{67B85FB3-1C7B-45D0-B810-ADE9DAA2FB42}"/>
              </a:ext>
            </a:extLst>
          </p:cNvPr>
          <p:cNvSpPr>
            <a:spLocks xmlns:a="http://schemas.openxmlformats.org/drawingml/2006/main" noGrp="1"/>
          </p:cNvSpPr>
          <p:nvPr/>
        </p:nvSpPr>
        <p:spPr>
          <a:xfrm xmlns:a="http://schemas.openxmlformats.org/drawingml/2006/main">
            <a:off x="338137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State the legal test without merging distinct requirements.</a:t>
            </a:r>
          </a:p>
        </p:txBody>
      </p:sp>
      <p:sp>
        <p:nvSpPr>
          <p:cNvPr id="15" name="">
            <a:extLst xmlns:a="http://schemas.openxmlformats.org/drawingml/2006/main">
              <a:ext uri="{FF2B5EF4-FFF2-40B4-BE49-F238E27FC236}">
                <a16:creationId xmlns:a16="http://schemas.microsoft.com/office/drawing/2014/main" id="{D3344DDF-488D-4D75-AD4A-FC118C332558}"/>
              </a:ext>
            </a:extLst>
          </p:cNvPr>
          <p:cNvSpPr>
            <a:spLocks xmlns:a="http://schemas.openxmlformats.org/drawingml/2006/main" noGrp="1"/>
          </p:cNvSpPr>
          <p:nvPr/>
        </p:nvSpPr>
        <p:spPr>
          <a:xfrm xmlns:a="http://schemas.openxmlformats.org/drawingml/2006/main">
            <a:off x="609600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D39124"/>
                </a:solidFill>
                <a:latin typeface="Aptos"/>
                <a:ea typeface="Aptos"/>
                <a:cs typeface="Aptos"/>
              </a:defRPr>
            </a:pPr>
            <a:r>
              <a:rPr sz="4650" b="1">
                <a:solidFill>
                  <a:srgbClr val="D39124"/>
                </a:solidFill>
                <a:latin typeface="Aptos"/>
                <a:ea typeface="Aptos"/>
                <a:cs typeface="Aptos"/>
              </a:rPr>
              <a:t/>
            </a:r>
          </a:p>
        </p:txBody>
      </p:sp>
      <p:sp>
        <p:nvSpPr>
          <p:cNvPr id="16" name="">
            <a:extLst xmlns:a="http://schemas.openxmlformats.org/drawingml/2006/main">
              <a:ext uri="{FF2B5EF4-FFF2-40B4-BE49-F238E27FC236}">
                <a16:creationId xmlns:a16="http://schemas.microsoft.com/office/drawing/2014/main" id="{A1140693-6D87-4938-8ECE-C52DAD896E23}"/>
              </a:ext>
            </a:extLst>
          </p:cNvPr>
          <p:cNvSpPr>
            <a:spLocks xmlns:a="http://schemas.openxmlformats.org/drawingml/2006/main" noGrp="1"/>
          </p:cNvSpPr>
          <p:nvPr/>
        </p:nvSpPr>
        <p:spPr>
          <a:xfrm xmlns:a="http://schemas.openxmlformats.org/drawingml/2006/main">
            <a:off x="6096000" y="3352800"/>
            <a:ext cx="2143125" cy="47625"/>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F38584AB-2659-42DB-A1EA-ABAC6A642867}"/>
              </a:ext>
            </a:extLst>
          </p:cNvPr>
          <p:cNvSpPr>
            <a:spLocks xmlns:a="http://schemas.openxmlformats.org/drawingml/2006/main" noGrp="1"/>
          </p:cNvSpPr>
          <p:nvPr/>
        </p:nvSpPr>
        <p:spPr>
          <a:xfrm xmlns:a="http://schemas.openxmlformats.org/drawingml/2006/main">
            <a:off x="609600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APPLICATION</a:t>
            </a:r>
          </a:p>
        </p:txBody>
      </p:sp>
      <p:sp>
        <p:nvSpPr>
          <p:cNvPr id="18" name="">
            <a:extLst xmlns:a="http://schemas.openxmlformats.org/drawingml/2006/main">
              <a:ext uri="{FF2B5EF4-FFF2-40B4-BE49-F238E27FC236}">
                <a16:creationId xmlns:a16="http://schemas.microsoft.com/office/drawing/2014/main" id="{0506CFCD-749B-447E-9E32-D7CEA42B8724}"/>
              </a:ext>
            </a:extLst>
          </p:cNvPr>
          <p:cNvSpPr>
            <a:spLocks xmlns:a="http://schemas.openxmlformats.org/drawingml/2006/main" noGrp="1"/>
          </p:cNvSpPr>
          <p:nvPr/>
        </p:nvSpPr>
        <p:spPr>
          <a:xfrm xmlns:a="http://schemas.openxmlformats.org/drawingml/2006/main">
            <a:off x="609600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Test status, timing, control, causation and any exception.</a:t>
            </a:r>
          </a:p>
        </p:txBody>
      </p:sp>
      <p:sp>
        <p:nvSpPr>
          <p:cNvPr id="19" name="">
            <a:extLst xmlns:a="http://schemas.openxmlformats.org/drawingml/2006/main">
              <a:ext uri="{FF2B5EF4-FFF2-40B4-BE49-F238E27FC236}">
                <a16:creationId xmlns:a16="http://schemas.microsoft.com/office/drawing/2014/main" id="{1CF0AF45-1145-4EC7-86EF-D62E185DF528}"/>
              </a:ext>
            </a:extLst>
          </p:cNvPr>
          <p:cNvSpPr>
            <a:spLocks xmlns:a="http://schemas.openxmlformats.org/drawingml/2006/main" noGrp="1"/>
          </p:cNvSpPr>
          <p:nvPr/>
        </p:nvSpPr>
        <p:spPr>
          <a:xfrm xmlns:a="http://schemas.openxmlformats.org/drawingml/2006/main">
            <a:off x="881062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A8424A"/>
                </a:solidFill>
                <a:latin typeface="Aptos"/>
                <a:ea typeface="Aptos"/>
                <a:cs typeface="Aptos"/>
              </a:defRPr>
            </a:pPr>
            <a:r>
              <a:rPr sz="4650" b="1">
                <a:solidFill>
                  <a:srgbClr val="A8424A"/>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931024FD-8CE2-454E-B7E4-47EDBF6CE06B}"/>
              </a:ext>
            </a:extLst>
          </p:cNvPr>
          <p:cNvSpPr>
            <a:spLocks xmlns:a="http://schemas.openxmlformats.org/drawingml/2006/main" noGrp="1"/>
          </p:cNvSpPr>
          <p:nvPr/>
        </p:nvSpPr>
        <p:spPr>
          <a:xfrm xmlns:a="http://schemas.openxmlformats.org/drawingml/2006/main">
            <a:off x="8810625" y="3352800"/>
            <a:ext cx="2143125" cy="47625"/>
          </a:xfrm>
          <a:prstGeom xmlns:a="http://schemas.openxmlformats.org/drawingml/2006/main" prst="rect">
            <a:avLst/>
          </a:prstGeom>
          <a:solidFill xmlns:a="http://schemas.openxmlformats.org/drawingml/2006/main">
            <a:srgbClr val="A8424A"/>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B9C6BE21-D85F-424F-A3FA-D51973D2B113}"/>
              </a:ext>
            </a:extLst>
          </p:cNvPr>
          <p:cNvSpPr>
            <a:spLocks xmlns:a="http://schemas.openxmlformats.org/drawingml/2006/main" noGrp="1"/>
          </p:cNvSpPr>
          <p:nvPr/>
        </p:nvSpPr>
        <p:spPr>
          <a:xfrm xmlns:a="http://schemas.openxmlformats.org/drawingml/2006/main">
            <a:off x="881062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PRACTICE</a:t>
            </a:r>
          </a:p>
        </p:txBody>
      </p:sp>
      <p:sp>
        <p:nvSpPr>
          <p:cNvPr id="22" name="">
            <a:extLst xmlns:a="http://schemas.openxmlformats.org/drawingml/2006/main">
              <a:ext uri="{FF2B5EF4-FFF2-40B4-BE49-F238E27FC236}">
                <a16:creationId xmlns:a16="http://schemas.microsoft.com/office/drawing/2014/main" id="{F1BBBE99-F0F9-45A1-85E0-94B843FC898D}"/>
              </a:ext>
            </a:extLst>
          </p:cNvPr>
          <p:cNvSpPr>
            <a:spLocks xmlns:a="http://schemas.openxmlformats.org/drawingml/2006/main" noGrp="1"/>
          </p:cNvSpPr>
          <p:nvPr/>
        </p:nvSpPr>
        <p:spPr>
          <a:xfrm xmlns:a="http://schemas.openxmlformats.org/drawingml/2006/main">
            <a:off x="881062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789"/>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Preserve evidence and identify the available remedy or defence.</a:t>
            </a:r>
          </a:p>
        </p:txBody>
      </p:sp>
      <p:sp>
        <p:nvSpPr>
          <p:cNvPr id="23" name="">
            <a:extLst xmlns:a="http://schemas.openxmlformats.org/drawingml/2006/main">
              <a:ext uri="{FF2B5EF4-FFF2-40B4-BE49-F238E27FC236}">
                <a16:creationId xmlns:a16="http://schemas.microsoft.com/office/drawing/2014/main" id="{272A581F-9BE3-4201-8043-163BA522AE52}"/>
              </a:ext>
            </a:extLst>
          </p:cNvPr>
          <p:cNvSpPr>
            <a:spLocks xmlns:a="http://schemas.openxmlformats.org/drawingml/2006/main" noGrp="1"/>
          </p:cNvSpPr>
          <p:nvPr/>
        </p:nvSpPr>
        <p:spPr>
          <a:xfrm xmlns:a="http://schemas.openxmlformats.org/drawingml/2006/main">
            <a:off x="666750" y="5362575"/>
            <a:ext cx="10287000" cy="704850"/>
          </a:xfrm>
          <a:prstGeom xmlns:a="http://schemas.openxmlformats.org/drawingml/2006/main" prst="roundRect">
            <a:avLst>
              <a:gd name="adj" fmla="val 18919"/>
            </a:avLst>
          </a:prstGeom>
          <a:solidFill xmlns:a="http://schemas.openxmlformats.org/drawingml/2006/main">
            <a:srgbClr val="EDE4F1"/>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68D70621-544E-404E-B53D-F1A47088329B}"/>
              </a:ext>
            </a:extLst>
          </p:cNvPr>
          <p:cNvSpPr>
            <a:spLocks xmlns:a="http://schemas.openxmlformats.org/drawingml/2006/main" noGrp="1"/>
          </p:cNvSpPr>
          <p:nvPr/>
        </p:nvSpPr>
        <p:spPr>
          <a:xfrm xmlns:a="http://schemas.openxmlformats.org/drawingml/2006/main">
            <a:off x="914400" y="5534025"/>
            <a:ext cx="9791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1165703962"/>
      </p:ext>
    </p:extLst>
  </p:cSld>
</p:sld>
</file>

<file path=ppt/slides/slide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960B8B5B-845A-42E8-8E73-7CF2E322BD63}"/>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226a80a8400b4638"/>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1BFF8C6-110D-42F8-8A1D-6C9EDBAAC38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Harbour-authority duties</a:t>
            </a:r>
          </a:p>
        </p:txBody>
      </p:sp>
      <p:sp>
        <p:nvSpPr>
          <p:cNvPr id="4" name="">
            <a:extLst xmlns:a="http://schemas.openxmlformats.org/drawingml/2006/main">
              <a:ext uri="{FF2B5EF4-FFF2-40B4-BE49-F238E27FC236}">
                <a16:creationId xmlns:a16="http://schemas.microsoft.com/office/drawing/2014/main" id="{078003DD-0FB5-4390-A7EB-F031D5614F46}"/>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C51F789-D2B6-497A-93BF-4D1F3D2A36F3}"/>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07</a:t>
            </a:r>
          </a:p>
        </p:txBody>
      </p:sp>
      <p:sp>
        <p:nvSpPr>
          <p:cNvPr id="6" name="">
            <a:extLst xmlns:a="http://schemas.openxmlformats.org/drawingml/2006/main">
              <a:ext uri="{FF2B5EF4-FFF2-40B4-BE49-F238E27FC236}">
                <a16:creationId xmlns:a16="http://schemas.microsoft.com/office/drawing/2014/main" id="{98DF48A6-C467-4C23-850A-9DA6C8601D5D}"/>
              </a:ext>
            </a:extLst>
          </p:cNvPr>
          <p:cNvSpPr>
            <a:spLocks xmlns:a="http://schemas.openxmlformats.org/drawingml/2006/main" noGrp="1"/>
          </p:cNvSpPr>
          <p:nvPr/>
        </p:nvSpPr>
        <p:spPr>
          <a:xfrm xmlns:a="http://schemas.openxmlformats.org/drawingml/2006/main">
            <a:off x="666750" y="1695450"/>
            <a:ext cx="95250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6964"/>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Authorities must exercise statutory functions lawfully and maintain proportionate systems for safe marine operations.</a:t>
            </a:r>
          </a:p>
        </p:txBody>
      </p:sp>
      <p:sp>
        <p:nvSpPr>
          <p:cNvPr id="7" name="">
            <a:extLst xmlns:a="http://schemas.openxmlformats.org/drawingml/2006/main">
              <a:ext uri="{FF2B5EF4-FFF2-40B4-BE49-F238E27FC236}">
                <a16:creationId xmlns:a16="http://schemas.microsoft.com/office/drawing/2014/main" id="{6E5D7EE7-5ACE-4A18-84C7-A832C399A4C2}"/>
              </a:ext>
            </a:extLst>
          </p:cNvPr>
          <p:cNvSpPr>
            <a:spLocks xmlns:a="http://schemas.openxmlformats.org/drawingml/2006/main" noGrp="1"/>
          </p:cNvSpPr>
          <p:nvPr/>
        </p:nvSpPr>
        <p:spPr>
          <a:xfrm xmlns:a="http://schemas.openxmlformats.org/drawingml/2006/main">
            <a:off x="1047750" y="3238500"/>
            <a:ext cx="9715500" cy="4762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05E5C3A9-3DD0-4727-85A9-09856F9B1AA3}"/>
              </a:ext>
            </a:extLst>
          </p:cNvPr>
          <p:cNvSpPr>
            <a:spLocks xmlns:a="http://schemas.openxmlformats.org/drawingml/2006/main" noGrp="1"/>
          </p:cNvSpPr>
          <p:nvPr/>
        </p:nvSpPr>
        <p:spPr>
          <a:xfrm xmlns:a="http://schemas.openxmlformats.org/drawingml/2006/main">
            <a:off x="914400" y="3028950"/>
            <a:ext cx="419100" cy="419100"/>
          </a:xfrm>
          <a:prstGeom xmlns:a="http://schemas.openxmlformats.org/drawingml/2006/main" prst="roundRect">
            <a:avLst>
              <a:gd name="adj" fmla="val 50000"/>
            </a:avLst>
          </a:prstGeom>
          <a:solidFill xmlns:a="http://schemas.openxmlformats.org/drawingml/2006/main">
            <a:srgbClr val="5F687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835114B-6FC1-4EAD-83D2-DEACCF6EB0B8}"/>
              </a:ext>
            </a:extLst>
          </p:cNvPr>
          <p:cNvSpPr>
            <a:spLocks xmlns:a="http://schemas.openxmlformats.org/drawingml/2006/main" noGrp="1"/>
          </p:cNvSpPr>
          <p:nvPr/>
        </p:nvSpPr>
        <p:spPr>
          <a:xfrm xmlns:a="http://schemas.openxmlformats.org/drawingml/2006/main">
            <a:off x="81915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5F6874"/>
                </a:solidFill>
                <a:latin typeface="Aptos"/>
                <a:ea typeface="Aptos"/>
                <a:cs typeface="Aptos"/>
              </a:defRPr>
            </a:pPr>
            <a:r>
              <a:rPr sz="1500" b="1">
                <a:solidFill>
                  <a:srgbClr val="5F6874"/>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A6F19B49-6EDE-460B-A09B-4B644BFC5DD9}"/>
              </a:ext>
            </a:extLst>
          </p:cNvPr>
          <p:cNvSpPr>
            <a:spLocks xmlns:a="http://schemas.openxmlformats.org/drawingml/2006/main" noGrp="1"/>
          </p:cNvSpPr>
          <p:nvPr/>
        </p:nvSpPr>
        <p:spPr>
          <a:xfrm xmlns:a="http://schemas.openxmlformats.org/drawingml/2006/main">
            <a:off x="81915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476"/>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EAF42AF3-C244-43DD-A0E6-EF8A850BAA9B}"/>
              </a:ext>
            </a:extLst>
          </p:cNvPr>
          <p:cNvSpPr>
            <a:spLocks xmlns:a="http://schemas.openxmlformats.org/drawingml/2006/main" noGrp="1"/>
          </p:cNvSpPr>
          <p:nvPr/>
        </p:nvSpPr>
        <p:spPr>
          <a:xfrm xmlns:a="http://schemas.openxmlformats.org/drawingml/2006/main">
            <a:off x="3629025" y="3028950"/>
            <a:ext cx="419100" cy="419100"/>
          </a:xfrm>
          <a:prstGeom xmlns:a="http://schemas.openxmlformats.org/drawingml/2006/main" prst="roundRect">
            <a:avLst>
              <a:gd name="adj" fmla="val 50000"/>
            </a:avLst>
          </a:prstGeom>
          <a:solidFill xmlns:a="http://schemas.openxmlformats.org/drawingml/2006/main">
            <a:srgbClr val="A8424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30FC20D2-172E-4E55-8ED8-5D8C1D3832B9}"/>
              </a:ext>
            </a:extLst>
          </p:cNvPr>
          <p:cNvSpPr>
            <a:spLocks xmlns:a="http://schemas.openxmlformats.org/drawingml/2006/main" noGrp="1"/>
          </p:cNvSpPr>
          <p:nvPr/>
        </p:nvSpPr>
        <p:spPr>
          <a:xfrm xmlns:a="http://schemas.openxmlformats.org/drawingml/2006/main">
            <a:off x="353377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A8424A"/>
                </a:solidFill>
                <a:latin typeface="Aptos"/>
                <a:ea typeface="Aptos"/>
                <a:cs typeface="Aptos"/>
              </a:defRPr>
            </a:pPr>
            <a:r>
              <a:rPr sz="1500" b="1">
                <a:solidFill>
                  <a:srgbClr val="A8424A"/>
                </a:solidFill>
                <a:latin typeface="Aptos"/>
                <a:ea typeface="Aptos"/>
                <a:cs typeface="Aptos"/>
              </a:rPr>
              <a:t>ELEMENTS</a:t>
            </a:r>
          </a:p>
        </p:txBody>
      </p:sp>
      <p:sp>
        <p:nvSpPr>
          <p:cNvPr id="13" name="">
            <a:extLst xmlns:a="http://schemas.openxmlformats.org/drawingml/2006/main">
              <a:ext uri="{FF2B5EF4-FFF2-40B4-BE49-F238E27FC236}">
                <a16:creationId xmlns:a16="http://schemas.microsoft.com/office/drawing/2014/main" id="{2896DF5D-9069-4C4A-ACFB-AA2CE8DADCDA}"/>
              </a:ext>
            </a:extLst>
          </p:cNvPr>
          <p:cNvSpPr>
            <a:spLocks xmlns:a="http://schemas.openxmlformats.org/drawingml/2006/main" noGrp="1"/>
          </p:cNvSpPr>
          <p:nvPr/>
        </p:nvSpPr>
        <p:spPr>
          <a:xfrm xmlns:a="http://schemas.openxmlformats.org/drawingml/2006/main">
            <a:off x="353377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State the legal test without merging distinct requirements.</a:t>
            </a:r>
          </a:p>
        </p:txBody>
      </p:sp>
      <p:sp>
        <p:nvSpPr>
          <p:cNvPr id="14" name="">
            <a:extLst xmlns:a="http://schemas.openxmlformats.org/drawingml/2006/main">
              <a:ext uri="{FF2B5EF4-FFF2-40B4-BE49-F238E27FC236}">
                <a16:creationId xmlns:a16="http://schemas.microsoft.com/office/drawing/2014/main" id="{09C64F9D-0992-41F9-96D9-275761BFD214}"/>
              </a:ext>
            </a:extLst>
          </p:cNvPr>
          <p:cNvSpPr>
            <a:spLocks xmlns:a="http://schemas.openxmlformats.org/drawingml/2006/main" noGrp="1"/>
          </p:cNvSpPr>
          <p:nvPr/>
        </p:nvSpPr>
        <p:spPr>
          <a:xfrm xmlns:a="http://schemas.openxmlformats.org/drawingml/2006/main">
            <a:off x="6343650" y="3028950"/>
            <a:ext cx="419100" cy="419100"/>
          </a:xfrm>
          <a:prstGeom xmlns:a="http://schemas.openxmlformats.org/drawingml/2006/main" prst="roundRect">
            <a:avLst>
              <a:gd name="adj" fmla="val 50000"/>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9BC7B784-7460-4195-A4EE-7D1A51A3E2FD}"/>
              </a:ext>
            </a:extLst>
          </p:cNvPr>
          <p:cNvSpPr>
            <a:spLocks xmlns:a="http://schemas.openxmlformats.org/drawingml/2006/main" noGrp="1"/>
          </p:cNvSpPr>
          <p:nvPr/>
        </p:nvSpPr>
        <p:spPr>
          <a:xfrm xmlns:a="http://schemas.openxmlformats.org/drawingml/2006/main">
            <a:off x="624840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3F1D52"/>
                </a:solidFill>
                <a:latin typeface="Aptos"/>
                <a:ea typeface="Aptos"/>
                <a:cs typeface="Aptos"/>
              </a:defRPr>
            </a:pPr>
            <a:r>
              <a:rPr sz="1500" b="1">
                <a:solidFill>
                  <a:srgbClr val="3F1D52"/>
                </a:solidFill>
                <a:latin typeface="Aptos"/>
                <a:ea typeface="Aptos"/>
                <a:cs typeface="Aptos"/>
              </a:rPr>
              <a:t>APPLICATION</a:t>
            </a:r>
          </a:p>
        </p:txBody>
      </p:sp>
      <p:sp>
        <p:nvSpPr>
          <p:cNvPr id="16" name="">
            <a:extLst xmlns:a="http://schemas.openxmlformats.org/drawingml/2006/main">
              <a:ext uri="{FF2B5EF4-FFF2-40B4-BE49-F238E27FC236}">
                <a16:creationId xmlns:a16="http://schemas.microsoft.com/office/drawing/2014/main" id="{CF171AC9-F7B3-498F-8A72-741F1EC7AE32}"/>
              </a:ext>
            </a:extLst>
          </p:cNvPr>
          <p:cNvSpPr>
            <a:spLocks xmlns:a="http://schemas.openxmlformats.org/drawingml/2006/main" noGrp="1"/>
          </p:cNvSpPr>
          <p:nvPr/>
        </p:nvSpPr>
        <p:spPr>
          <a:xfrm xmlns:a="http://schemas.openxmlformats.org/drawingml/2006/main">
            <a:off x="624840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26B63BB0-DBD3-4958-9143-AC067D12E3BC}"/>
              </a:ext>
            </a:extLst>
          </p:cNvPr>
          <p:cNvSpPr>
            <a:spLocks xmlns:a="http://schemas.openxmlformats.org/drawingml/2006/main" noGrp="1"/>
          </p:cNvSpPr>
          <p:nvPr/>
        </p:nvSpPr>
        <p:spPr>
          <a:xfrm xmlns:a="http://schemas.openxmlformats.org/drawingml/2006/main">
            <a:off x="9058275" y="3028950"/>
            <a:ext cx="419100" cy="419100"/>
          </a:xfrm>
          <a:prstGeom xmlns:a="http://schemas.openxmlformats.org/drawingml/2006/main" prst="roundRect">
            <a:avLst>
              <a:gd name="adj" fmla="val 50000"/>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97D081FB-3F78-4A7A-A123-76A985EE29D8}"/>
              </a:ext>
            </a:extLst>
          </p:cNvPr>
          <p:cNvSpPr>
            <a:spLocks xmlns:a="http://schemas.openxmlformats.org/drawingml/2006/main" noGrp="1"/>
          </p:cNvSpPr>
          <p:nvPr/>
        </p:nvSpPr>
        <p:spPr>
          <a:xfrm xmlns:a="http://schemas.openxmlformats.org/drawingml/2006/main">
            <a:off x="896302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167386"/>
                </a:solidFill>
                <a:latin typeface="Aptos"/>
                <a:ea typeface="Aptos"/>
                <a:cs typeface="Aptos"/>
              </a:defRPr>
            </a:pPr>
            <a:r>
              <a:rPr sz="1500" b="1">
                <a:solidFill>
                  <a:srgbClr val="167386"/>
                </a:solidFill>
                <a:latin typeface="Aptos"/>
                <a:ea typeface="Aptos"/>
                <a:cs typeface="Aptos"/>
              </a:rPr>
              <a:t>PRACTICE</a:t>
            </a:r>
          </a:p>
        </p:txBody>
      </p:sp>
      <p:sp>
        <p:nvSpPr>
          <p:cNvPr id="19" name="">
            <a:extLst xmlns:a="http://schemas.openxmlformats.org/drawingml/2006/main">
              <a:ext uri="{FF2B5EF4-FFF2-40B4-BE49-F238E27FC236}">
                <a16:creationId xmlns:a16="http://schemas.microsoft.com/office/drawing/2014/main" id="{6AF4431D-3C6A-4079-9C81-C785BC6E21CF}"/>
              </a:ext>
            </a:extLst>
          </p:cNvPr>
          <p:cNvSpPr>
            <a:spLocks xmlns:a="http://schemas.openxmlformats.org/drawingml/2006/main" noGrp="1"/>
          </p:cNvSpPr>
          <p:nvPr/>
        </p:nvSpPr>
        <p:spPr>
          <a:xfrm xmlns:a="http://schemas.openxmlformats.org/drawingml/2006/main">
            <a:off x="896302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9728"/>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Preserve evidence and identify the available remedy or defence.</a:t>
            </a:r>
          </a:p>
        </p:txBody>
      </p:sp>
      <p:sp>
        <p:nvSpPr>
          <p:cNvPr id="20" name="">
            <a:extLst xmlns:a="http://schemas.openxmlformats.org/drawingml/2006/main">
              <a:ext uri="{FF2B5EF4-FFF2-40B4-BE49-F238E27FC236}">
                <a16:creationId xmlns:a16="http://schemas.microsoft.com/office/drawing/2014/main" id="{2D043C48-5DAA-43A3-80BB-B0022285BB77}"/>
              </a:ext>
            </a:extLst>
          </p:cNvPr>
          <p:cNvSpPr>
            <a:spLocks xmlns:a="http://schemas.openxmlformats.org/drawingml/2006/main" noGrp="1"/>
          </p:cNvSpPr>
          <p:nvPr/>
        </p:nvSpPr>
        <p:spPr>
          <a:xfrm xmlns:a="http://schemas.openxmlformats.org/drawingml/2006/main">
            <a:off x="666750" y="5191125"/>
            <a:ext cx="10572750" cy="742950"/>
          </a:xfrm>
          <a:prstGeom xmlns:a="http://schemas.openxmlformats.org/drawingml/2006/main" prst="roundRect">
            <a:avLst>
              <a:gd name="adj" fmla="val 17949"/>
            </a:avLst>
          </a:prstGeom>
          <a:solidFill xmlns:a="http://schemas.openxmlformats.org/drawingml/2006/main">
            <a:srgbClr val="3F1D52"/>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199D308-0E3D-4807-8380-E58A16681353}"/>
              </a:ext>
            </a:extLst>
          </p:cNvPr>
          <p:cNvSpPr>
            <a:spLocks xmlns:a="http://schemas.openxmlformats.org/drawingml/2006/main" noGrp="1"/>
          </p:cNvSpPr>
          <p:nvPr/>
        </p:nvSpPr>
        <p:spPr>
          <a:xfrm xmlns:a="http://schemas.openxmlformats.org/drawingml/2006/main">
            <a:off x="952500" y="5353050"/>
            <a:ext cx="10001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930238166"/>
      </p:ext>
    </p:extLst>
  </p:cSld>
</p:sld>
</file>

<file path=ppt/slides/slide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6BB2291E-FB2B-4AAE-B2D4-A190C98D2680}"/>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d9ec46bc686b495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A1CC22E7-A4B5-40B9-8D83-4D639667C1A8}"/>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Marine safety management</a:t>
            </a:r>
          </a:p>
        </p:txBody>
      </p:sp>
      <p:sp>
        <p:nvSpPr>
          <p:cNvPr id="4" name="">
            <a:extLst xmlns:a="http://schemas.openxmlformats.org/drawingml/2006/main">
              <a:ext uri="{FF2B5EF4-FFF2-40B4-BE49-F238E27FC236}">
                <a16:creationId xmlns:a16="http://schemas.microsoft.com/office/drawing/2014/main" id="{5F44E81B-DC0F-455E-B9BF-321AD541473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8FF0267-DBD3-4190-A541-E93F348B180B}"/>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08</a:t>
            </a:r>
          </a:p>
        </p:txBody>
      </p:sp>
      <p:sp>
        <p:nvSpPr>
          <p:cNvPr id="6" name="">
            <a:extLst xmlns:a="http://schemas.openxmlformats.org/drawingml/2006/main">
              <a:ext uri="{FF2B5EF4-FFF2-40B4-BE49-F238E27FC236}">
                <a16:creationId xmlns:a16="http://schemas.microsoft.com/office/drawing/2014/main" id="{DB0497A9-E9BB-435C-A22F-5BCBB6F62BCC}"/>
              </a:ext>
            </a:extLst>
          </p:cNvPr>
          <p:cNvSpPr>
            <a:spLocks xmlns:a="http://schemas.openxmlformats.org/drawingml/2006/main" noGrp="1"/>
          </p:cNvSpPr>
          <p:nvPr/>
        </p:nvSpPr>
        <p:spPr>
          <a:xfrm xmlns:a="http://schemas.openxmlformats.org/drawingml/2006/main">
            <a:off x="8096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3F1D52"/>
                </a:solidFill>
                <a:latin typeface="Aptos"/>
                <a:ea typeface="Aptos"/>
                <a:cs typeface="Aptos"/>
              </a:defRPr>
            </a:pPr>
            <a:r>
              <a:rPr sz="5100"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90CB70EC-9870-4E4F-8C00-232830EF5709}"/>
              </a:ext>
            </a:extLst>
          </p:cNvPr>
          <p:cNvSpPr>
            <a:spLocks xmlns:a="http://schemas.openxmlformats.org/drawingml/2006/main" noGrp="1"/>
          </p:cNvSpPr>
          <p:nvPr/>
        </p:nvSpPr>
        <p:spPr>
          <a:xfrm xmlns:a="http://schemas.openxmlformats.org/drawingml/2006/main">
            <a:off x="8096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3F1D52"/>
                </a:solidFill>
                <a:latin typeface="Aptos"/>
                <a:ea typeface="Aptos"/>
                <a:cs typeface="Aptos"/>
              </a:defRPr>
            </a:pPr>
            <a:r>
              <a:rPr sz="1800"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E8154F24-0086-4DE7-853E-D3B58E30EE41}"/>
              </a:ext>
            </a:extLst>
          </p:cNvPr>
          <p:cNvSpPr>
            <a:spLocks xmlns:a="http://schemas.openxmlformats.org/drawingml/2006/main" noGrp="1"/>
          </p:cNvSpPr>
          <p:nvPr/>
        </p:nvSpPr>
        <p:spPr>
          <a:xfrm xmlns:a="http://schemas.openxmlformats.org/drawingml/2006/main">
            <a:off x="8096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42000DAD-9103-414B-BFF8-28FA356A8D85}"/>
              </a:ext>
            </a:extLst>
          </p:cNvPr>
          <p:cNvSpPr>
            <a:spLocks xmlns:a="http://schemas.openxmlformats.org/drawingml/2006/main" noGrp="1"/>
          </p:cNvSpPr>
          <p:nvPr/>
        </p:nvSpPr>
        <p:spPr>
          <a:xfrm xmlns:a="http://schemas.openxmlformats.org/drawingml/2006/main">
            <a:off x="452437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167386"/>
                </a:solidFill>
                <a:latin typeface="Aptos"/>
                <a:ea typeface="Aptos"/>
                <a:cs typeface="Aptos"/>
              </a:defRPr>
            </a:pPr>
            <a:r>
              <a:rPr sz="5100" b="1">
                <a:solidFill>
                  <a:srgbClr val="167386"/>
                </a:solidFill>
                <a:latin typeface="Aptos"/>
                <a:ea typeface="Aptos"/>
                <a:cs typeface="Aptos"/>
              </a:rPr>
              <a:t/>
            </a:r>
          </a:p>
        </p:txBody>
      </p:sp>
      <p:sp>
        <p:nvSpPr>
          <p:cNvPr id="10" name="">
            <a:extLst xmlns:a="http://schemas.openxmlformats.org/drawingml/2006/main">
              <a:ext uri="{FF2B5EF4-FFF2-40B4-BE49-F238E27FC236}">
                <a16:creationId xmlns:a16="http://schemas.microsoft.com/office/drawing/2014/main" id="{0953B35F-2CA7-4EC1-86E7-2E52F0C2F0B4}"/>
              </a:ext>
            </a:extLst>
          </p:cNvPr>
          <p:cNvSpPr>
            <a:spLocks xmlns:a="http://schemas.openxmlformats.org/drawingml/2006/main" noGrp="1"/>
          </p:cNvSpPr>
          <p:nvPr/>
        </p:nvSpPr>
        <p:spPr>
          <a:xfrm xmlns:a="http://schemas.openxmlformats.org/drawingml/2006/main">
            <a:off x="452437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167386"/>
                </a:solidFill>
                <a:latin typeface="Aptos"/>
                <a:ea typeface="Aptos"/>
                <a:cs typeface="Aptos"/>
              </a:defRPr>
            </a:pPr>
            <a:r>
              <a:rPr sz="180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324B38C2-429C-4855-9F90-3CDDE542D61C}"/>
              </a:ext>
            </a:extLst>
          </p:cNvPr>
          <p:cNvSpPr>
            <a:spLocks xmlns:a="http://schemas.openxmlformats.org/drawingml/2006/main" noGrp="1"/>
          </p:cNvSpPr>
          <p:nvPr/>
        </p:nvSpPr>
        <p:spPr>
          <a:xfrm xmlns:a="http://schemas.openxmlformats.org/drawingml/2006/main">
            <a:off x="452437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3ADB3DEA-296A-411E-8925-61F147C9B8B9}"/>
              </a:ext>
            </a:extLst>
          </p:cNvPr>
          <p:cNvSpPr>
            <a:spLocks xmlns:a="http://schemas.openxmlformats.org/drawingml/2006/main" noGrp="1"/>
          </p:cNvSpPr>
          <p:nvPr/>
        </p:nvSpPr>
        <p:spPr>
          <a:xfrm xmlns:a="http://schemas.openxmlformats.org/drawingml/2006/main">
            <a:off x="82391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D39124"/>
                </a:solidFill>
                <a:latin typeface="Aptos"/>
                <a:ea typeface="Aptos"/>
                <a:cs typeface="Aptos"/>
              </a:defRPr>
            </a:pPr>
            <a:r>
              <a:rPr sz="5100" b="1">
                <a:solidFill>
                  <a:srgbClr val="D39124"/>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4A430098-BE4A-47A0-A434-76F45E3C514D}"/>
              </a:ext>
            </a:extLst>
          </p:cNvPr>
          <p:cNvSpPr>
            <a:spLocks xmlns:a="http://schemas.openxmlformats.org/drawingml/2006/main" noGrp="1"/>
          </p:cNvSpPr>
          <p:nvPr/>
        </p:nvSpPr>
        <p:spPr>
          <a:xfrm xmlns:a="http://schemas.openxmlformats.org/drawingml/2006/main">
            <a:off x="82391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D39124"/>
                </a:solidFill>
                <a:latin typeface="Aptos"/>
                <a:ea typeface="Aptos"/>
                <a:cs typeface="Aptos"/>
              </a:defRPr>
            </a:pPr>
            <a:r>
              <a:rPr sz="1800" b="1">
                <a:solidFill>
                  <a:srgbClr val="D39124"/>
                </a:solidFill>
                <a:latin typeface="Aptos"/>
                <a:ea typeface="Aptos"/>
                <a:cs typeface="Aptos"/>
              </a:rPr>
              <a:t>APPLICATION</a:t>
            </a:r>
          </a:p>
        </p:txBody>
      </p:sp>
      <p:sp>
        <p:nvSpPr>
          <p:cNvPr id="14" name="">
            <a:extLst xmlns:a="http://schemas.openxmlformats.org/drawingml/2006/main">
              <a:ext uri="{FF2B5EF4-FFF2-40B4-BE49-F238E27FC236}">
                <a16:creationId xmlns:a16="http://schemas.microsoft.com/office/drawing/2014/main" id="{0BB0C390-307B-4F68-8A91-833366FD5313}"/>
              </a:ext>
            </a:extLst>
          </p:cNvPr>
          <p:cNvSpPr>
            <a:spLocks xmlns:a="http://schemas.openxmlformats.org/drawingml/2006/main" noGrp="1"/>
          </p:cNvSpPr>
          <p:nvPr/>
        </p:nvSpPr>
        <p:spPr>
          <a:xfrm xmlns:a="http://schemas.openxmlformats.org/drawingml/2006/main">
            <a:off x="82391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Test status, timing, control, causation and any exception.</a:t>
            </a:r>
          </a:p>
        </p:txBody>
      </p:sp>
      <p:sp>
        <p:nvSpPr>
          <p:cNvPr id="15" name="">
            <a:extLst xmlns:a="http://schemas.openxmlformats.org/drawingml/2006/main">
              <a:ext uri="{FF2B5EF4-FFF2-40B4-BE49-F238E27FC236}">
                <a16:creationId xmlns:a16="http://schemas.microsoft.com/office/drawing/2014/main" id="{491C2588-317B-4D7A-BC68-F8F4962A3137}"/>
              </a:ext>
            </a:extLst>
          </p:cNvPr>
          <p:cNvSpPr>
            <a:spLocks xmlns:a="http://schemas.openxmlformats.org/drawingml/2006/main" noGrp="1"/>
          </p:cNvSpPr>
          <p:nvPr/>
        </p:nvSpPr>
        <p:spPr>
          <a:xfrm xmlns:a="http://schemas.openxmlformats.org/drawingml/2006/main">
            <a:off x="809625" y="4857750"/>
            <a:ext cx="10287000" cy="2857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B6EE9E49-DB5F-4BDB-98AC-FE33CE495262}"/>
              </a:ext>
            </a:extLst>
          </p:cNvPr>
          <p:cNvSpPr>
            <a:spLocks xmlns:a="http://schemas.openxmlformats.org/drawingml/2006/main" noGrp="1"/>
          </p:cNvSpPr>
          <p:nvPr/>
        </p:nvSpPr>
        <p:spPr>
          <a:xfrm xmlns:a="http://schemas.openxmlformats.org/drawingml/2006/main">
            <a:off x="1047750" y="5219700"/>
            <a:ext cx="9810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2175" b="1">
                <a:solidFill>
                  <a:srgbClr val="3F1D52"/>
                </a:solidFill>
                <a:latin typeface="Aptos"/>
                <a:ea typeface="Aptos"/>
                <a:cs typeface="Aptos"/>
              </a:defRPr>
            </a:pPr>
            <a:r>
              <a:rPr sz="217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2114052119"/>
      </p:ext>
    </p:extLst>
  </p:cSld>
</p:sld>
</file>

<file path=ppt/slides/slide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CC1A07DA-BFDE-4A68-82C8-B3831E140A67}"/>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7</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24607d461b824db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1286690D-8651-48B8-8860-E6686B9D4F8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Public and common-law duties</a:t>
            </a:r>
          </a:p>
        </p:txBody>
      </p:sp>
      <p:sp>
        <p:nvSpPr>
          <p:cNvPr id="4" name="">
            <a:extLst xmlns:a="http://schemas.openxmlformats.org/drawingml/2006/main">
              <a:ext uri="{FF2B5EF4-FFF2-40B4-BE49-F238E27FC236}">
                <a16:creationId xmlns:a16="http://schemas.microsoft.com/office/drawing/2014/main" id="{B7A541BC-B634-41DA-808E-C00350C68F6B}"/>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314E79-CDC0-4AA7-B05E-54B615CB007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09</a:t>
            </a:r>
          </a:p>
        </p:txBody>
      </p:sp>
      <p:sp>
        <p:nvSpPr>
          <p:cNvPr id="6" name="">
            <a:extLst xmlns:a="http://schemas.openxmlformats.org/drawingml/2006/main">
              <a:ext uri="{FF2B5EF4-FFF2-40B4-BE49-F238E27FC236}">
                <a16:creationId xmlns:a16="http://schemas.microsoft.com/office/drawing/2014/main" id="{B28B0477-2D53-42E9-8402-25B5999707FB}"/>
              </a:ext>
            </a:extLst>
          </p:cNvPr>
          <p:cNvSpPr>
            <a:spLocks xmlns:a="http://schemas.openxmlformats.org/drawingml/2006/main" noGrp="1"/>
          </p:cNvSpPr>
          <p:nvPr/>
        </p:nvSpPr>
        <p:spPr>
          <a:xfrm xmlns:a="http://schemas.openxmlformats.org/drawingml/2006/main">
            <a:off x="666750" y="1714500"/>
            <a:ext cx="92392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2917"/>
          </a:bodyPr>
          <a:lstStyle xmlns:a="http://schemas.openxmlformats.org/drawingml/2006/main"/>
          <a:p xmlns:a="http://schemas.openxmlformats.org/drawingml/2006/main">
            <a:pPr algn="l">
              <a:buNone/>
              <a:defRPr sz="2400" b="1">
                <a:solidFill>
                  <a:srgbClr val="3F1D52"/>
                </a:solidFill>
                <a:latin typeface="Aptos"/>
                <a:ea typeface="Aptos"/>
                <a:cs typeface="Aptos"/>
              </a:defRPr>
            </a:pPr>
            <a:r>
              <a:rPr sz="2400" b="1">
                <a:solidFill>
                  <a:srgbClr val="3F1D52"/>
                </a:solidFill>
                <a:latin typeface="Aptos"/>
                <a:ea typeface="Aptos"/>
                <a:cs typeface="Aptos"/>
              </a:rPr>
              <a:t>Statutory functions do not automatically create private damages liability; identify the pleaded duty, breach and statutory context.</a:t>
            </a:r>
          </a:p>
        </p:txBody>
      </p:sp>
      <p:sp>
        <p:nvSpPr>
          <p:cNvPr id="7" name="">
            <a:extLst xmlns:a="http://schemas.openxmlformats.org/drawingml/2006/main">
              <a:ext uri="{FF2B5EF4-FFF2-40B4-BE49-F238E27FC236}">
                <a16:creationId xmlns:a16="http://schemas.microsoft.com/office/drawing/2014/main" id="{1B617741-0222-4212-9A4A-FE0E8152E764}"/>
              </a:ext>
            </a:extLst>
          </p:cNvPr>
          <p:cNvSpPr>
            <a:spLocks xmlns:a="http://schemas.openxmlformats.org/drawingml/2006/main" noGrp="1"/>
          </p:cNvSpPr>
          <p:nvPr/>
        </p:nvSpPr>
        <p:spPr>
          <a:xfrm xmlns:a="http://schemas.openxmlformats.org/drawingml/2006/main">
            <a:off x="857250" y="26670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ADE384C-1301-4583-82A6-8062CA1D5CBF}"/>
              </a:ext>
            </a:extLst>
          </p:cNvPr>
          <p:cNvSpPr>
            <a:spLocks xmlns:a="http://schemas.openxmlformats.org/drawingml/2006/main" noGrp="1"/>
          </p:cNvSpPr>
          <p:nvPr/>
        </p:nvSpPr>
        <p:spPr>
          <a:xfrm xmlns:a="http://schemas.openxmlformats.org/drawingml/2006/main">
            <a:off x="952500" y="27241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8434"/>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C74F5766-687E-41A2-AD12-963EDFA5A34C}"/>
              </a:ext>
            </a:extLst>
          </p:cNvPr>
          <p:cNvSpPr>
            <a:spLocks xmlns:a="http://schemas.openxmlformats.org/drawingml/2006/main" noGrp="1"/>
          </p:cNvSpPr>
          <p:nvPr/>
        </p:nvSpPr>
        <p:spPr>
          <a:xfrm xmlns:a="http://schemas.openxmlformats.org/drawingml/2006/main">
            <a:off x="2619375" y="26860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8574D2DC-37A8-453A-B6AB-3454A9619348}"/>
              </a:ext>
            </a:extLst>
          </p:cNvPr>
          <p:cNvSpPr>
            <a:spLocks xmlns:a="http://schemas.openxmlformats.org/drawingml/2006/main" noGrp="1"/>
          </p:cNvSpPr>
          <p:nvPr/>
        </p:nvSpPr>
        <p:spPr>
          <a:xfrm xmlns:a="http://schemas.openxmlformats.org/drawingml/2006/main">
            <a:off x="857250" y="34099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50652ACF-6BB4-4C34-8100-03E7499A173A}"/>
              </a:ext>
            </a:extLst>
          </p:cNvPr>
          <p:cNvSpPr>
            <a:spLocks xmlns:a="http://schemas.openxmlformats.org/drawingml/2006/main" noGrp="1"/>
          </p:cNvSpPr>
          <p:nvPr/>
        </p:nvSpPr>
        <p:spPr>
          <a:xfrm xmlns:a="http://schemas.openxmlformats.org/drawingml/2006/main">
            <a:off x="952500" y="34671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88D47A8C-C862-47C0-92E7-CD5F5D52FB34}"/>
              </a:ext>
            </a:extLst>
          </p:cNvPr>
          <p:cNvSpPr>
            <a:spLocks xmlns:a="http://schemas.openxmlformats.org/drawingml/2006/main" noGrp="1"/>
          </p:cNvSpPr>
          <p:nvPr/>
        </p:nvSpPr>
        <p:spPr>
          <a:xfrm xmlns:a="http://schemas.openxmlformats.org/drawingml/2006/main">
            <a:off x="2619375" y="34290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1B3F07EC-578B-4974-A408-0C81BD307E62}"/>
              </a:ext>
            </a:extLst>
          </p:cNvPr>
          <p:cNvSpPr>
            <a:spLocks xmlns:a="http://schemas.openxmlformats.org/drawingml/2006/main" noGrp="1"/>
          </p:cNvSpPr>
          <p:nvPr/>
        </p:nvSpPr>
        <p:spPr>
          <a:xfrm xmlns:a="http://schemas.openxmlformats.org/drawingml/2006/main">
            <a:off x="857250" y="41529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3A525D0-72C3-4A0A-9A12-8A221EDF27B6}"/>
              </a:ext>
            </a:extLst>
          </p:cNvPr>
          <p:cNvSpPr>
            <a:spLocks xmlns:a="http://schemas.openxmlformats.org/drawingml/2006/main" noGrp="1"/>
          </p:cNvSpPr>
          <p:nvPr/>
        </p:nvSpPr>
        <p:spPr>
          <a:xfrm xmlns:a="http://schemas.openxmlformats.org/drawingml/2006/main">
            <a:off x="952500" y="42100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DF4B5BD1-F929-490C-B927-F2592DA22A5C}"/>
              </a:ext>
            </a:extLst>
          </p:cNvPr>
          <p:cNvSpPr>
            <a:spLocks xmlns:a="http://schemas.openxmlformats.org/drawingml/2006/main" noGrp="1"/>
          </p:cNvSpPr>
          <p:nvPr/>
        </p:nvSpPr>
        <p:spPr>
          <a:xfrm xmlns:a="http://schemas.openxmlformats.org/drawingml/2006/main">
            <a:off x="2619375" y="41719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Test status, timing, control, causation and any exception.</a:t>
            </a:r>
          </a:p>
        </p:txBody>
      </p:sp>
      <p:sp>
        <p:nvSpPr>
          <p:cNvPr id="16" name="">
            <a:extLst xmlns:a="http://schemas.openxmlformats.org/drawingml/2006/main">
              <a:ext uri="{FF2B5EF4-FFF2-40B4-BE49-F238E27FC236}">
                <a16:creationId xmlns:a16="http://schemas.microsoft.com/office/drawing/2014/main" id="{9538FCA3-77A7-47D2-9E11-7B8D409FE884}"/>
              </a:ext>
            </a:extLst>
          </p:cNvPr>
          <p:cNvSpPr>
            <a:spLocks xmlns:a="http://schemas.openxmlformats.org/drawingml/2006/main" noGrp="1"/>
          </p:cNvSpPr>
          <p:nvPr/>
        </p:nvSpPr>
        <p:spPr>
          <a:xfrm xmlns:a="http://schemas.openxmlformats.org/drawingml/2006/main">
            <a:off x="857250" y="48958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9ADB186-9E01-42CD-AB23-7C540972885F}"/>
              </a:ext>
            </a:extLst>
          </p:cNvPr>
          <p:cNvSpPr>
            <a:spLocks xmlns:a="http://schemas.openxmlformats.org/drawingml/2006/main" noGrp="1"/>
          </p:cNvSpPr>
          <p:nvPr/>
        </p:nvSpPr>
        <p:spPr>
          <a:xfrm xmlns:a="http://schemas.openxmlformats.org/drawingml/2006/main">
            <a:off x="952500" y="49530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PRACTICE</a:t>
            </a:r>
          </a:p>
        </p:txBody>
      </p:sp>
      <p:sp>
        <p:nvSpPr>
          <p:cNvPr id="18" name="">
            <a:extLst xmlns:a="http://schemas.openxmlformats.org/drawingml/2006/main">
              <a:ext uri="{FF2B5EF4-FFF2-40B4-BE49-F238E27FC236}">
                <a16:creationId xmlns:a16="http://schemas.microsoft.com/office/drawing/2014/main" id="{283C6BC3-3831-47D0-91E1-5A460FF8A871}"/>
              </a:ext>
            </a:extLst>
          </p:cNvPr>
          <p:cNvSpPr>
            <a:spLocks xmlns:a="http://schemas.openxmlformats.org/drawingml/2006/main" noGrp="1"/>
          </p:cNvSpPr>
          <p:nvPr/>
        </p:nvSpPr>
        <p:spPr>
          <a:xfrm xmlns:a="http://schemas.openxmlformats.org/drawingml/2006/main">
            <a:off x="2619375" y="49149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Preserve evidence and identify the available remedy or defence.</a:t>
            </a:r>
          </a:p>
        </p:txBody>
      </p:sp>
      <p:sp>
        <p:nvSpPr>
          <p:cNvPr id="19" name="">
            <a:extLst xmlns:a="http://schemas.openxmlformats.org/drawingml/2006/main">
              <a:ext uri="{FF2B5EF4-FFF2-40B4-BE49-F238E27FC236}">
                <a16:creationId xmlns:a16="http://schemas.microsoft.com/office/drawing/2014/main" id="{D2B3850B-EB34-4F59-8880-ADE1AED5A01E}"/>
              </a:ext>
            </a:extLst>
          </p:cNvPr>
          <p:cNvSpPr>
            <a:spLocks xmlns:a="http://schemas.openxmlformats.org/drawingml/2006/main" noGrp="1"/>
          </p:cNvSpPr>
          <p:nvPr/>
        </p:nvSpPr>
        <p:spPr>
          <a:xfrm xmlns:a="http://schemas.openxmlformats.org/drawingml/2006/main">
            <a:off x="8572500" y="2428875"/>
            <a:ext cx="2571750" cy="31432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DEAF8B1E-48A4-45DE-97EB-A04C39DE7E85}"/>
              </a:ext>
            </a:extLst>
          </p:cNvPr>
          <p:cNvSpPr>
            <a:spLocks xmlns:a="http://schemas.openxmlformats.org/drawingml/2006/main" noGrp="1"/>
          </p:cNvSpPr>
          <p:nvPr/>
        </p:nvSpPr>
        <p:spPr>
          <a:xfrm xmlns:a="http://schemas.openxmlformats.org/drawingml/2006/main">
            <a:off x="8858250" y="3143250"/>
            <a:ext cx="2000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7395"/>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9239848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2026-09-10T23:17:38.3150000Z</dcterms:created>
  <dcterms:modified xsi:type="dcterms:W3CDTF">2026-09-10T23:17:38.3150000Z</dcterms:modified>
</coreProperties>
</file>