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media/image.png" ContentType="image/jpeg"/>
  <Override PartName="/ppt/media/image2.png" ContentType="image/jpeg"/>
  <Override PartName="/ppt/media/image3.png" ContentType="image/jpeg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cd0d9cfb5544630" /><Relationship Type="http://schemas.openxmlformats.org/officeDocument/2006/relationships/extended-properties" Target="/docProps/app.xml" Id="Rce370eb41a2a464b" /><Relationship Type="http://schemas.openxmlformats.org/officeDocument/2006/relationships/officeDocument" Target="/ppt/presentation.xml" Id="R263718c5ef504cf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b52a7a34e3c4c11"/>
  </p:sldMasterIdLst>
  <p:notesMasterIdLst>
    <p:notesMasterId xmlns:r="http://schemas.openxmlformats.org/officeDocument/2006/relationships" r:id="R6fe965b103b24500"/>
  </p:notesMasterIdLst>
  <p:sldIdLst>
    <p:sldId xmlns:r="http://schemas.openxmlformats.org/officeDocument/2006/relationships" id="256" r:id="R5f2f088cec394738"/>
    <p:sldId xmlns:r="http://schemas.openxmlformats.org/officeDocument/2006/relationships" id="257" r:id="R177184b86c4f4a13"/>
    <p:sldId xmlns:r="http://schemas.openxmlformats.org/officeDocument/2006/relationships" id="258" r:id="Rb3a4daf59a234ecb"/>
    <p:sldId xmlns:r="http://schemas.openxmlformats.org/officeDocument/2006/relationships" id="259" r:id="R587feff8944b4be4"/>
    <p:sldId xmlns:r="http://schemas.openxmlformats.org/officeDocument/2006/relationships" id="260" r:id="R5486a8de56154385"/>
    <p:sldId xmlns:r="http://schemas.openxmlformats.org/officeDocument/2006/relationships" id="261" r:id="R8dc70ff08e094bdb"/>
    <p:sldId xmlns:r="http://schemas.openxmlformats.org/officeDocument/2006/relationships" id="262" r:id="Rf68a0b37ba10478b"/>
    <p:sldId xmlns:r="http://schemas.openxmlformats.org/officeDocument/2006/relationships" id="263" r:id="R777a7f211ed74343"/>
    <p:sldId xmlns:r="http://schemas.openxmlformats.org/officeDocument/2006/relationships" id="264" r:id="R12107e0986774015"/>
    <p:sldId xmlns:r="http://schemas.openxmlformats.org/officeDocument/2006/relationships" id="265" r:id="R351e15b122a04535"/>
    <p:sldId xmlns:r="http://schemas.openxmlformats.org/officeDocument/2006/relationships" id="266" r:id="R8c7f2530cbfc4e00"/>
    <p:sldId xmlns:r="http://schemas.openxmlformats.org/officeDocument/2006/relationships" id="267" r:id="Ra88cfe483a964456"/>
    <p:sldId xmlns:r="http://schemas.openxmlformats.org/officeDocument/2006/relationships" id="268" r:id="R5dcf5f56e13f4a4a"/>
    <p:sldId xmlns:r="http://schemas.openxmlformats.org/officeDocument/2006/relationships" id="269" r:id="Ra415a5ea2e794a5c"/>
    <p:sldId xmlns:r="http://schemas.openxmlformats.org/officeDocument/2006/relationships" id="270" r:id="Rc4c3b62bb6b4438c"/>
    <p:sldId xmlns:r="http://schemas.openxmlformats.org/officeDocument/2006/relationships" id="271" r:id="Re57a543f53084b23"/>
    <p:sldId xmlns:r="http://schemas.openxmlformats.org/officeDocument/2006/relationships" id="272" r:id="R55e7ad5a3ea44ce0"/>
    <p:sldId xmlns:r="http://schemas.openxmlformats.org/officeDocument/2006/relationships" id="273" r:id="R953837fc959b45e4"/>
    <p:sldId xmlns:r="http://schemas.openxmlformats.org/officeDocument/2006/relationships" id="274" r:id="Rd946801909ee4f87"/>
    <p:sldId xmlns:r="http://schemas.openxmlformats.org/officeDocument/2006/relationships" id="275" r:id="R0764ebe4cc194d9b"/>
    <p:sldId xmlns:r="http://schemas.openxmlformats.org/officeDocument/2006/relationships" id="276" r:id="Rcd42b00b5487428d"/>
    <p:sldId xmlns:r="http://schemas.openxmlformats.org/officeDocument/2006/relationships" id="277" r:id="R9e2aaf2e8fa540bb"/>
    <p:sldId xmlns:r="http://schemas.openxmlformats.org/officeDocument/2006/relationships" id="278" r:id="Ra72f42a5490542b7"/>
    <p:sldId xmlns:r="http://schemas.openxmlformats.org/officeDocument/2006/relationships" id="279" r:id="R7fd120912142408b"/>
    <p:sldId xmlns:r="http://schemas.openxmlformats.org/officeDocument/2006/relationships" id="280" r:id="Recbb9983e9cd4877"/>
    <p:sldId xmlns:r="http://schemas.openxmlformats.org/officeDocument/2006/relationships" id="281" r:id="R3db99b2d32904071"/>
    <p:sldId xmlns:r="http://schemas.openxmlformats.org/officeDocument/2006/relationships" id="282" r:id="R73248efc43324282"/>
    <p:sldId xmlns:r="http://schemas.openxmlformats.org/officeDocument/2006/relationships" id="283" r:id="Ra39e0bbc5d854b3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3aebda7b8f2425d" /><Relationship Type="http://schemas.openxmlformats.org/officeDocument/2006/relationships/slideMaster" Target="/ppt/slideMasters/slideMaster1.xml" Id="R8b52a7a34e3c4c11" /><Relationship Type="http://schemas.openxmlformats.org/officeDocument/2006/relationships/notesMaster" Target="/ppt/notesMasters/notesMaster1.xml" Id="R6fe965b103b24500" /><Relationship Type="http://schemas.openxmlformats.org/officeDocument/2006/relationships/presProps" Target="/ppt/presProps.xml" Id="R90232b9b43664392" /><Relationship Type="http://schemas.openxmlformats.org/officeDocument/2006/relationships/tableStyles" Target="/ppt/tableStyles.xml" Id="R0d66fe9a51e84f41" /><Relationship Type="http://schemas.openxmlformats.org/officeDocument/2006/relationships/slide" Target="/ppt/slides/slide1.xml" Id="R5f2f088cec394738" /><Relationship Type="http://schemas.openxmlformats.org/officeDocument/2006/relationships/slide" Target="/ppt/slides/slide2.xml" Id="R177184b86c4f4a13" /><Relationship Type="http://schemas.openxmlformats.org/officeDocument/2006/relationships/slide" Target="/ppt/slides/slide3.xml" Id="Rb3a4daf59a234ecb" /><Relationship Type="http://schemas.openxmlformats.org/officeDocument/2006/relationships/slide" Target="/ppt/slides/slide4.xml" Id="R587feff8944b4be4" /><Relationship Type="http://schemas.openxmlformats.org/officeDocument/2006/relationships/slide" Target="/ppt/slides/slide5.xml" Id="R5486a8de56154385" /><Relationship Type="http://schemas.openxmlformats.org/officeDocument/2006/relationships/slide" Target="/ppt/slides/slide6.xml" Id="R8dc70ff08e094bdb" /><Relationship Type="http://schemas.openxmlformats.org/officeDocument/2006/relationships/slide" Target="/ppt/slides/slide7.xml" Id="Rf68a0b37ba10478b" /><Relationship Type="http://schemas.openxmlformats.org/officeDocument/2006/relationships/slide" Target="/ppt/slides/slide8.xml" Id="R777a7f211ed74343" /><Relationship Type="http://schemas.openxmlformats.org/officeDocument/2006/relationships/slide" Target="/ppt/slides/slide9.xml" Id="R12107e0986774015" /><Relationship Type="http://schemas.openxmlformats.org/officeDocument/2006/relationships/slide" Target="/ppt/slides/slide10.xml" Id="R351e15b122a04535" /><Relationship Type="http://schemas.openxmlformats.org/officeDocument/2006/relationships/slide" Target="/ppt/slides/slide11.xml" Id="R8c7f2530cbfc4e00" /><Relationship Type="http://schemas.openxmlformats.org/officeDocument/2006/relationships/slide" Target="/ppt/slides/slide12.xml" Id="Ra88cfe483a964456" /><Relationship Type="http://schemas.openxmlformats.org/officeDocument/2006/relationships/slide" Target="/ppt/slides/slide13.xml" Id="R5dcf5f56e13f4a4a" /><Relationship Type="http://schemas.openxmlformats.org/officeDocument/2006/relationships/slide" Target="/ppt/slides/slide14.xml" Id="Ra415a5ea2e794a5c" /><Relationship Type="http://schemas.openxmlformats.org/officeDocument/2006/relationships/slide" Target="/ppt/slides/slide15.xml" Id="Rc4c3b62bb6b4438c" /><Relationship Type="http://schemas.openxmlformats.org/officeDocument/2006/relationships/slide" Target="/ppt/slides/slide16.xml" Id="Re57a543f53084b23" /><Relationship Type="http://schemas.openxmlformats.org/officeDocument/2006/relationships/slide" Target="/ppt/slides/slide17.xml" Id="R55e7ad5a3ea44ce0" /><Relationship Type="http://schemas.openxmlformats.org/officeDocument/2006/relationships/slide" Target="/ppt/slides/slide18.xml" Id="R953837fc959b45e4" /><Relationship Type="http://schemas.openxmlformats.org/officeDocument/2006/relationships/slide" Target="/ppt/slides/slide19.xml" Id="Rd946801909ee4f87" /><Relationship Type="http://schemas.openxmlformats.org/officeDocument/2006/relationships/slide" Target="/ppt/slides/slide20.xml" Id="R0764ebe4cc194d9b" /><Relationship Type="http://schemas.openxmlformats.org/officeDocument/2006/relationships/slide" Target="/ppt/slides/slide21.xml" Id="Rcd42b00b5487428d" /><Relationship Type="http://schemas.openxmlformats.org/officeDocument/2006/relationships/slide" Target="/ppt/slides/slide22.xml" Id="R9e2aaf2e8fa540bb" /><Relationship Type="http://schemas.openxmlformats.org/officeDocument/2006/relationships/slide" Target="/ppt/slides/slide23.xml" Id="Ra72f42a5490542b7" /><Relationship Type="http://schemas.openxmlformats.org/officeDocument/2006/relationships/slide" Target="/ppt/slides/slide24.xml" Id="R7fd120912142408b" /><Relationship Type="http://schemas.openxmlformats.org/officeDocument/2006/relationships/slide" Target="/ppt/slides/slide25.xml" Id="Recbb9983e9cd4877" /><Relationship Type="http://schemas.openxmlformats.org/officeDocument/2006/relationships/slide" Target="/ppt/slides/slide26.xml" Id="R3db99b2d32904071" /><Relationship Type="http://schemas.openxmlformats.org/officeDocument/2006/relationships/slide" Target="/ppt/slides/slide27.xml" Id="R73248efc43324282" /><Relationship Type="http://schemas.openxmlformats.org/officeDocument/2006/relationships/slide" Target="/ppt/slides/slide28.xml" Id="Ra39e0bbc5d854b3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b8fdfa59470431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8e232e971a742aa" /><Relationship Type="http://schemas.openxmlformats.org/officeDocument/2006/relationships/notesMaster" Target="/ppt/notesMasters/notesMaster1.xml" Id="R9053ce7fd93c4ed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021f2c4a0704ddc" /><Relationship Type="http://schemas.openxmlformats.org/officeDocument/2006/relationships/notesMaster" Target="/ppt/notesMasters/notesMaster1.xml" Id="R6d0858d593e448a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40bc33ba9b048eb" /><Relationship Type="http://schemas.openxmlformats.org/officeDocument/2006/relationships/notesMaster" Target="/ppt/notesMasters/notesMaster1.xml" Id="R902c456043e94ec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beb1d23721d4198" /><Relationship Type="http://schemas.openxmlformats.org/officeDocument/2006/relationships/notesMaster" Target="/ppt/notesMasters/notesMaster1.xml" Id="Rcb91015ecb9844f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7ada38348ff46b0" /><Relationship Type="http://schemas.openxmlformats.org/officeDocument/2006/relationships/notesMaster" Target="/ppt/notesMasters/notesMaster1.xml" Id="R6187b397350d474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2485a99c9384ee7" /><Relationship Type="http://schemas.openxmlformats.org/officeDocument/2006/relationships/notesMaster" Target="/ppt/notesMasters/notesMaster1.xml" Id="Rfc4104cc3d9148f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80d05ac1b1145b3" /><Relationship Type="http://schemas.openxmlformats.org/officeDocument/2006/relationships/notesMaster" Target="/ppt/notesMasters/notesMaster1.xml" Id="Ra2a92d83fd4d4d0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cb1fc705a234d8a" /><Relationship Type="http://schemas.openxmlformats.org/officeDocument/2006/relationships/notesMaster" Target="/ppt/notesMasters/notesMaster1.xml" Id="Rc0cbdd2ada4543a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526637fc685b4c17" /><Relationship Type="http://schemas.openxmlformats.org/officeDocument/2006/relationships/notesMaster" Target="/ppt/notesMasters/notesMaster1.xml" Id="Red78f3a6c1c343c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f8413bca3de4f85" /><Relationship Type="http://schemas.openxmlformats.org/officeDocument/2006/relationships/notesMaster" Target="/ppt/notesMasters/notesMaster1.xml" Id="R91da732afc41491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7077fef168f440d5" /><Relationship Type="http://schemas.openxmlformats.org/officeDocument/2006/relationships/notesMaster" Target="/ppt/notesMasters/notesMaster1.xml" Id="R00458db0266d4299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9106ff6d8a274668" /><Relationship Type="http://schemas.openxmlformats.org/officeDocument/2006/relationships/notesMaster" Target="/ppt/notesMasters/notesMaster1.xml" Id="R98872f04a5be4763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f5c4ae86f2984356" /><Relationship Type="http://schemas.openxmlformats.org/officeDocument/2006/relationships/notesMaster" Target="/ppt/notesMasters/notesMaster1.xml" Id="Rf4e588f044d9424b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d280fe97ef974822" /><Relationship Type="http://schemas.openxmlformats.org/officeDocument/2006/relationships/notesMaster" Target="/ppt/notesMasters/notesMaster1.xml" Id="R66a282581f0b4fa4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f8b2d8068f5b4b29" /><Relationship Type="http://schemas.openxmlformats.org/officeDocument/2006/relationships/notesMaster" Target="/ppt/notesMasters/notesMaster1.xml" Id="R24700c7eacb74ed9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0aa398754511421b" /><Relationship Type="http://schemas.openxmlformats.org/officeDocument/2006/relationships/notesMaster" Target="/ppt/notesMasters/notesMaster1.xml" Id="Rac0f00778c4a465e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615c7fd7311448ee" /><Relationship Type="http://schemas.openxmlformats.org/officeDocument/2006/relationships/notesMaster" Target="/ppt/notesMasters/notesMaster1.xml" Id="R923a0f1d7c9e4e11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3b0028585c764aa9" /><Relationship Type="http://schemas.openxmlformats.org/officeDocument/2006/relationships/notesMaster" Target="/ppt/notesMasters/notesMaster1.xml" Id="R346f62d63c674e21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aebc6baf41004bfa" /><Relationship Type="http://schemas.openxmlformats.org/officeDocument/2006/relationships/notesMaster" Target="/ppt/notesMasters/notesMaster1.xml" Id="Ree08f028d93a41bf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8bc366d05d1c480d" /><Relationship Type="http://schemas.openxmlformats.org/officeDocument/2006/relationships/notesMaster" Target="/ppt/notesMasters/notesMaster1.xml" Id="R7ba1f325cc8d410a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f9832d0dd071472b" /><Relationship Type="http://schemas.openxmlformats.org/officeDocument/2006/relationships/notesMaster" Target="/ppt/notesMasters/notesMaster1.xml" Id="R0b01a4ed68aa4532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da34f496e250455e" /><Relationship Type="http://schemas.openxmlformats.org/officeDocument/2006/relationships/notesMaster" Target="/ppt/notesMasters/notesMaster1.xml" Id="Rddc61959a3074981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869a5b086d8e454b" /><Relationship Type="http://schemas.openxmlformats.org/officeDocument/2006/relationships/notesMaster" Target="/ppt/notesMasters/notesMaster1.xml" Id="R5fcb1803852c4d10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bb65a1bd664e4312" /><Relationship Type="http://schemas.openxmlformats.org/officeDocument/2006/relationships/notesMaster" Target="/ppt/notesMasters/notesMaster1.xml" Id="R7684552bfe8147c1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17cbeebf51ab40c2" /><Relationship Type="http://schemas.openxmlformats.org/officeDocument/2006/relationships/notesMaster" Target="/ppt/notesMasters/notesMaster1.xml" Id="R41429400bf654432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7bc3b2de1d6c4b18" /><Relationship Type="http://schemas.openxmlformats.org/officeDocument/2006/relationships/notesMaster" Target="/ppt/notesMasters/notesMaster1.xml" Id="R57d9391e65404710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34cee56c28a848c3" /><Relationship Type="http://schemas.openxmlformats.org/officeDocument/2006/relationships/notesMaster" Target="/ppt/notesMasters/notesMaster1.xml" Id="Rdbfe639f7c174e66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6fe0e6a4b78f4018" /><Relationship Type="http://schemas.openxmlformats.org/officeDocument/2006/relationships/notesMaster" Target="/ppt/notesMasters/notesMaster1.xml" Id="Rf0880ceaf75d40c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Introduce the lecture and connect it to the course aim. Ask learners for one practical expectation.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London Gateway College, Port Security Management (PSM-28), supplied course source.</a:t>
            </a:r>
          </a:p>
          <a:p xmlns:a="http://schemas.openxmlformats.org/drawingml/2006/main">
            <a:r>
              <a:t>- Cover image: AI-generated specifically for this learning aid.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Relate the course aim to each learner's role and operating context.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London Gateway College, Port Security Management (PSM-28), supplied course source.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outcomes 1–5 as a learning contract and link them to prior lectures.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London Gateway College, Port Security Management (PSM-28), supplied course source.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Emphasise application, ethical judgement and evidence-based practice.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London Gateway College, Port Security Management (PSM-28), supplied course source.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Review the lecture objectives and explain the sequence from principles to applied judgement.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London Gateway College, Port Security Management (PSM-28), supplied course source.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Explain the framework, test it against a familiar port process, and identify evidence of effective implementation.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London Gateway College, Port Security Management (PSM-28), supplied course source.</a:t>
            </a:r>
          </a:p>
          <a:p xmlns:a="http://schemas.openxmlformats.org/drawingml/2006/main">
            <a:r>
              <a:t>- https://www.imo.org/en/ourwork/security/pages/solas-xi-2%20isps%20code.aspx</a:t>
            </a:r>
          </a:p>
          <a:p xmlns:a="http://schemas.openxmlformats.org/drawingml/2006/main">
            <a:r>
              <a:t>- https://www.gov.uk/guidance/maritime-security</a:t>
            </a:r>
          </a:p>
          <a:p xmlns:a="http://schemas.openxmlformats.org/drawingml/2006/main">
            <a:r>
              <a:t>- https://www.legislation.gov.uk/uksi/2009/2048</a:t>
            </a:r>
          </a:p>
          <a:p xmlns:a="http://schemas.openxmlformats.org/drawingml/2006/main">
            <a:r>
              <a:t>- https://ico.org.uk/for-organisations/uk-gdpr-guidance-and-resources/</a:t>
            </a:r>
          </a:p>
          <a:p xmlns:a="http://schemas.openxmlformats.org/drawingml/2006/main">
            <a:r>
              <a:t>- https://www.npsa.gov.uk/specialised-guidance/insider-risk-guidance/insider-risk-mitigation-framework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Explain the framework, test it against a familiar port process, and identify evidence of effective implementation.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London Gateway College, Port Security Management (PSM-28), supplied course source.</a:t>
            </a:r>
          </a:p>
          <a:p xmlns:a="http://schemas.openxmlformats.org/drawingml/2006/main">
            <a:r>
              <a:t>- https://www.imo.org/en/ourwork/security/pages/solas-xi-2%20isps%20code.aspx</a:t>
            </a:r>
          </a:p>
          <a:p xmlns:a="http://schemas.openxmlformats.org/drawingml/2006/main">
            <a:r>
              <a:t>- https://www.gov.uk/guidance/maritime-security</a:t>
            </a:r>
          </a:p>
          <a:p xmlns:a="http://schemas.openxmlformats.org/drawingml/2006/main">
            <a:r>
              <a:t>- https://www.legislation.gov.uk/uksi/2009/2048</a:t>
            </a:r>
          </a:p>
          <a:p xmlns:a="http://schemas.openxmlformats.org/drawingml/2006/main">
            <a:r>
              <a:t>- https://ico.org.uk/for-organisations/uk-gdpr-guidance-and-resources/</a:t>
            </a:r>
          </a:p>
          <a:p xmlns:a="http://schemas.openxmlformats.org/drawingml/2006/main">
            <a:r>
              <a:t>- https://www.npsa.gov.uk/specialised-guidance/insider-risk-guidance/insider-risk-mitigation-framework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Explain the framework, test it against a familiar port process, and identify evidence of effective implementation.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London Gateway College, Port Security Management (PSM-28), supplied course source.</a:t>
            </a:r>
          </a:p>
          <a:p xmlns:a="http://schemas.openxmlformats.org/drawingml/2006/main">
            <a:r>
              <a:t>- https://www.imo.org/en/ourwork/security/pages/solas-xi-2%20isps%20code.aspx</a:t>
            </a:r>
          </a:p>
          <a:p xmlns:a="http://schemas.openxmlformats.org/drawingml/2006/main">
            <a:r>
              <a:t>- https://www.gov.uk/guidance/maritime-security</a:t>
            </a:r>
          </a:p>
          <a:p xmlns:a="http://schemas.openxmlformats.org/drawingml/2006/main">
            <a:r>
              <a:t>- https://www.legislation.gov.uk/uksi/2009/2048</a:t>
            </a:r>
          </a:p>
          <a:p xmlns:a="http://schemas.openxmlformats.org/drawingml/2006/main">
            <a:r>
              <a:t>- https://ico.org.uk/for-organisations/uk-gdpr-guidance-and-resources/</a:t>
            </a:r>
          </a:p>
          <a:p xmlns:a="http://schemas.openxmlformats.org/drawingml/2006/main">
            <a:r>
              <a:t>- https://www.npsa.gov.uk/specialised-guidance/insider-risk-guidance/insider-risk-mitigation-framework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Explain the framework, test it against a familiar port process, and identify evidence of effective implementation.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London Gateway College, Port Security Management (PSM-28), supplied course source.</a:t>
            </a:r>
          </a:p>
          <a:p xmlns:a="http://schemas.openxmlformats.org/drawingml/2006/main">
            <a:r>
              <a:t>- https://www.imo.org/en/ourwork/security/pages/solas-xi-2%20isps%20code.aspx</a:t>
            </a:r>
          </a:p>
          <a:p xmlns:a="http://schemas.openxmlformats.org/drawingml/2006/main">
            <a:r>
              <a:t>- https://www.gov.uk/guidance/maritime-security</a:t>
            </a:r>
          </a:p>
          <a:p xmlns:a="http://schemas.openxmlformats.org/drawingml/2006/main">
            <a:r>
              <a:t>- https://www.legislation.gov.uk/uksi/2009/2048</a:t>
            </a:r>
          </a:p>
          <a:p xmlns:a="http://schemas.openxmlformats.org/drawingml/2006/main">
            <a:r>
              <a:t>- https://ico.org.uk/for-organisations/uk-gdpr-guidance-and-resources/</a:t>
            </a:r>
          </a:p>
          <a:p xmlns:a="http://schemas.openxmlformats.org/drawingml/2006/main">
            <a:r>
              <a:t>- https://www.npsa.gov.uk/specialised-guidance/insider-risk-guidance/insider-risk-mitigation-framework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Run the learner activity in pairs, require stated assumptions, then debrief decisions and evidence.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London Gateway College, Port Security Management (PSM-28), supplied course source.</a:t>
            </a:r>
          </a:p>
          <a:p xmlns:a="http://schemas.openxmlformats.org/drawingml/2006/main">
            <a:r>
              <a:t>- https://www.imo.org/en/ourwork/security/pages/solas-xi-2%20isps%20code.aspx</a:t>
            </a:r>
          </a:p>
          <a:p xmlns:a="http://schemas.openxmlformats.org/drawingml/2006/main">
            <a:r>
              <a:t>- https://www.gov.uk/guidance/maritime-security</a:t>
            </a:r>
          </a:p>
          <a:p xmlns:a="http://schemas.openxmlformats.org/drawingml/2006/main">
            <a:r>
              <a:t>- https://www.legislation.gov.uk/uksi/2009/2048</a:t>
            </a:r>
          </a:p>
          <a:p xmlns:a="http://schemas.openxmlformats.org/drawingml/2006/main">
            <a:r>
              <a:t>- https://ico.org.uk/for-organisations/uk-gdpr-guidance-and-resources/</a:t>
            </a:r>
          </a:p>
          <a:p xmlns:a="http://schemas.openxmlformats.org/drawingml/2006/main">
            <a:r>
              <a:t>- https://www.npsa.gov.uk/specialised-guidance/insider-risk-guidance/insider-risk-mitigation-framework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the image to prompt observation before interpretation. Separate facts, assumptions and questions.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London Gateway College, Port Security Management (PSM-28), supplied course source.</a:t>
            </a:r>
          </a:p>
          <a:p xmlns:a="http://schemas.openxmlformats.org/drawingml/2006/main">
            <a:r>
              <a:t>- Image: AI-generated specifically for this learning aid.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Explain the framework, test it against a familiar port process, and identify evidence of effective implementation.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London Gateway College, Port Security Management (PSM-28), supplied course source.</a:t>
            </a:r>
          </a:p>
          <a:p xmlns:a="http://schemas.openxmlformats.org/drawingml/2006/main">
            <a:r>
              <a:t>- https://www.imo.org/en/ourwork/security/pages/solas-xi-2%20isps%20code.aspx</a:t>
            </a:r>
          </a:p>
          <a:p xmlns:a="http://schemas.openxmlformats.org/drawingml/2006/main">
            <a:r>
              <a:t>- https://www.gov.uk/guidance/maritime-security</a:t>
            </a:r>
          </a:p>
          <a:p xmlns:a="http://schemas.openxmlformats.org/drawingml/2006/main">
            <a:r>
              <a:t>- https://www.legislation.gov.uk/uksi/2009/2048</a:t>
            </a:r>
          </a:p>
          <a:p xmlns:a="http://schemas.openxmlformats.org/drawingml/2006/main">
            <a:r>
              <a:t>- https://ico.org.uk/for-organisations/uk-gdpr-guidance-and-resources/</a:t>
            </a:r>
          </a:p>
          <a:p xmlns:a="http://schemas.openxmlformats.org/drawingml/2006/main">
            <a:r>
              <a:t>- https://www.npsa.gov.uk/specialised-guidance/insider-risk-guidance/insider-risk-mitigation-framework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Explain the framework, test it against a familiar port process, and identify evidence of effective implementation.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London Gateway College, Port Security Management (PSM-28), supplied course source.</a:t>
            </a:r>
          </a:p>
          <a:p xmlns:a="http://schemas.openxmlformats.org/drawingml/2006/main">
            <a:r>
              <a:t>- https://www.imo.org/en/ourwork/security/pages/solas-xi-2%20isps%20code.aspx</a:t>
            </a:r>
          </a:p>
          <a:p xmlns:a="http://schemas.openxmlformats.org/drawingml/2006/main">
            <a:r>
              <a:t>- https://www.gov.uk/guidance/maritime-security</a:t>
            </a:r>
          </a:p>
          <a:p xmlns:a="http://schemas.openxmlformats.org/drawingml/2006/main">
            <a:r>
              <a:t>- https://www.legislation.gov.uk/uksi/2009/2048</a:t>
            </a:r>
          </a:p>
          <a:p xmlns:a="http://schemas.openxmlformats.org/drawingml/2006/main">
            <a:r>
              <a:t>- https://ico.org.uk/for-organisations/uk-gdpr-guidance-and-resources/</a:t>
            </a:r>
          </a:p>
          <a:p xmlns:a="http://schemas.openxmlformats.org/drawingml/2006/main">
            <a:r>
              <a:t>- https://www.npsa.gov.uk/specialised-guidance/insider-risk-guidance/insider-risk-mitigation-framework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Explain the framework, test it against a familiar port process, and identify evidence of effective implementation.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London Gateway College, Port Security Management (PSM-28), supplied course source.</a:t>
            </a:r>
          </a:p>
          <a:p xmlns:a="http://schemas.openxmlformats.org/drawingml/2006/main">
            <a:r>
              <a:t>- https://www.imo.org/en/ourwork/security/pages/solas-xi-2%20isps%20code.aspx</a:t>
            </a:r>
          </a:p>
          <a:p xmlns:a="http://schemas.openxmlformats.org/drawingml/2006/main">
            <a:r>
              <a:t>- https://www.gov.uk/guidance/maritime-security</a:t>
            </a:r>
          </a:p>
          <a:p xmlns:a="http://schemas.openxmlformats.org/drawingml/2006/main">
            <a:r>
              <a:t>- https://www.legislation.gov.uk/uksi/2009/2048</a:t>
            </a:r>
          </a:p>
          <a:p xmlns:a="http://schemas.openxmlformats.org/drawingml/2006/main">
            <a:r>
              <a:t>- https://ico.org.uk/for-organisations/uk-gdpr-guidance-and-resources/</a:t>
            </a:r>
          </a:p>
          <a:p xmlns:a="http://schemas.openxmlformats.org/drawingml/2006/main">
            <a:r>
              <a:t>- https://www.npsa.gov.uk/specialised-guidance/insider-risk-guidance/insider-risk-mitigation-framework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Explain the framework, test it against a familiar port process, and identify evidence of effective implementation.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London Gateway College, Port Security Management (PSM-28), supplied course source.</a:t>
            </a:r>
          </a:p>
          <a:p xmlns:a="http://schemas.openxmlformats.org/drawingml/2006/main">
            <a:r>
              <a:t>- https://www.imo.org/en/ourwork/security/pages/solas-xi-2%20isps%20code.aspx</a:t>
            </a:r>
          </a:p>
          <a:p xmlns:a="http://schemas.openxmlformats.org/drawingml/2006/main">
            <a:r>
              <a:t>- https://www.gov.uk/guidance/maritime-security</a:t>
            </a:r>
          </a:p>
          <a:p xmlns:a="http://schemas.openxmlformats.org/drawingml/2006/main">
            <a:r>
              <a:t>- https://www.legislation.gov.uk/uksi/2009/2048</a:t>
            </a:r>
          </a:p>
          <a:p xmlns:a="http://schemas.openxmlformats.org/drawingml/2006/main">
            <a:r>
              <a:t>- https://ico.org.uk/for-organisations/uk-gdpr-guidance-and-resources/</a:t>
            </a:r>
          </a:p>
          <a:p xmlns:a="http://schemas.openxmlformats.org/drawingml/2006/main">
            <a:r>
              <a:t>- https://www.npsa.gov.uk/specialised-guidance/insider-risk-guidance/insider-risk-mitigation-framework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Explain the framework, test it against a familiar port process, and identify evidence of effective implementation.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London Gateway College, Port Security Management (PSM-28), supplied course source.</a:t>
            </a:r>
          </a:p>
          <a:p xmlns:a="http://schemas.openxmlformats.org/drawingml/2006/main">
            <a:r>
              <a:t>- https://www.imo.org/en/ourwork/security/pages/solas-xi-2%20isps%20code.aspx</a:t>
            </a:r>
          </a:p>
          <a:p xmlns:a="http://schemas.openxmlformats.org/drawingml/2006/main">
            <a:r>
              <a:t>- https://www.gov.uk/guidance/maritime-security</a:t>
            </a:r>
          </a:p>
          <a:p xmlns:a="http://schemas.openxmlformats.org/drawingml/2006/main">
            <a:r>
              <a:t>- https://www.legislation.gov.uk/uksi/2009/2048</a:t>
            </a:r>
          </a:p>
          <a:p xmlns:a="http://schemas.openxmlformats.org/drawingml/2006/main">
            <a:r>
              <a:t>- https://ico.org.uk/for-organisations/uk-gdpr-guidance-and-resources/</a:t>
            </a:r>
          </a:p>
          <a:p xmlns:a="http://schemas.openxmlformats.org/drawingml/2006/main">
            <a:r>
              <a:t>- https://www.npsa.gov.uk/specialised-guidance/insider-risk-guidance/insider-risk-mitigation-framework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Explain the framework, test it against a familiar port process, and identify evidence of effective implementation.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London Gateway College, Port Security Management (PSM-28), supplied course source.</a:t>
            </a:r>
          </a:p>
          <a:p xmlns:a="http://schemas.openxmlformats.org/drawingml/2006/main">
            <a:r>
              <a:t>- https://www.imo.org/en/ourwork/security/pages/solas-xi-2%20isps%20code.aspx</a:t>
            </a:r>
          </a:p>
          <a:p xmlns:a="http://schemas.openxmlformats.org/drawingml/2006/main">
            <a:r>
              <a:t>- https://www.gov.uk/guidance/maritime-security</a:t>
            </a:r>
          </a:p>
          <a:p xmlns:a="http://schemas.openxmlformats.org/drawingml/2006/main">
            <a:r>
              <a:t>- https://www.legislation.gov.uk/uksi/2009/2048</a:t>
            </a:r>
          </a:p>
          <a:p xmlns:a="http://schemas.openxmlformats.org/drawingml/2006/main">
            <a:r>
              <a:t>- https://ico.org.uk/for-organisations/uk-gdpr-guidance-and-resources/</a:t>
            </a:r>
          </a:p>
          <a:p xmlns:a="http://schemas.openxmlformats.org/drawingml/2006/main">
            <a:r>
              <a:t>- https://www.npsa.gov.uk/specialised-guidance/insider-risk-guidance/insider-risk-mitigation-framework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Explain the framework, test it against a familiar port process, and identify evidence of effective implementation.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London Gateway College, Port Security Management (PSM-28), supplied course source.</a:t>
            </a:r>
          </a:p>
          <a:p xmlns:a="http://schemas.openxmlformats.org/drawingml/2006/main">
            <a:r>
              <a:t>- https://www.imo.org/en/ourwork/security/pages/solas-xi-2%20isps%20code.aspx</a:t>
            </a:r>
          </a:p>
          <a:p xmlns:a="http://schemas.openxmlformats.org/drawingml/2006/main">
            <a:r>
              <a:t>- https://www.gov.uk/guidance/maritime-security</a:t>
            </a:r>
          </a:p>
          <a:p xmlns:a="http://schemas.openxmlformats.org/drawingml/2006/main">
            <a:r>
              <a:t>- https://www.legislation.gov.uk/uksi/2009/2048</a:t>
            </a:r>
          </a:p>
          <a:p xmlns:a="http://schemas.openxmlformats.org/drawingml/2006/main">
            <a:r>
              <a:t>- https://ico.org.uk/for-organisations/uk-gdpr-guidance-and-resources/</a:t>
            </a:r>
          </a:p>
          <a:p xmlns:a="http://schemas.openxmlformats.org/drawingml/2006/main">
            <a:r>
              <a:t>- https://www.npsa.gov.uk/specialised-guidance/insider-risk-guidance/insider-risk-mitigation-framework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Explain the framework, test it against a familiar port process, and identify evidence of effective implementation.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London Gateway College, Port Security Management (PSM-28), supplied course source.</a:t>
            </a:r>
          </a:p>
          <a:p xmlns:a="http://schemas.openxmlformats.org/drawingml/2006/main">
            <a:r>
              <a:t>- https://www.imo.org/en/ourwork/security/pages/solas-xi-2%20isps%20code.aspx</a:t>
            </a:r>
          </a:p>
          <a:p xmlns:a="http://schemas.openxmlformats.org/drawingml/2006/main">
            <a:r>
              <a:t>- https://www.gov.uk/guidance/maritime-security</a:t>
            </a:r>
          </a:p>
          <a:p xmlns:a="http://schemas.openxmlformats.org/drawingml/2006/main">
            <a:r>
              <a:t>- https://www.legislation.gov.uk/uksi/2009/2048</a:t>
            </a:r>
          </a:p>
          <a:p xmlns:a="http://schemas.openxmlformats.org/drawingml/2006/main">
            <a:r>
              <a:t>- https://ico.org.uk/for-organisations/uk-gdpr-guidance-and-resources/</a:t>
            </a:r>
          </a:p>
          <a:p xmlns:a="http://schemas.openxmlformats.org/drawingml/2006/main">
            <a:r>
              <a:t>- https://www.npsa.gov.uk/specialised-guidance/insider-risk-guidance/insider-risk-mitigation-framework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Explain the framework, test it against a familiar port process, and identify evidence of effective implementation.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London Gateway College, Port Security Management (PSM-28), supplied course source.</a:t>
            </a:r>
          </a:p>
          <a:p xmlns:a="http://schemas.openxmlformats.org/drawingml/2006/main">
            <a:r>
              <a:t>- https://www.imo.org/en/ourwork/security/pages/solas-xi-2%20isps%20code.aspx</a:t>
            </a:r>
          </a:p>
          <a:p xmlns:a="http://schemas.openxmlformats.org/drawingml/2006/main">
            <a:r>
              <a:t>- https://www.gov.uk/guidance/maritime-security</a:t>
            </a:r>
          </a:p>
          <a:p xmlns:a="http://schemas.openxmlformats.org/drawingml/2006/main">
            <a:r>
              <a:t>- https://www.legislation.gov.uk/uksi/2009/2048</a:t>
            </a:r>
          </a:p>
          <a:p xmlns:a="http://schemas.openxmlformats.org/drawingml/2006/main">
            <a:r>
              <a:t>- https://ico.org.uk/for-organisations/uk-gdpr-guidance-and-resources/</a:t>
            </a:r>
          </a:p>
          <a:p xmlns:a="http://schemas.openxmlformats.org/drawingml/2006/main">
            <a:r>
              <a:t>- https://www.npsa.gov.uk/specialised-guidance/insider-risk-guidance/insider-risk-mitigation-framework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the image to discuss human, organisational and operational dependencies.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London Gateway College, Port Security Management (PSM-28), supplied course source.</a:t>
            </a:r>
          </a:p>
          <a:p xmlns:a="http://schemas.openxmlformats.org/drawingml/2006/main">
            <a:r>
              <a:t>- Image: AI-generated specifically for this learning aid.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Explain the framework, test it against a familiar port process, and identify evidence of effective implementation.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London Gateway College, Port Security Management (PSM-28), supplied course source.</a:t>
            </a:r>
          </a:p>
          <a:p xmlns:a="http://schemas.openxmlformats.org/drawingml/2006/main">
            <a:r>
              <a:t>- https://www.imo.org/en/ourwork/security/pages/solas-xi-2%20isps%20code.aspx</a:t>
            </a:r>
          </a:p>
          <a:p xmlns:a="http://schemas.openxmlformats.org/drawingml/2006/main">
            <a:r>
              <a:t>- https://www.gov.uk/guidance/maritime-security</a:t>
            </a:r>
          </a:p>
          <a:p xmlns:a="http://schemas.openxmlformats.org/drawingml/2006/main">
            <a:r>
              <a:t>- https://www.legislation.gov.uk/uksi/2009/2048</a:t>
            </a:r>
          </a:p>
          <a:p xmlns:a="http://schemas.openxmlformats.org/drawingml/2006/main">
            <a:r>
              <a:t>- https://ico.org.uk/for-organisations/uk-gdpr-guidance-and-resources/</a:t>
            </a:r>
          </a:p>
          <a:p xmlns:a="http://schemas.openxmlformats.org/drawingml/2006/main">
            <a:r>
              <a:t>- https://www.npsa.gov.uk/specialised-guidance/insider-risk-guidance/insider-risk-mitigation-framework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Explain the framework, test it against a familiar port process, and identify evidence of effective implementation.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London Gateway College, Port Security Management (PSM-28), supplied course source.</a:t>
            </a:r>
          </a:p>
          <a:p xmlns:a="http://schemas.openxmlformats.org/drawingml/2006/main">
            <a:r>
              <a:t>- https://www.imo.org/en/ourwork/security/pages/solas-xi-2%20isps%20code.aspx</a:t>
            </a:r>
          </a:p>
          <a:p xmlns:a="http://schemas.openxmlformats.org/drawingml/2006/main">
            <a:r>
              <a:t>- https://www.gov.uk/guidance/maritime-security</a:t>
            </a:r>
          </a:p>
          <a:p xmlns:a="http://schemas.openxmlformats.org/drawingml/2006/main">
            <a:r>
              <a:t>- https://www.legislation.gov.uk/uksi/2009/2048</a:t>
            </a:r>
          </a:p>
          <a:p xmlns:a="http://schemas.openxmlformats.org/drawingml/2006/main">
            <a:r>
              <a:t>- https://ico.org.uk/for-organisations/uk-gdpr-guidance-and-resources/</a:t>
            </a:r>
          </a:p>
          <a:p xmlns:a="http://schemas.openxmlformats.org/drawingml/2006/main">
            <a:r>
              <a:t>- https://www.npsa.gov.uk/specialised-guidance/insider-risk-guidance/insider-risk-mitigation-framework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Explain the framework, test it against a familiar port process, and identify evidence of effective implementation.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London Gateway College, Port Security Management (PSM-28), supplied course source.</a:t>
            </a:r>
          </a:p>
          <a:p xmlns:a="http://schemas.openxmlformats.org/drawingml/2006/main">
            <a:r>
              <a:t>- https://www.imo.org/en/ourwork/security/pages/solas-xi-2%20isps%20code.aspx</a:t>
            </a:r>
          </a:p>
          <a:p xmlns:a="http://schemas.openxmlformats.org/drawingml/2006/main">
            <a:r>
              <a:t>- https://www.gov.uk/guidance/maritime-security</a:t>
            </a:r>
          </a:p>
          <a:p xmlns:a="http://schemas.openxmlformats.org/drawingml/2006/main">
            <a:r>
              <a:t>- https://www.legislation.gov.uk/uksi/2009/2048</a:t>
            </a:r>
          </a:p>
          <a:p xmlns:a="http://schemas.openxmlformats.org/drawingml/2006/main">
            <a:r>
              <a:t>- https://ico.org.uk/for-organisations/uk-gdpr-guidance-and-resources/</a:t>
            </a:r>
          </a:p>
          <a:p xmlns:a="http://schemas.openxmlformats.org/drawingml/2006/main">
            <a:r>
              <a:t>- https://www.npsa.gov.uk/specialised-guidance/insider-risk-guidance/insider-risk-mitigation-framework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Facilitate the applied scenario using approved escalation routes, clear ownership and a review trigger.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London Gateway College, Port Security Management (PSM-28), supplied course source.</a:t>
            </a:r>
          </a:p>
          <a:p xmlns:a="http://schemas.openxmlformats.org/drawingml/2006/main">
            <a:r>
              <a:t>- https://www.imo.org/en/ourwork/security/pages/solas-xi-2%20isps%20code.aspx</a:t>
            </a:r>
          </a:p>
          <a:p xmlns:a="http://schemas.openxmlformats.org/drawingml/2006/main">
            <a:r>
              <a:t>- https://www.gov.uk/guidance/maritime-security</a:t>
            </a:r>
          </a:p>
          <a:p xmlns:a="http://schemas.openxmlformats.org/drawingml/2006/main">
            <a:r>
              <a:t>- https://www.legislation.gov.uk/uksi/2009/2048</a:t>
            </a:r>
          </a:p>
          <a:p xmlns:a="http://schemas.openxmlformats.org/drawingml/2006/main">
            <a:r>
              <a:t>- https://ico.org.uk/for-organisations/uk-gdpr-guidance-and-resources/</a:t>
            </a:r>
          </a:p>
          <a:p xmlns:a="http://schemas.openxmlformats.org/drawingml/2006/main">
            <a:r>
              <a:t>- https://www.npsa.gov.uk/specialised-guidance/insider-risk-guidance/insider-risk-mitigation-framework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Correct answer: B. Require learners to explain why the distractors are weaker.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London Gateway College, Port Security Management (PSM-28), supplied course source.</a:t>
            </a:r>
          </a:p>
          <a:p xmlns:a="http://schemas.openxmlformats.org/drawingml/2006/main">
            <a:r>
              <a:t>- https://www.imo.org/en/ourwork/security/pages/solas-xi-2%20isps%20code.aspx</a:t>
            </a:r>
          </a:p>
          <a:p xmlns:a="http://schemas.openxmlformats.org/drawingml/2006/main">
            <a:r>
              <a:t>- https://www.gov.uk/guidance/maritime-security</a:t>
            </a:r>
          </a:p>
          <a:p xmlns:a="http://schemas.openxmlformats.org/drawingml/2006/main">
            <a:r>
              <a:t>- https://www.legislation.gov.uk/uksi/2009/2048</a:t>
            </a:r>
          </a:p>
          <a:p xmlns:a="http://schemas.openxmlformats.org/drawingml/2006/main">
            <a:r>
              <a:t>- https://ico.org.uk/for-organisations/uk-gdpr-guidance-and-resources/</a:t>
            </a:r>
          </a:p>
          <a:p xmlns:a="http://schemas.openxmlformats.org/drawingml/2006/main">
            <a:r>
              <a:t>- https://www.npsa.gov.uk/specialised-guidance/insider-risk-guidance/insider-risk-mitigation-framework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Ask each learner to state one action they will transfer into practice.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London Gateway College, Port Security Management (PSM-28), supplied course source.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Encourage use of current official guidance, competent-authority directions and approved local plans.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London Gateway College, Port Security Management (PSM-28), supplied course source.</a:t>
            </a:r>
          </a:p>
          <a:p xmlns:a="http://schemas.openxmlformats.org/drawingml/2006/main">
            <a:r>
              <a:t>- https://www.imo.org/en/ourwork/security/pages/solas-xi-2%20isps%20code.aspx</a:t>
            </a:r>
          </a:p>
          <a:p xmlns:a="http://schemas.openxmlformats.org/drawingml/2006/main">
            <a:r>
              <a:t>- https://www.gov.uk/guidance/maritime-security</a:t>
            </a:r>
          </a:p>
          <a:p xmlns:a="http://schemas.openxmlformats.org/drawingml/2006/main">
            <a:r>
              <a:t>- https://www.legislation.gov.uk/uksi/2009/2048</a:t>
            </a:r>
          </a:p>
          <a:p xmlns:a="http://schemas.openxmlformats.org/drawingml/2006/main">
            <a:r>
              <a:t>- https://ico.org.uk/for-organisations/uk-gdpr-guidance-and-resources/</a:t>
            </a:r>
          </a:p>
          <a:p xmlns:a="http://schemas.openxmlformats.org/drawingml/2006/main">
            <a:r>
              <a:t>- https://www.npsa.gov.uk/specialised-guidance/insider-risk-guidance/insider-risk-mitigation-framework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8bbf02548c0448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26f1fed719846d2" /><Relationship Type="http://schemas.openxmlformats.org/officeDocument/2006/relationships/slideLayout" Target="/ppt/slideLayouts/slideLayout1.xml" Id="Ra4fad0446568473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4fad0446568473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0cfb84c67784f44" /><Relationship Type="http://schemas.openxmlformats.org/officeDocument/2006/relationships/image" Target="/ppt/media/image.png" Id="R209fe9716855474a" /><Relationship Type="http://schemas.openxmlformats.org/officeDocument/2006/relationships/image" Target="/ppt/media/image.jpeg" Id="R9ecea31504194f4d" /><Relationship Type="http://schemas.openxmlformats.org/officeDocument/2006/relationships/notesSlide" Target="/ppt/notesSlides/notesSlide1.xml" Id="Re58dfde37d3f445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621b7be13f74103" /><Relationship Type="http://schemas.openxmlformats.org/officeDocument/2006/relationships/image" Target="/ppt/media/image2.jpeg" Id="Rf44753b312c14b67" /><Relationship Type="http://schemas.openxmlformats.org/officeDocument/2006/relationships/notesSlide" Target="/ppt/notesSlides/notesSlide2.xml" Id="R52bea87ff6ee463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4f90abd44604223" /><Relationship Type="http://schemas.openxmlformats.org/officeDocument/2006/relationships/image" Target="/ppt/media/image3.jpeg" Id="R70eb4178e7dd483f" /><Relationship Type="http://schemas.openxmlformats.org/officeDocument/2006/relationships/notesSlide" Target="/ppt/notesSlides/notesSlide3.xml" Id="R545ac1b38f3944f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64d25c032204b2f" /><Relationship Type="http://schemas.openxmlformats.org/officeDocument/2006/relationships/image" Target="/ppt/media/image4.jpeg" Id="R406942d9cc0a4bdb" /><Relationship Type="http://schemas.openxmlformats.org/officeDocument/2006/relationships/notesSlide" Target="/ppt/notesSlides/notesSlide4.xml" Id="R1da038e7fa57498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92e4ce75a054be2" /><Relationship Type="http://schemas.openxmlformats.org/officeDocument/2006/relationships/image" Target="/ppt/media/image5.jpeg" Id="R74fe911c3d3846b3" /><Relationship Type="http://schemas.openxmlformats.org/officeDocument/2006/relationships/notesSlide" Target="/ppt/notesSlides/notesSlide5.xml" Id="Re035c00a199d483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834d9c31252499a" /><Relationship Type="http://schemas.openxmlformats.org/officeDocument/2006/relationships/image" Target="/ppt/media/image6.jpeg" Id="Ra3b70fbe95ca423f" /><Relationship Type="http://schemas.openxmlformats.org/officeDocument/2006/relationships/notesSlide" Target="/ppt/notesSlides/notesSlide6.xml" Id="R25123c1a15c847b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a432fc76d814a8e" /><Relationship Type="http://schemas.openxmlformats.org/officeDocument/2006/relationships/image" Target="/ppt/media/image7.jpeg" Id="R227cca67d1494a3d" /><Relationship Type="http://schemas.openxmlformats.org/officeDocument/2006/relationships/notesSlide" Target="/ppt/notesSlides/notesSlide7.xml" Id="R7e39b1ca3ef3435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b46d15465694138" /><Relationship Type="http://schemas.openxmlformats.org/officeDocument/2006/relationships/image" Target="/ppt/media/image8.jpeg" Id="R8f39d545ae064a50" /><Relationship Type="http://schemas.openxmlformats.org/officeDocument/2006/relationships/notesSlide" Target="/ppt/notesSlides/notesSlide8.xml" Id="R015135cee59a442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e8d0f3899534c1c" /><Relationship Type="http://schemas.openxmlformats.org/officeDocument/2006/relationships/image" Target="/ppt/media/image9.jpeg" Id="R70d107960d684e71" /><Relationship Type="http://schemas.openxmlformats.org/officeDocument/2006/relationships/notesSlide" Target="/ppt/notesSlides/notesSlide9.xml" Id="R28963a1d741f491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42513f9d1045ba" /><Relationship Type="http://schemas.openxmlformats.org/officeDocument/2006/relationships/image" Target="/ppt/media/image10.jpeg" Id="R549d3948de6e494e" /><Relationship Type="http://schemas.openxmlformats.org/officeDocument/2006/relationships/notesSlide" Target="/ppt/notesSlides/notesSlide10.xml" Id="R1389082053dc4a3f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19dacbee9fd48e7" /><Relationship Type="http://schemas.openxmlformats.org/officeDocument/2006/relationships/image" Target="/ppt/media/image2.png" Id="Rc0c7b65f3dbb4fb6" /><Relationship Type="http://schemas.openxmlformats.org/officeDocument/2006/relationships/image" Target="/ppt/media/image11.jpeg" Id="Rf76294aff2e14d77" /><Relationship Type="http://schemas.openxmlformats.org/officeDocument/2006/relationships/notesSlide" Target="/ppt/notesSlides/notesSlide11.xml" Id="R78462d48c7d74bf4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40af3700ffc45c2" /><Relationship Type="http://schemas.openxmlformats.org/officeDocument/2006/relationships/image" Target="/ppt/media/image12.jpeg" Id="R8745ae94a80c4d17" /><Relationship Type="http://schemas.openxmlformats.org/officeDocument/2006/relationships/notesSlide" Target="/ppt/notesSlides/notesSlide12.xml" Id="R1aea9e95f3a64378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544284e50524ebe" /><Relationship Type="http://schemas.openxmlformats.org/officeDocument/2006/relationships/image" Target="/ppt/media/image13.jpeg" Id="R984bcb44a1a449a2" /><Relationship Type="http://schemas.openxmlformats.org/officeDocument/2006/relationships/notesSlide" Target="/ppt/notesSlides/notesSlide13.xml" Id="Rc3e8e440012e419d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ae2cfa2c5504d86" /><Relationship Type="http://schemas.openxmlformats.org/officeDocument/2006/relationships/image" Target="/ppt/media/image14.jpeg" Id="Rd8e8874c0dc14a75" /><Relationship Type="http://schemas.openxmlformats.org/officeDocument/2006/relationships/notesSlide" Target="/ppt/notesSlides/notesSlide14.xml" Id="R0dfa29c5631f4431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c2e1710d24c4c99" /><Relationship Type="http://schemas.openxmlformats.org/officeDocument/2006/relationships/image" Target="/ppt/media/image15.jpeg" Id="R380cf607158c4335" /><Relationship Type="http://schemas.openxmlformats.org/officeDocument/2006/relationships/notesSlide" Target="/ppt/notesSlides/notesSlide15.xml" Id="R39c98880c95f45b8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24df5127ee6472e" /><Relationship Type="http://schemas.openxmlformats.org/officeDocument/2006/relationships/image" Target="/ppt/media/image16.jpeg" Id="R81b828e5980c41b7" /><Relationship Type="http://schemas.openxmlformats.org/officeDocument/2006/relationships/notesSlide" Target="/ppt/notesSlides/notesSlide16.xml" Id="R355810e3dfeb48a2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22429fdf9e42f9" /><Relationship Type="http://schemas.openxmlformats.org/officeDocument/2006/relationships/image" Target="/ppt/media/image17.jpeg" Id="Rb067f359734a49dc" /><Relationship Type="http://schemas.openxmlformats.org/officeDocument/2006/relationships/notesSlide" Target="/ppt/notesSlides/notesSlide17.xml" Id="Rfbd862b84c2341c1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ac5a0a8a507432f" /><Relationship Type="http://schemas.openxmlformats.org/officeDocument/2006/relationships/image" Target="/ppt/media/image18.jpeg" Id="R01b67a72517a4bee" /><Relationship Type="http://schemas.openxmlformats.org/officeDocument/2006/relationships/notesSlide" Target="/ppt/notesSlides/notesSlide18.xml" Id="R7693e6c4ee0f49ae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bc143dc49f4412d" /><Relationship Type="http://schemas.openxmlformats.org/officeDocument/2006/relationships/image" Target="/ppt/media/image19.jpeg" Id="R278a609b3b544b23" /><Relationship Type="http://schemas.openxmlformats.org/officeDocument/2006/relationships/notesSlide" Target="/ppt/notesSlides/notesSlide19.xml" Id="R32e838111f634c44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ef74a50e93046d9" /><Relationship Type="http://schemas.openxmlformats.org/officeDocument/2006/relationships/image" Target="/ppt/media/image20.jpeg" Id="Re00e55af18c24614" /><Relationship Type="http://schemas.openxmlformats.org/officeDocument/2006/relationships/notesSlide" Target="/ppt/notesSlides/notesSlide20.xml" Id="Rba5dbb3f33bc4aff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3fbda46ae5e4a9a" /><Relationship Type="http://schemas.openxmlformats.org/officeDocument/2006/relationships/image" Target="/ppt/media/image3.png" Id="Rb5867b83462449b2" /><Relationship Type="http://schemas.openxmlformats.org/officeDocument/2006/relationships/image" Target="/ppt/media/image21.jpeg" Id="R2bbfbbbcec7f48bf" /><Relationship Type="http://schemas.openxmlformats.org/officeDocument/2006/relationships/notesSlide" Target="/ppt/notesSlides/notesSlide21.xml" Id="Rf0b1ac298bdf43c8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4b20b748545487e" /><Relationship Type="http://schemas.openxmlformats.org/officeDocument/2006/relationships/image" Target="/ppt/media/image22.jpeg" Id="Rc1d6d0b5856642cf" /><Relationship Type="http://schemas.openxmlformats.org/officeDocument/2006/relationships/notesSlide" Target="/ppt/notesSlides/notesSlide22.xml" Id="Rc5a74dd9cf7147b0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a1c69b8e8874424" /><Relationship Type="http://schemas.openxmlformats.org/officeDocument/2006/relationships/image" Target="/ppt/media/image23.jpeg" Id="Re80504ea7f2d4794" /><Relationship Type="http://schemas.openxmlformats.org/officeDocument/2006/relationships/notesSlide" Target="/ppt/notesSlides/notesSlide23.xml" Id="Ra32b059c502a4872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41052a939249f8" /><Relationship Type="http://schemas.openxmlformats.org/officeDocument/2006/relationships/image" Target="/ppt/media/image24.jpeg" Id="R52a97caad3b44104" /><Relationship Type="http://schemas.openxmlformats.org/officeDocument/2006/relationships/notesSlide" Target="/ppt/notesSlides/notesSlide24.xml" Id="R703246d648e24f3b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865f6101f2e4603" /><Relationship Type="http://schemas.openxmlformats.org/officeDocument/2006/relationships/image" Target="/ppt/media/image25.jpeg" Id="R54c72682ba4644bf" /><Relationship Type="http://schemas.openxmlformats.org/officeDocument/2006/relationships/notesSlide" Target="/ppt/notesSlides/notesSlide25.xml" Id="R88f600865c2645de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25aa50518d048a9" /><Relationship Type="http://schemas.openxmlformats.org/officeDocument/2006/relationships/image" Target="/ppt/media/image26.jpeg" Id="Rc74680c0eca74383" /><Relationship Type="http://schemas.openxmlformats.org/officeDocument/2006/relationships/notesSlide" Target="/ppt/notesSlides/notesSlide26.xml" Id="R247e81f455b443b9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17e0ba24784322" /><Relationship Type="http://schemas.openxmlformats.org/officeDocument/2006/relationships/image" Target="/ppt/media/image27.jpeg" Id="Rc950246e4b3c4426" /><Relationship Type="http://schemas.openxmlformats.org/officeDocument/2006/relationships/notesSlide" Target="/ppt/notesSlides/notesSlide27.xml" Id="Racfa6177866b4c5b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dfde780e4164909" /><Relationship Type="http://schemas.openxmlformats.org/officeDocument/2006/relationships/image" Target="/ppt/media/image28.jpeg" Id="R5c1c6deb96f54bdc" /><Relationship Type="http://schemas.openxmlformats.org/officeDocument/2006/relationships/notesSlide" Target="/ppt/notesSlides/notesSlide28.xml" Id="R6ec87502e5024f8f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09fe9716855474a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103F27F-1DA2-4AE9-AB14-9F4489836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619125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21102D">
                  <a:alpha val="92157"/>
                </a:srgbClr>
              </a:gs>
              <a:gs pos="100000">
                <a:srgbClr val="21102D">
                  <a:alpha val="60000"/>
                </a:srgbClr>
              </a:gs>
            </a:gsLst>
            <a:lin ang="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DBA07EF-EF8A-4E97-A4BB-2782E674E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2450"/>
            <a:ext cx="990600" cy="990600"/>
          </a:xfrm>
          <a:prstGeom xmlns:a="http://schemas.openxmlformats.org/drawingml/2006/main" prst="roundRect">
            <a:avLst>
              <a:gd name="adj" fmla="val 1346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ecea31504194f4d"/>
          <a:stretch xmlns:a="http://schemas.openxmlformats.org/drawingml/2006/main"/>
        </p:blipFill>
        <p:spPr>
          <a:xfrm xmlns:a="http://schemas.openxmlformats.org/drawingml/2006/main">
            <a:off x="695325" y="638175"/>
            <a:ext cx="819150" cy="8191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C6DA4AD-F451-4E9B-9C3B-A64B5B61F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704850"/>
            <a:ext cx="3714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LONDON GATEWAY COLLEGE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FEAB348-04C4-4B05-A41B-183415B2D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76450"/>
            <a:ext cx="5143500" cy="1504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8259"/>
          </a:bodyPr>
          <a:lstStyle xmlns:a="http://schemas.openxmlformats.org/drawingml/2006/main"/>
          <a:p xmlns:a="http://schemas.openxmlformats.org/drawingml/2006/main">
            <a:pPr algn="l">
              <a:buNone/>
              <a:defRPr sz="50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50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PORT SECURITY</a:t>
            </a:r>
          </a:p>
          <a:p xmlns:a="http://schemas.openxmlformats.org/drawingml/2006/main">
            <a:pPr algn="l">
              <a:buNone/>
              <a:defRPr sz="50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50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MANAGEMENT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24582C6-EA5C-4627-AB50-1675178A13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771900"/>
            <a:ext cx="3619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E8DCEC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E8DCEC"/>
                </a:solidFill>
                <a:latin typeface="Aptos"/>
                <a:ea typeface="Aptos"/>
                <a:cs typeface="Aptos"/>
              </a:rPr>
              <a:t>Course code: PSM-28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D9676D3-9635-486E-859B-F82936EEE0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05300"/>
            <a:ext cx="1476375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912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6D416A9-406B-44EF-8141-B4E0F0EA83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572000"/>
            <a:ext cx="23812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LECTURE 7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9FA14B4-A7D2-493E-9C36-CFD2F9316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953000"/>
            <a:ext cx="4762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5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Access Control in Ports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9494F08-2E29-42B3-8D85-A198DDBBB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38850"/>
            <a:ext cx="476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E8DCEC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E8DCEC"/>
                </a:solidFill>
                <a:latin typeface="Aptos"/>
                <a:ea typeface="Aptos"/>
                <a:cs typeface="Aptos"/>
              </a:rPr>
              <a:t>Comprehensive learning aid • CPD training deck</a:t>
            </a:r>
          </a:p>
        </p:txBody>
      </p:sp>
    </p:spTree>
    <p:extLst>
      <p:ext uri="{BB962C8B-B14F-4D97-AF65-F5344CB8AC3E}">
        <p14:creationId xmlns:p14="http://schemas.microsoft.com/office/powerpoint/2010/main" val="84196886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8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09DDB9E-E514-481D-B183-5AFDE74DB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7429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81539A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PORT SECURITY MANAGEMENT  •  PSM-28  •  </a:t>
            </a: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LECTURE 7</a:t>
            </a:r>
          </a:p>
        </p:txBody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44753b312c14b67"/>
          <a:stretch xmlns:a="http://schemas.openxmlformats.org/drawingml/2006/main"/>
        </p:blipFill>
        <p:spPr>
          <a:xfrm xmlns:a="http://schemas.openxmlformats.org/drawingml/2006/main">
            <a:off x="11277600" y="171450"/>
            <a:ext cx="590550" cy="590550"/>
          </a:xfrm>
          <a:prstGeom xmlns:a="http://schemas.openxmlformats.org/drawingml/2006/main" prst="rect">
            <a:avLst/>
          </a:prstGeom>
        </p:spPr>
      </p:pic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2885419E-A57C-4DE4-9F87-9A88F9B02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287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60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Course aim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49329FC-266A-4B48-9C3D-E6EC97F4F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F1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7157DD7-A31C-479F-8E5D-BD749F823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86525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1">
                <a:solidFill>
                  <a:srgbClr val="5F6874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5F6874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8E2033F-9C26-4824-AFF7-9EEBEB7B0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52600"/>
            <a:ext cx="7239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81140"/>
          </a:bodyPr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Develop confident, risk-aware port security practitioners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3968126-115E-46A9-9687-07A860915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619375"/>
            <a:ext cx="6953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5F6874"/>
                </a:solidFill>
                <a:latin typeface="Aptos"/>
                <a:ea typeface="Aptos"/>
                <a:cs typeface="Aptos"/>
              </a:defRPr>
            </a:pPr>
            <a:r>
              <a:rPr sz="1950" b="0">
                <a:solidFill>
                  <a:srgbClr val="5F6874"/>
                </a:solidFill>
                <a:latin typeface="Aptos"/>
                <a:ea typeface="Aptos"/>
                <a:cs typeface="Aptos"/>
              </a:rPr>
              <a:t>The course provides a comprehensive understanding of the principles, practices and regulatory frameworks that underpin security in the global maritime industry.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3DA6EAE-E4C3-4976-A1A6-AE0CCCB23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1752600"/>
            <a:ext cx="3238500" cy="3352800"/>
          </a:xfrm>
          <a:prstGeom xmlns:a="http://schemas.openxmlformats.org/drawingml/2006/main" prst="roundRect">
            <a:avLst>
              <a:gd name="adj" fmla="val 7059"/>
            </a:avLst>
          </a:prstGeom>
          <a:solidFill xmlns:a="http://schemas.openxmlformats.org/drawingml/2006/main">
            <a:srgbClr val="3F1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B196F61-23F2-46F8-9976-22D299470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07645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DCCBE2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DCCBE2"/>
                </a:solidFill>
                <a:latin typeface="Aptos"/>
                <a:ea typeface="Aptos"/>
                <a:cs typeface="Aptos"/>
              </a:rPr>
              <a:t>LEARNERS WILL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3F26851-DC46-4AAA-91B2-680B64AEA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533650"/>
            <a:ext cx="2571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3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3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Identify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F9F04F8-A1F1-4C83-9A04-105F600A6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52775"/>
            <a:ext cx="2571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3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3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Assess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4622936-6D6D-4D38-8E1B-01F5E7D96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71900"/>
            <a:ext cx="2571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3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3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Manage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58EF851-D9B9-4349-A43E-02369714F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429125"/>
            <a:ext cx="238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E8DCEC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E8DCEC"/>
                </a:solidFill>
                <a:latin typeface="Aptos"/>
                <a:ea typeface="Aptos"/>
                <a:cs typeface="Aptos"/>
              </a:rPr>
              <a:t>security risks in port environments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8C4E0F6-7BE6-4A4B-BF9F-E0784347F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334000"/>
            <a:ext cx="10287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167386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67386"/>
                </a:solidFill>
                <a:latin typeface="Aptos"/>
                <a:ea typeface="Aptos"/>
                <a:cs typeface="Aptos"/>
              </a:rPr>
              <a:t>People  •  Cargo  •  Vessels  •  Infrastructure  •  Trade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4ADDCF9-F57B-441D-980F-1897F3F02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8864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5238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17202A"/>
                </a:solidFill>
                <a:latin typeface="Aptos"/>
                <a:ea typeface="Aptos"/>
                <a:cs typeface="Aptos"/>
              </a:rPr>
              <a:t>Professional emphasis: proactive risk management, emergency preparedness, compliance, technology, collaboration and ethical practice.</a:t>
            </a:r>
          </a:p>
        </p:txBody>
      </p:sp>
    </p:spTree>
    <p:extLst>
      <p:ext uri="{BB962C8B-B14F-4D97-AF65-F5344CB8AC3E}">
        <p14:creationId xmlns:p14="http://schemas.microsoft.com/office/powerpoint/2010/main" val="94667154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8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6B1B04A-5A13-4D89-BCFC-FCAB4D0A8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7429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81539A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PORT SECURITY MANAGEMENT  •  PSM-28  •  </a:t>
            </a: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LECTURE 7</a:t>
            </a:r>
          </a:p>
        </p:txBody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0eb4178e7dd483f"/>
          <a:stretch xmlns:a="http://schemas.openxmlformats.org/drawingml/2006/main"/>
        </p:blipFill>
        <p:spPr>
          <a:xfrm xmlns:a="http://schemas.openxmlformats.org/drawingml/2006/main">
            <a:off x="11277600" y="171450"/>
            <a:ext cx="590550" cy="590550"/>
          </a:xfrm>
          <a:prstGeom xmlns:a="http://schemas.openxmlformats.org/drawingml/2006/main" prst="rect">
            <a:avLst/>
          </a:prstGeom>
        </p:spPr>
      </p:pic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FE02EF51-9971-4550-BED1-42D2EA909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287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60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Course learning outcomes — foundations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AF0A58C-62F1-4204-A7E8-B1B5392D7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F1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CEF44C-DF75-4467-8C86-2F49A2C78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86525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1">
                <a:solidFill>
                  <a:srgbClr val="5F6874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5F6874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DAF48D3-58D8-46A3-95C3-38E9FFDC7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95450"/>
            <a:ext cx="6858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0">
                <a:solidFill>
                  <a:srgbClr val="5F6874"/>
                </a:solidFill>
                <a:latin typeface="Aptos"/>
                <a:ea typeface="Aptos"/>
                <a:cs typeface="Aptos"/>
              </a:defRPr>
            </a:pPr>
            <a:r>
              <a:rPr sz="1875" b="0">
                <a:solidFill>
                  <a:srgbClr val="5F6874"/>
                </a:solidFill>
                <a:latin typeface="Aptos"/>
                <a:ea typeface="Aptos"/>
                <a:cs typeface="Aptos"/>
              </a:rPr>
              <a:t>On successful completion, learners will be able to: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D51D07A-9028-44CD-AAE4-BD356FAEB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266950"/>
            <a:ext cx="5238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175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7D6155C-116E-473A-A6E2-DECDB8BAD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2362200"/>
            <a:ext cx="28575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912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06B6009-0E4D-4E16-BF87-144FA48BF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2266950"/>
            <a:ext cx="93821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Explain core port-security concepts and strategic importance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C661A78-8618-42B4-9B7B-06053DA63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048000"/>
            <a:ext cx="5238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175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9AFCB47-2594-4986-B547-12F44D410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143250"/>
            <a:ext cx="28575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912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45C5FB4-58BD-402C-B956-3478F3B12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3048000"/>
            <a:ext cx="93821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0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17202A"/>
                </a:solidFill>
                <a:latin typeface="Aptos"/>
                <a:ea typeface="Aptos"/>
                <a:cs typeface="Aptos"/>
              </a:rPr>
              <a:t>Critically assess legal and regulatory frameworks, including SOLAS and the ISPS Code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1179EE2-5CCD-4683-83EA-EB7CDDF59E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829050"/>
            <a:ext cx="5238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175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16BA8A6-7FDC-466A-A9CF-0BCF290F7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924300"/>
            <a:ext cx="28575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912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7A26BF1-9B3B-4708-9902-DAC159701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3829050"/>
            <a:ext cx="93821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0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17202A"/>
                </a:solidFill>
                <a:latin typeface="Aptos"/>
                <a:ea typeface="Aptos"/>
                <a:cs typeface="Aptos"/>
              </a:rPr>
              <a:t>Identify physical, cyber, criminal and insider threats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B072EA1-310E-4859-966E-4ED44C0DF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10100"/>
            <a:ext cx="5238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175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B5EA178-B6E6-48F5-B7A4-B39AC1C85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4705350"/>
            <a:ext cx="28575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912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DB891F0-4A87-47D1-9811-0EDA0C79F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4610100"/>
            <a:ext cx="93821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9728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0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17202A"/>
                </a:solidFill>
                <a:latin typeface="Aptos"/>
                <a:ea typeface="Aptos"/>
                <a:cs typeface="Aptos"/>
              </a:rPr>
              <a:t>Develop security plans covering assessment, access, surveillance, response and communication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D98C85D-B631-4685-AD00-FE782B043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391150"/>
            <a:ext cx="5238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175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B37491A-066B-4F30-9DEE-6B44BA09E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5486400"/>
            <a:ext cx="28575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912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42DB1D9-2BD8-4EF2-B061-C51E550B8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5391150"/>
            <a:ext cx="93821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0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17202A"/>
                </a:solidFill>
                <a:latin typeface="Aptos"/>
                <a:ea typeface="Aptos"/>
                <a:cs typeface="Aptos"/>
              </a:rPr>
              <a:t>Explain stakeholder roles across port authorities, security, customs and international agencies</a:t>
            </a:r>
          </a:p>
        </p:txBody>
      </p:sp>
    </p:spTree>
    <p:extLst>
      <p:ext uri="{BB962C8B-B14F-4D97-AF65-F5344CB8AC3E}">
        <p14:creationId xmlns:p14="http://schemas.microsoft.com/office/powerpoint/2010/main" val="65633903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8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05E1D68-FFB4-449C-8316-1DE16E530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7429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81539A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PORT SECURITY MANAGEMENT  •  PSM-28  •  </a:t>
            </a: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LECTURE 7</a:t>
            </a:r>
          </a:p>
        </p:txBody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06942d9cc0a4bdb"/>
          <a:stretch xmlns:a="http://schemas.openxmlformats.org/drawingml/2006/main"/>
        </p:blipFill>
        <p:spPr>
          <a:xfrm xmlns:a="http://schemas.openxmlformats.org/drawingml/2006/main">
            <a:off x="11277600" y="171450"/>
            <a:ext cx="590550" cy="590550"/>
          </a:xfrm>
          <a:prstGeom xmlns:a="http://schemas.openxmlformats.org/drawingml/2006/main" prst="rect">
            <a:avLst/>
          </a:prstGeom>
        </p:spPr>
      </p:pic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5FABC111-014B-43C7-A98A-DB5C7AABF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287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60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Course learning outcomes — application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767C0B3-4455-4D6E-B0A7-56A043D3B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F1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E2F3F27-41DD-4190-A78F-7473C87FF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86525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1">
                <a:solidFill>
                  <a:srgbClr val="5F6874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5F6874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B8B8C9F-D248-4F48-8D78-03F18824F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95450"/>
            <a:ext cx="619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0">
                <a:solidFill>
                  <a:srgbClr val="5F6874"/>
                </a:solidFill>
                <a:latin typeface="Aptos"/>
                <a:ea typeface="Aptos"/>
                <a:cs typeface="Aptos"/>
              </a:defRPr>
            </a:pPr>
            <a:r>
              <a:rPr sz="1875" b="0">
                <a:solidFill>
                  <a:srgbClr val="5F6874"/>
                </a:solidFill>
                <a:latin typeface="Aptos"/>
                <a:ea typeface="Aptos"/>
                <a:cs typeface="Aptos"/>
              </a:rPr>
              <a:t>Learners will also be able to: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5DD8004-8C78-4586-9A1A-B140F9FCB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266950"/>
            <a:ext cx="5238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175" b="1">
                <a:solidFill>
                  <a:srgbClr val="167386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67386"/>
                </a:solidFill>
                <a:latin typeface="Aptos"/>
                <a:ea typeface="Aptos"/>
                <a:cs typeface="Aptos"/>
              </a:rPr>
              <a:t>06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9D177F7-3F84-4E64-A985-F233F0872E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2362200"/>
            <a:ext cx="28575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738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C002782-8064-456C-B382-9517CF0B8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2266950"/>
            <a:ext cx="93821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0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17202A"/>
                </a:solidFill>
                <a:latin typeface="Aptos"/>
                <a:ea typeface="Aptos"/>
                <a:cs typeface="Aptos"/>
              </a:rPr>
              <a:t>Apply risk-management principles to vulnerability assessment and mitigation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7F4CA17-75E7-4478-95CF-789482D65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048000"/>
            <a:ext cx="5238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175" b="1">
                <a:solidFill>
                  <a:srgbClr val="167386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67386"/>
                </a:solidFill>
                <a:latin typeface="Aptos"/>
                <a:ea typeface="Aptos"/>
                <a:cs typeface="Aptos"/>
              </a:rPr>
              <a:t>07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8E2B76B-B09F-4C14-A931-DF07B8E27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143250"/>
            <a:ext cx="28575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738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3954C8A-7549-4F86-8001-F272B1920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3048000"/>
            <a:ext cx="93821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0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17202A"/>
                </a:solidFill>
                <a:latin typeface="Aptos"/>
                <a:ea typeface="Aptos"/>
                <a:cs typeface="Aptos"/>
              </a:rPr>
              <a:t>Analyse security technologies such as CCTV, biometrics, AIS and cyber tools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DA5D4A0-2AEF-4E1D-87E5-5FA4EB54B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829050"/>
            <a:ext cx="5238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175" b="1">
                <a:solidFill>
                  <a:srgbClr val="167386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67386"/>
                </a:solidFill>
                <a:latin typeface="Aptos"/>
                <a:ea typeface="Aptos"/>
                <a:cs typeface="Aptos"/>
              </a:rPr>
              <a:t>08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578EAD4-E665-4842-88D6-93D59102F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924300"/>
            <a:ext cx="28575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738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B94AE9C-CAFE-467B-AAE9-4018DE9B3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3829050"/>
            <a:ext cx="93821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0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17202A"/>
                </a:solidFill>
                <a:latin typeface="Aptos"/>
                <a:ea typeface="Aptos"/>
                <a:cs typeface="Aptos"/>
              </a:rPr>
              <a:t>Evaluate incidents and turn lessons learned into stronger controls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4BA3AB1-E108-45B1-B8BF-E3B3DBFCD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10100"/>
            <a:ext cx="5238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175" b="1">
                <a:solidFill>
                  <a:srgbClr val="167386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67386"/>
                </a:solidFill>
                <a:latin typeface="Aptos"/>
                <a:ea typeface="Aptos"/>
                <a:cs typeface="Aptos"/>
              </a:rPr>
              <a:t>09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CBBB228-493C-48A6-8DD8-971216FDD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4705350"/>
            <a:ext cx="28575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738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9A8A06F-6E5E-4C99-B397-0D0556AFC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4610100"/>
            <a:ext cx="93821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0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17202A"/>
                </a:solidFill>
                <a:latin typeface="Aptos"/>
                <a:ea typeface="Aptos"/>
                <a:cs typeface="Aptos"/>
              </a:rPr>
              <a:t>Communicate during crises, inter-agency coordination and stakeholder reporting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58A5380-A613-4F63-846C-9129A9A72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391150"/>
            <a:ext cx="5238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175" b="1">
                <a:solidFill>
                  <a:srgbClr val="167386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67386"/>
                </a:solidFill>
                <a:latin typeface="Aptos"/>
                <a:ea typeface="Aptos"/>
                <a:cs typeface="Aptos"/>
              </a:rPr>
              <a:t>10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C1313C2-CF83-4FF3-AA85-E658F0A69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5486400"/>
            <a:ext cx="28575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738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3120A08-4D60-4875-9F21-89644791D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5391150"/>
            <a:ext cx="93821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Act ethically and lawfully while protecting rights and civil liberties</a:t>
            </a:r>
          </a:p>
        </p:txBody>
      </p:sp>
    </p:spTree>
    <p:extLst>
      <p:ext uri="{BB962C8B-B14F-4D97-AF65-F5344CB8AC3E}">
        <p14:creationId xmlns:p14="http://schemas.microsoft.com/office/powerpoint/2010/main" val="136349711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AF8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1FB0D96-E1C8-459A-BC97-39F85B64F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7429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81539A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PORT SECURITY MANAGEMENT  •  PSM-28  •  </a:t>
            </a: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LECTURE 7</a:t>
            </a:r>
          </a:p>
        </p:txBody>
      </p:sp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4fe911c3d3846b3"/>
          <a:stretch xmlns:a="http://schemas.openxmlformats.org/drawingml/2006/main"/>
        </p:blipFill>
        <p:spPr>
          <a:xfrm xmlns:a="http://schemas.openxmlformats.org/drawingml/2006/main">
            <a:off x="11277600" y="171450"/>
            <a:ext cx="590550" cy="590550"/>
          </a:xfrm>
          <a:prstGeom xmlns:a="http://schemas.openxmlformats.org/drawingml/2006/main" prst="rect">
            <a:avLst/>
          </a:prstGeom>
        </p:spPr>
      </p:pic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797DC308-594E-48C7-BB1E-500EFC798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287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60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Lecture 7: learning objectives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91F41FB-1454-4043-9CC9-05CD28D10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F1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3DE6186-2F56-4553-808E-DE5C3D7C7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86525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1">
                <a:solidFill>
                  <a:srgbClr val="5F6874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5F6874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637DF14-02D7-4703-8DE1-26D3895E2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809750"/>
            <a:ext cx="20002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0800" b="1">
                <a:solidFill>
                  <a:srgbClr val="EDE4F1"/>
                </a:solidFill>
                <a:latin typeface="Aptos"/>
                <a:ea typeface="Aptos"/>
                <a:cs typeface="Aptos"/>
              </a:defRPr>
            </a:pPr>
            <a:r>
              <a:rPr sz="10800" b="1">
                <a:solidFill>
                  <a:srgbClr val="EDE4F1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54FE721-FD30-47C0-AA4D-361C68785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1952625"/>
            <a:ext cx="8096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435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435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Access Control in Ports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A608760-A96C-454F-B66F-CDB8F9DC3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3086100"/>
            <a:ext cx="75247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025" b="0">
                <a:solidFill>
                  <a:srgbClr val="5F6874"/>
                </a:solidFill>
                <a:latin typeface="Aptos"/>
                <a:ea typeface="Aptos"/>
                <a:cs typeface="Aptos"/>
              </a:defRPr>
            </a:pPr>
            <a:r>
              <a:rPr sz="2025" b="0">
                <a:solidFill>
                  <a:srgbClr val="5F6874"/>
                </a:solidFill>
                <a:latin typeface="Aptos"/>
                <a:ea typeface="Aptos"/>
                <a:cs typeface="Aptos"/>
              </a:rPr>
              <a:t>Identity, credentials, restricted areas, screening and controlled movement.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30517EF-35C4-4307-A989-1DD8F6029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4095750"/>
            <a:ext cx="7810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rmAutofit fontScale="100000"/>
          </a:bodyPr>
          <a:lstStyle xmlns:a="http://schemas.openxmlformats.org/drawingml/2006/main"/>
          <a:p xmlns:a="http://schemas.openxmlformats.org/drawingml/2006/main">
            <a:pPr marL="23" indent="-13">
              <a:spcAft>
                <a:spcPts val="12"/>
              </a:spcAft>
              <a:buChar char="•"/>
              <a:defRPr sz="1725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>
                <a:solidFill>
                  <a:srgbClr val="17202A"/>
                </a:solidFill>
                <a:latin typeface="Aptos"/>
                <a:ea typeface="Aptos"/>
                <a:cs typeface="Aptos"/>
              </a:rPr>
              <a:t>Explain vulnerabilities in port access-control systems</a:t>
            </a:r>
          </a:p>
          <a:p xmlns:a="http://schemas.openxmlformats.org/drawingml/2006/main">
            <a:pPr marL="23" indent="-13">
              <a:spcAft>
                <a:spcPts val="12"/>
              </a:spcAft>
              <a:buChar char="•"/>
              <a:defRPr sz="1725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>
                <a:solidFill>
                  <a:srgbClr val="17202A"/>
                </a:solidFill>
                <a:latin typeface="Aptos"/>
                <a:ea typeface="Aptos"/>
                <a:cs typeface="Aptos"/>
              </a:rPr>
              <a:t>Design identity, credential and visitor-management processes</a:t>
            </a:r>
          </a:p>
          <a:p xmlns:a="http://schemas.openxmlformats.org/drawingml/2006/main">
            <a:pPr marL="23" indent="-13">
              <a:spcAft>
                <a:spcPts val="12"/>
              </a:spcAft>
              <a:buChar char="•"/>
              <a:defRPr sz="1725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>
                <a:solidFill>
                  <a:srgbClr val="17202A"/>
                </a:solidFill>
                <a:latin typeface="Aptos"/>
                <a:ea typeface="Aptos"/>
                <a:cs typeface="Aptos"/>
              </a:rPr>
              <a:t>Apply layered controls to people, vehicles and deliveries</a:t>
            </a:r>
          </a:p>
          <a:p xmlns:a="http://schemas.openxmlformats.org/drawingml/2006/main">
            <a:pPr marL="23" indent="-13">
              <a:spcAft>
                <a:spcPts val="12"/>
              </a:spcAft>
              <a:buChar char="•"/>
              <a:defRPr sz="1725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>
                <a:solidFill>
                  <a:srgbClr val="17202A"/>
                </a:solidFill>
                <a:latin typeface="Aptos"/>
                <a:ea typeface="Aptos"/>
                <a:cs typeface="Aptos"/>
              </a:rPr>
              <a:t>Balance security assurance with safe operational flow</a:t>
            </a:r>
          </a:p>
        </p:txBody>
      </p:sp>
    </p:spTree>
    <p:extLst>
      <p:ext uri="{BB962C8B-B14F-4D97-AF65-F5344CB8AC3E}">
        <p14:creationId xmlns:p14="http://schemas.microsoft.com/office/powerpoint/2010/main" val="42468783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8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221E640-71B9-48C1-BEFD-A46789D4D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7429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81539A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PORT SECURITY MANAGEMENT  •  PSM-28  •  </a:t>
            </a: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LECTURE 7</a:t>
            </a:r>
          </a:p>
        </p:txBody>
      </p:sp>
      <p:pic>
        <p:nvPicPr>
          <p:cNvPr id="2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3b70fbe95ca423f"/>
          <a:stretch xmlns:a="http://schemas.openxmlformats.org/drawingml/2006/main"/>
        </p:blipFill>
        <p:spPr>
          <a:xfrm xmlns:a="http://schemas.openxmlformats.org/drawingml/2006/main">
            <a:off x="11277600" y="171450"/>
            <a:ext cx="590550" cy="590550"/>
          </a:xfrm>
          <a:prstGeom xmlns:a="http://schemas.openxmlformats.org/drawingml/2006/main" prst="rect">
            <a:avLst/>
          </a:prstGeom>
        </p:spPr>
      </p:pic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D6A27E99-9985-4BE7-9551-D8A464A7D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287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60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Access control answers four questions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6DB2891-B70F-440E-B6F1-E03F76601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F1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A92C1E1-42ED-4131-92B1-A246E1210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86525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1">
                <a:solidFill>
                  <a:srgbClr val="5F6874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5F6874"/>
                </a:solidFill>
                <a:latin typeface="Aptos"/>
                <a:ea typeface="Aptos"/>
                <a:cs typeface="Aptos"/>
              </a:rPr>
              <a:t>06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3A2BA83-D474-4FB3-8987-5F19563D1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95450"/>
            <a:ext cx="8667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81357"/>
          </a:bodyPr>
          <a:lstStyle xmlns:a="http://schemas.openxmlformats.org/drawingml/2006/main"/>
          <a:p xmlns:a="http://schemas.openxmlformats.org/drawingml/2006/main">
            <a:pPr algn="l">
              <a:buNone/>
              <a:defRPr sz="2175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Effective access control manages authorised movement through time and space.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6DE905C-BDCC-4C45-B568-5372EAA70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524125"/>
            <a:ext cx="666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65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465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CEB5D7A-93AD-4F94-A306-1C1574AB8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352800"/>
            <a:ext cx="2143125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F1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E8F2B6E-7EEA-4AF3-BEA0-812772E23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600450"/>
            <a:ext cx="2143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WHO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67CF289-2552-4154-905C-AAB602545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000500"/>
            <a:ext cx="214312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0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17202A"/>
                </a:solidFill>
                <a:latin typeface="Aptos"/>
                <a:ea typeface="Aptos"/>
                <a:cs typeface="Aptos"/>
              </a:rPr>
              <a:t>Is the identity verified?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B9C7EDD-B4E3-4A79-ADDD-EB3C18243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2524125"/>
            <a:ext cx="666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650" b="1">
                <a:solidFill>
                  <a:srgbClr val="167386"/>
                </a:solidFill>
                <a:latin typeface="Aptos"/>
                <a:ea typeface="Aptos"/>
                <a:cs typeface="Aptos"/>
              </a:defRPr>
            </a:pPr>
            <a:r>
              <a:rPr sz="4650" b="1">
                <a:solidFill>
                  <a:srgbClr val="167386"/>
                </a:solidFill>
                <a:latin typeface="Aptos"/>
                <a:ea typeface="Aptos"/>
                <a:cs typeface="Aptos"/>
              </a:rPr>
              <a:t/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5500F2E-1DAD-4694-8527-B3B22E504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3352800"/>
            <a:ext cx="2143125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738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8A56E4B-7FB9-409E-9C7A-D9A655BB7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3600450"/>
            <a:ext cx="2143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67386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67386"/>
                </a:solidFill>
                <a:latin typeface="Aptos"/>
                <a:ea typeface="Aptos"/>
                <a:cs typeface="Aptos"/>
              </a:rPr>
              <a:t>WHY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7B85FB3-1C7B-45D0-B810-ADE9DAA2F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4000500"/>
            <a:ext cx="214312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0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17202A"/>
                </a:solidFill>
                <a:latin typeface="Aptos"/>
                <a:ea typeface="Aptos"/>
                <a:cs typeface="Aptos"/>
              </a:rPr>
              <a:t>Is there a legitimate purpose?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3344DDF-488D-4D75-AD4A-FC118C332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524125"/>
            <a:ext cx="666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650" b="1">
                <a:solidFill>
                  <a:srgbClr val="D39124"/>
                </a:solidFill>
                <a:latin typeface="Aptos"/>
                <a:ea typeface="Aptos"/>
                <a:cs typeface="Aptos"/>
              </a:defRPr>
            </a:pPr>
            <a:r>
              <a:rPr sz="4650" b="1">
                <a:solidFill>
                  <a:srgbClr val="D39124"/>
                </a:solidFill>
                <a:latin typeface="Aptos"/>
                <a:ea typeface="Aptos"/>
                <a:cs typeface="Aptos"/>
              </a:rPr>
              <a:t/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1140693-6D87-4938-8ECE-C52DAD896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352800"/>
            <a:ext cx="2143125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912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38584AB-2659-42DB-A1EA-ABAC6A642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00450"/>
            <a:ext cx="2143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D39124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D39124"/>
                </a:solidFill>
                <a:latin typeface="Aptos"/>
                <a:ea typeface="Aptos"/>
                <a:cs typeface="Aptos"/>
              </a:rPr>
              <a:t>WHERE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506CFCD-749B-447E-9E32-D7CEA42B8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000500"/>
            <a:ext cx="214312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0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17202A"/>
                </a:solidFill>
                <a:latin typeface="Aptos"/>
                <a:ea typeface="Aptos"/>
                <a:cs typeface="Aptos"/>
              </a:rPr>
              <a:t>Which zones are authorised?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CF0AF45-1145-4EC7-86EF-D62E185DF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10625" y="2524125"/>
            <a:ext cx="666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650" b="1">
                <a:solidFill>
                  <a:srgbClr val="A8424A"/>
                </a:solidFill>
                <a:latin typeface="Aptos"/>
                <a:ea typeface="Aptos"/>
                <a:cs typeface="Aptos"/>
              </a:defRPr>
            </a:pPr>
            <a:r>
              <a:rPr sz="4650" b="1">
                <a:solidFill>
                  <a:srgbClr val="A8424A"/>
                </a:solidFill>
                <a:latin typeface="Aptos"/>
                <a:ea typeface="Aptos"/>
                <a:cs typeface="Aptos"/>
              </a:rPr>
              <a:t/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31024FD-8CE2-454E-B7E4-47EDBF6CE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10625" y="3352800"/>
            <a:ext cx="2143125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424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9C6BE21-D85F-424F-A3FA-D51973D2B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10625" y="3600450"/>
            <a:ext cx="2143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A8424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A8424A"/>
                </a:solidFill>
                <a:latin typeface="Aptos"/>
                <a:ea typeface="Aptos"/>
                <a:cs typeface="Aptos"/>
              </a:rPr>
              <a:t>WHEN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1BBBE99-F0F9-45A1-85E0-94B843FC8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10625" y="4000500"/>
            <a:ext cx="214312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0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17202A"/>
                </a:solidFill>
                <a:latin typeface="Aptos"/>
                <a:ea typeface="Aptos"/>
                <a:cs typeface="Aptos"/>
              </a:rPr>
              <a:t>Is access valid now?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72A581F-9BE3-4201-8043-163BA522A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362575"/>
            <a:ext cx="10287000" cy="704850"/>
          </a:xfrm>
          <a:prstGeom xmlns:a="http://schemas.openxmlformats.org/drawingml/2006/main" prst="roundRect">
            <a:avLst>
              <a:gd name="adj" fmla="val 18919"/>
            </a:avLst>
          </a:prstGeom>
          <a:solidFill xmlns:a="http://schemas.openxmlformats.org/drawingml/2006/main">
            <a:srgbClr val="EDE4F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8D70621-544E-404E-B53D-F1A470883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5534025"/>
            <a:ext cx="97917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75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Every exception should be authorised, controlled, recorded and reviewed.</a:t>
            </a:r>
          </a:p>
        </p:txBody>
      </p:sp>
    </p:spTree>
    <p:extLst>
      <p:ext uri="{BB962C8B-B14F-4D97-AF65-F5344CB8AC3E}">
        <p14:creationId xmlns:p14="http://schemas.microsoft.com/office/powerpoint/2010/main" val="116570396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AF8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60B8B5B-845A-42E8-8E73-7CF2E322B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7429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81539A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PORT SECURITY MANAGEMENT  •  PSM-28  •  </a:t>
            </a: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LECTURE 7</a:t>
            </a:r>
          </a:p>
        </p:txBody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27cca67d1494a3d"/>
          <a:stretch xmlns:a="http://schemas.openxmlformats.org/drawingml/2006/main"/>
        </p:blipFill>
        <p:spPr>
          <a:xfrm xmlns:a="http://schemas.openxmlformats.org/drawingml/2006/main">
            <a:off x="11277600" y="171450"/>
            <a:ext cx="590550" cy="590550"/>
          </a:xfrm>
          <a:prstGeom xmlns:a="http://schemas.openxmlformats.org/drawingml/2006/main" prst="rect">
            <a:avLst/>
          </a:prstGeom>
        </p:spPr>
      </p:pic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31BFF8C6-110D-42F8-8A1D-6C9EDBAAC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287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60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Access-control vulnerabilities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78003DD-0FB5-4390-A7EB-F031D5614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F1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C51F789-D2B6-497A-93BF-4D1F3D2A3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86525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1">
                <a:solidFill>
                  <a:srgbClr val="5F6874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5F6874"/>
                </a:solidFill>
                <a:latin typeface="Aptos"/>
                <a:ea typeface="Aptos"/>
                <a:cs typeface="Aptos"/>
              </a:rPr>
              <a:t>07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8DF48A6-C467-4C23-850A-9DA6C8601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95450"/>
            <a:ext cx="9525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100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Routine and familiarity can weaken controls intended to verify every entry.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E5D7EE7-5ACE-4A18-84C7-A832C399A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238500"/>
            <a:ext cx="97155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2D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5E5C3A9-3DD0-4727-85A9-09856F9B1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028950"/>
            <a:ext cx="419100" cy="4191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F687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835114B-6FC1-4EAD-83D2-DEACCF6EB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428875"/>
            <a:ext cx="19526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5F6874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5F6874"/>
                </a:solidFill>
                <a:latin typeface="Aptos"/>
                <a:ea typeface="Aptos"/>
                <a:cs typeface="Aptos"/>
              </a:rPr>
              <a:t>FREQUENCY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6F19B49-6EDE-460B-A09B-4B644BFC5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667125"/>
            <a:ext cx="2238375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0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17202A"/>
                </a:solidFill>
                <a:latin typeface="Aptos"/>
                <a:ea typeface="Aptos"/>
                <a:cs typeface="Aptos"/>
              </a:rPr>
              <a:t>Repeated access reveals patterns and builds familiarity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AF42AF3-C244-43DD-A0E6-EF8A850BA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9025" y="3028950"/>
            <a:ext cx="419100" cy="4191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8424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0FC20D2-172E-4E55-8ED8-5D8C1D383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33775" y="2428875"/>
            <a:ext cx="19526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A8424A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A8424A"/>
                </a:solidFill>
                <a:latin typeface="Aptos"/>
                <a:ea typeface="Aptos"/>
                <a:cs typeface="Aptos"/>
              </a:rPr>
              <a:t>CREDENTIAL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896DF5D-9069-4C4A-ACFB-AA2CE8DAD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33775" y="3667125"/>
            <a:ext cx="2238375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0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17202A"/>
                </a:solidFill>
                <a:latin typeface="Aptos"/>
                <a:ea typeface="Aptos"/>
                <a:cs typeface="Aptos"/>
              </a:rPr>
              <a:t>Sharing, cloning, expiry or weak visual checks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9C64F9D-0992-41F9-96D9-275761BFD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3028950"/>
            <a:ext cx="419100" cy="4191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3F1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BC7B784-7460-4195-A4EE-7D1A51A3E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2428875"/>
            <a:ext cx="19526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PROCESS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F171AC9-F7B3-498F-8A72-741F1EC7A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3667125"/>
            <a:ext cx="2238375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Tailgating, overrides and inconsistent exceptions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6B63BB0-DBD3-4958-9143-AC067D12E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58275" y="3028950"/>
            <a:ext cx="419100" cy="4191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6738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7D081FB-3F78-4A7A-A123-76A985EE2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63025" y="2428875"/>
            <a:ext cx="19526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167386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67386"/>
                </a:solidFill>
                <a:latin typeface="Aptos"/>
                <a:ea typeface="Aptos"/>
                <a:cs typeface="Aptos"/>
              </a:rPr>
              <a:t>SYSTEM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AF4431D-3C6A-4079-9C81-C785BC6E2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63025" y="3667125"/>
            <a:ext cx="2238375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0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17202A"/>
                </a:solidFill>
                <a:latin typeface="Aptos"/>
                <a:ea typeface="Aptos"/>
                <a:cs typeface="Aptos"/>
              </a:rPr>
              <a:t>Outage, poor integration or weak audit trails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D043C48-5DAA-43A3-80BB-B0022285B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191125"/>
            <a:ext cx="10572750" cy="742950"/>
          </a:xfrm>
          <a:prstGeom xmlns:a="http://schemas.openxmlformats.org/drawingml/2006/main" prst="roundRect">
            <a:avLst>
              <a:gd name="adj" fmla="val 17949"/>
            </a:avLst>
          </a:prstGeom>
          <a:solidFill xmlns:a="http://schemas.openxmlformats.org/drawingml/2006/main">
            <a:srgbClr val="3F1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199D308-0E3D-4807-8380-E58A16681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353050"/>
            <a:ext cx="10001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9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9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Layer identity, authority, screening, supervision and monitoring.</a:t>
            </a:r>
          </a:p>
        </p:txBody>
      </p:sp>
    </p:spTree>
    <p:extLst>
      <p:ext uri="{BB962C8B-B14F-4D97-AF65-F5344CB8AC3E}">
        <p14:creationId xmlns:p14="http://schemas.microsoft.com/office/powerpoint/2010/main" val="93023816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8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BB2291E-FB2B-4AAE-B2D4-A190C98D2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7429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81539A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PORT SECURITY MANAGEMENT  •  PSM-28  •  </a:t>
            </a: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LECTURE 7</a:t>
            </a:r>
          </a:p>
        </p:txBody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f39d545ae064a50"/>
          <a:stretch xmlns:a="http://schemas.openxmlformats.org/drawingml/2006/main"/>
        </p:blipFill>
        <p:spPr>
          <a:xfrm xmlns:a="http://schemas.openxmlformats.org/drawingml/2006/main">
            <a:off x="11277600" y="171450"/>
            <a:ext cx="590550" cy="590550"/>
          </a:xfrm>
          <a:prstGeom xmlns:a="http://schemas.openxmlformats.org/drawingml/2006/main" prst="rect">
            <a:avLst/>
          </a:prstGeom>
        </p:spPr>
      </p:pic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A1CC22E7-A4B5-40B9-8D83-4D639667C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287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60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Advance information improves control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F44E81B-DC0F-455E-B9BF-321AD5414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F1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8FF0267-DBD3-4190-A541-E93F348B1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86525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1">
                <a:solidFill>
                  <a:srgbClr val="5F6874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5F6874"/>
                </a:solidFill>
                <a:latin typeface="Aptos"/>
                <a:ea typeface="Aptos"/>
                <a:cs typeface="Aptos"/>
              </a:rPr>
              <a:t>08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B0497A9-E9BB-435C-A22F-5BCBB6F62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1962150"/>
            <a:ext cx="762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510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510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/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0CB70EC-9870-4E4F-8C00-232830EF5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2952750"/>
            <a:ext cx="2857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ANTICIPATE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8154F24-0086-4DE7-853E-D3B58E30E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3476625"/>
            <a:ext cx="29527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0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7202A"/>
                </a:solidFill>
                <a:latin typeface="Aptos"/>
                <a:ea typeface="Aptos"/>
                <a:cs typeface="Aptos"/>
              </a:rPr>
              <a:t>Expected vessel, cargo, personnel and delivery movements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2000DAD-9103-414B-BFF8-28FA356A8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4375" y="1962150"/>
            <a:ext cx="762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5100" b="1">
                <a:solidFill>
                  <a:srgbClr val="167386"/>
                </a:solidFill>
                <a:latin typeface="Aptos"/>
                <a:ea typeface="Aptos"/>
                <a:cs typeface="Aptos"/>
              </a:defRPr>
            </a:pPr>
            <a:r>
              <a:rPr sz="5100" b="1">
                <a:solidFill>
                  <a:srgbClr val="167386"/>
                </a:solidFill>
                <a:latin typeface="Aptos"/>
                <a:ea typeface="Aptos"/>
                <a:cs typeface="Aptos"/>
              </a:rPr>
              <a:t/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953B35F-2CA7-4EC1-86E7-2E52F0C2F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4375" y="2952750"/>
            <a:ext cx="2857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167386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167386"/>
                </a:solidFill>
                <a:latin typeface="Aptos"/>
                <a:ea typeface="Aptos"/>
                <a:cs typeface="Aptos"/>
              </a:rPr>
              <a:t>ASSESS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24B38C2-429C-4855-9F90-3CDDE542D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4375" y="3476625"/>
            <a:ext cx="29527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0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7202A"/>
                </a:solidFill>
                <a:latin typeface="Aptos"/>
                <a:ea typeface="Aptos"/>
                <a:cs typeface="Aptos"/>
              </a:rPr>
              <a:t>Check authority, anomalies and risk indicators before arrival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ADB3DEA-296A-411E-8925-61F147C9B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9125" y="1962150"/>
            <a:ext cx="762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5100" b="1">
                <a:solidFill>
                  <a:srgbClr val="D39124"/>
                </a:solidFill>
                <a:latin typeface="Aptos"/>
                <a:ea typeface="Aptos"/>
                <a:cs typeface="Aptos"/>
              </a:defRPr>
            </a:pPr>
            <a:r>
              <a:rPr sz="5100" b="1">
                <a:solidFill>
                  <a:srgbClr val="D39124"/>
                </a:solidFill>
                <a:latin typeface="Aptos"/>
                <a:ea typeface="Aptos"/>
                <a:cs typeface="Aptos"/>
              </a:rPr>
              <a:t/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A430098-BE4A-47A0-A434-76F45E3C5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9125" y="2952750"/>
            <a:ext cx="2857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D39124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D39124"/>
                </a:solidFill>
                <a:latin typeface="Aptos"/>
                <a:ea typeface="Aptos"/>
                <a:cs typeface="Aptos"/>
              </a:rPr>
              <a:t>PREPARE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BB0C390-307B-4F68-8A91-833366FD5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9125" y="3476625"/>
            <a:ext cx="29527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0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7202A"/>
                </a:solidFill>
                <a:latin typeface="Aptos"/>
                <a:ea typeface="Aptos"/>
                <a:cs typeface="Aptos"/>
              </a:rPr>
              <a:t>Allocate lanes, escorts, screening and response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91C2588-317B-4D7A-BC68-F8F4962A3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4857750"/>
            <a:ext cx="10287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2D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6EE9E49-DB5F-4BDB-98AC-FE33CE495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219700"/>
            <a:ext cx="9810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7548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175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Advance notice supports risk-based decisions; it does not replace verification at the point of entry.</a:t>
            </a:r>
          </a:p>
        </p:txBody>
      </p:sp>
    </p:spTree>
    <p:extLst>
      <p:ext uri="{BB962C8B-B14F-4D97-AF65-F5344CB8AC3E}">
        <p14:creationId xmlns:p14="http://schemas.microsoft.com/office/powerpoint/2010/main" val="211405211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8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C1A07DA-BFDE-4A68-82C8-B3831E140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7429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81539A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PORT SECURITY MANAGEMENT  •  PSM-28  •  </a:t>
            </a: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LECTURE 7</a:t>
            </a:r>
          </a:p>
        </p:txBody>
      </p:sp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0d107960d684e71"/>
          <a:stretch xmlns:a="http://schemas.openxmlformats.org/drawingml/2006/main"/>
        </p:blipFill>
        <p:spPr>
          <a:xfrm xmlns:a="http://schemas.openxmlformats.org/drawingml/2006/main">
            <a:off x="11277600" y="171450"/>
            <a:ext cx="590550" cy="590550"/>
          </a:xfrm>
          <a:prstGeom xmlns:a="http://schemas.openxmlformats.org/drawingml/2006/main" prst="rect">
            <a:avLst/>
          </a:prstGeom>
        </p:spPr>
      </p:pic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1286690D-8651-48B8-8860-E6686B9D4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287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60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Identity and authority are different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7A541BC-B634-41DA-808E-C00350C68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F1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3314E79-CDC0-4AA7-B05E-54B615CB0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86525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1">
                <a:solidFill>
                  <a:srgbClr val="5F6874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5F6874"/>
                </a:solidFill>
                <a:latin typeface="Aptos"/>
                <a:ea typeface="Aptos"/>
                <a:cs typeface="Aptos"/>
              </a:rPr>
              <a:t>09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28B0477-2D53-42E9-8402-25B599970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14500"/>
            <a:ext cx="9239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4239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A genuine credential does not automatically authorise every action.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B617741-0222-4212-9A4A-FE0E8152E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667000"/>
            <a:ext cx="1381125" cy="323850"/>
          </a:xfrm>
          <a:prstGeom xmlns:a="http://schemas.openxmlformats.org/drawingml/2006/main" prst="roundRect">
            <a:avLst>
              <a:gd name="adj" fmla="val 35294"/>
            </a:avLst>
          </a:prstGeom>
          <a:solidFill xmlns:a="http://schemas.openxmlformats.org/drawingml/2006/main">
            <a:srgbClr val="3F1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ADE384C-1301-4583-82A6-8062CA1D5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24150"/>
            <a:ext cx="119062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IDENTITY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74F5766-687E-41A2-AD12-963EDFA5A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19375" y="2686050"/>
            <a:ext cx="7524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The person is who they claim to be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574D2DC-37A8-453A-B6AB-3454A9619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409950"/>
            <a:ext cx="1381125" cy="323850"/>
          </a:xfrm>
          <a:prstGeom xmlns:a="http://schemas.openxmlformats.org/drawingml/2006/main" prst="roundRect">
            <a:avLst>
              <a:gd name="adj" fmla="val 35294"/>
            </a:avLst>
          </a:prstGeom>
          <a:solidFill xmlns:a="http://schemas.openxmlformats.org/drawingml/2006/main">
            <a:srgbClr val="16738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0652ACF-6BB4-4C34-8100-03E7499A1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467100"/>
            <a:ext cx="119062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SPONSORSHIP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8D47A8C-C862-47C0-92E7-CD5F5D52F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19375" y="3429000"/>
            <a:ext cx="7524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0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7202A"/>
                </a:solidFill>
                <a:latin typeface="Aptos"/>
                <a:ea typeface="Aptos"/>
                <a:cs typeface="Aptos"/>
              </a:rPr>
              <a:t>A responsible organisation confirms need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B3F07EC-578B-4974-A408-0C81BD307E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152900"/>
            <a:ext cx="1381125" cy="323850"/>
          </a:xfrm>
          <a:prstGeom xmlns:a="http://schemas.openxmlformats.org/drawingml/2006/main" prst="roundRect">
            <a:avLst>
              <a:gd name="adj" fmla="val 35294"/>
            </a:avLst>
          </a:prstGeom>
          <a:solidFill xmlns:a="http://schemas.openxmlformats.org/drawingml/2006/main">
            <a:srgbClr val="3F1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3A525D0-72C3-4A0A-9A12-8A221EDF2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119062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ENTITLEMENT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F4B5BD1-F929-490C-B927-F2592DA22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19375" y="4171950"/>
            <a:ext cx="7524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0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7202A"/>
                </a:solidFill>
                <a:latin typeface="Aptos"/>
                <a:ea typeface="Aptos"/>
                <a:cs typeface="Aptos"/>
              </a:rPr>
              <a:t>Role, zone, time and conditions are approved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538FCA3-77A7-47D2-9E11-7B8D409FE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895850"/>
            <a:ext cx="1381125" cy="323850"/>
          </a:xfrm>
          <a:prstGeom xmlns:a="http://schemas.openxmlformats.org/drawingml/2006/main" prst="roundRect">
            <a:avLst>
              <a:gd name="adj" fmla="val 35294"/>
            </a:avLst>
          </a:prstGeom>
          <a:solidFill xmlns:a="http://schemas.openxmlformats.org/drawingml/2006/main">
            <a:srgbClr val="16738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9ADB186-9E01-42CD-AB23-7C5409728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953000"/>
            <a:ext cx="119062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STATUS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83C6BC3-3831-47D0-91E1-5A460FF8A8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19375" y="4914900"/>
            <a:ext cx="7524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0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7202A"/>
                </a:solidFill>
                <a:latin typeface="Aptos"/>
                <a:ea typeface="Aptos"/>
                <a:cs typeface="Aptos"/>
              </a:rPr>
              <a:t>Credential and employment remain valid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2B3850B-EB34-4F59-8880-ADE1AED5A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428875"/>
            <a:ext cx="2571750" cy="31432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DE4F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EAF8B1E-48A4-45DE-97EB-A04C39DE7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3143250"/>
            <a:ext cx="2000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83333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25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Verify the person, the purpose and the current permission.</a:t>
            </a:r>
          </a:p>
        </p:txBody>
      </p:sp>
    </p:spTree>
    <p:extLst>
      <p:ext uri="{BB962C8B-B14F-4D97-AF65-F5344CB8AC3E}">
        <p14:creationId xmlns:p14="http://schemas.microsoft.com/office/powerpoint/2010/main" val="9239848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8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76E1D91-3260-49D4-93C6-EEDBD246B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7429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81539A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PORT SECURITY MANAGEMENT  •  PSM-28  •  </a:t>
            </a: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LECTURE 7</a:t>
            </a:r>
          </a:p>
        </p:txBody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49d3948de6e494e"/>
          <a:stretch xmlns:a="http://schemas.openxmlformats.org/drawingml/2006/main"/>
        </p:blipFill>
        <p:spPr>
          <a:xfrm xmlns:a="http://schemas.openxmlformats.org/drawingml/2006/main">
            <a:off x="11277600" y="171450"/>
            <a:ext cx="590550" cy="590550"/>
          </a:xfrm>
          <a:prstGeom xmlns:a="http://schemas.openxmlformats.org/drawingml/2006/main" prst="rect">
            <a:avLst/>
          </a:prstGeom>
        </p:spPr>
      </p:pic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39AF1FA4-A767-413D-92A8-9FC476895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287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60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Learner activity: familiar contractor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AA1C07E-5102-4692-A559-353BF77A0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F1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8D403B4-7E67-4512-A751-FEBAD0CE2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86525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1">
                <a:solidFill>
                  <a:srgbClr val="5F6874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5F6874"/>
                </a:solidFill>
                <a:latin typeface="Aptos"/>
                <a:ea typeface="Aptos"/>
                <a:cs typeface="Aptos"/>
              </a:rPr>
              <a:t>10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F7EA1A5-4944-4B9C-BFA1-CA3401374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809750"/>
            <a:ext cx="10858500" cy="1104900"/>
          </a:xfrm>
          <a:prstGeom xmlns:a="http://schemas.openxmlformats.org/drawingml/2006/main" prst="roundRect">
            <a:avLst>
              <a:gd name="adj" fmla="val 15517"/>
            </a:avLst>
          </a:prstGeom>
          <a:solidFill xmlns:a="http://schemas.openxmlformats.org/drawingml/2006/main">
            <a:srgbClr val="3F1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853EF05-E546-47AC-A437-33BDDB503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076450"/>
            <a:ext cx="1019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9482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1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 regular contractor presents a valid badge but requests access to a different restricted area because the usual route is closed.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6FC3014-274A-4073-A922-D910B9359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476625"/>
            <a:ext cx="5334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300" b="1">
                <a:solidFill>
                  <a:srgbClr val="D39124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D39124"/>
                </a:solidFill>
                <a:latin typeface="Aptos"/>
                <a:ea typeface="Aptos"/>
                <a:cs typeface="Aptos"/>
              </a:rPr>
              <a:t/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7CADBE9-434E-40B5-AF76-720CD3C14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191000"/>
            <a:ext cx="2333625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What is verified?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3C0A58B-6E77-4D36-BEF5-AFE2F953D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3476625"/>
            <a:ext cx="5334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300" b="1">
                <a:solidFill>
                  <a:srgbClr val="D39124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D39124"/>
                </a:solidFill>
                <a:latin typeface="Aptos"/>
                <a:ea typeface="Aptos"/>
                <a:cs typeface="Aptos"/>
              </a:rPr>
              <a:t/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0766598-8992-4079-A4A7-F9BF4129C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4191000"/>
            <a:ext cx="2333625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What remains uncertain?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D6E11C2-1AA8-44E9-AE9F-E47DC8662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476625"/>
            <a:ext cx="5334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300" b="1">
                <a:solidFill>
                  <a:srgbClr val="167386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167386"/>
                </a:solidFill>
                <a:latin typeface="Aptos"/>
                <a:ea typeface="Aptos"/>
                <a:cs typeface="Aptos"/>
              </a:rPr>
              <a:t/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950D09D-81F3-4D2F-80F6-CABFD0F52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191000"/>
            <a:ext cx="2333625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Who can authorise the change?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DB63FC3-5C9C-48E8-94CC-A59FB2CED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3476625"/>
            <a:ext cx="5334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300" b="1">
                <a:solidFill>
                  <a:srgbClr val="167386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167386"/>
                </a:solidFill>
                <a:latin typeface="Aptos"/>
                <a:ea typeface="Aptos"/>
                <a:cs typeface="Aptos"/>
              </a:rPr>
              <a:t/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2DD82CB-6266-48A6-87F9-7536F5906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4191000"/>
            <a:ext cx="2333625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How should the exception be controlled?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AE2977C-CCB9-4741-B77C-0C3C43BCA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667375"/>
            <a:ext cx="10096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A8424A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A8424A"/>
                </a:solidFill>
                <a:latin typeface="Aptos"/>
                <a:ea typeface="Aptos"/>
                <a:cs typeface="Aptos"/>
              </a:rPr>
              <a:t>Do not confuse familiarity with current authority.</a:t>
            </a:r>
          </a:p>
        </p:txBody>
      </p:sp>
    </p:spTree>
    <p:extLst>
      <p:ext uri="{BB962C8B-B14F-4D97-AF65-F5344CB8AC3E}">
        <p14:creationId xmlns:p14="http://schemas.microsoft.com/office/powerpoint/2010/main" val="1694668604"/>
      </p:ext>
    </p:extLst>
  </p:cSld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0c7b65f3dbb4fb6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AFD345F-2E6F-4046-88C2-0C48BBE51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C1123">
              <a:alpha val="85098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4AD6865-1FCB-402A-ADEC-66B93FA21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6953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74625"/>
          </a:bodyPr>
          <a:lstStyle xmlns:a="http://schemas.openxmlformats.org/drawingml/2006/main"/>
          <a:p xmlns:a="http://schemas.openxmlformats.org/drawingml/2006/main">
            <a:pPr algn="l">
              <a:buNone/>
              <a:defRPr sz="37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7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 credential is one part of access control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F5C1C51-C0FB-40DB-B4D9-16942C47A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00125"/>
            <a:ext cx="809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E8DCEC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E8DCEC"/>
                </a:solidFill>
                <a:latin typeface="Aptos"/>
                <a:ea typeface="Aptos"/>
                <a:cs typeface="Aptos"/>
              </a:rPr>
              <a:t>Identity  •  Sponsor  •  Entitlement  •  Status  •  Behaviour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16CA410-22FE-427C-ABD3-6F1DD1D54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953000"/>
            <a:ext cx="10858500" cy="1257300"/>
          </a:xfrm>
          <a:prstGeom xmlns:a="http://schemas.openxmlformats.org/drawingml/2006/main" prst="roundRect">
            <a:avLst>
              <a:gd name="adj" fmla="val 12121"/>
            </a:avLst>
          </a:prstGeom>
          <a:solidFill xmlns:a="http://schemas.openxmlformats.org/drawingml/2006/main">
            <a:srgbClr val="FFFFFF">
              <a:alpha val="9098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52091D7-FE63-49DD-BE02-3D7CC0168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5191125"/>
            <a:ext cx="3238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4563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• Compare person and credential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96FBCEA-BA2D-47AB-BD07-9A4A116F5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52925" y="5191125"/>
            <a:ext cx="3238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A8424A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A8424A"/>
                </a:solidFill>
                <a:latin typeface="Aptos"/>
                <a:ea typeface="Aptos"/>
                <a:cs typeface="Aptos"/>
              </a:rPr>
              <a:t>• Confirm zone and time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7582770-03CE-492F-9499-932C692DC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29550" y="5191125"/>
            <a:ext cx="3238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• Check current validity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BA02E41-CD48-4EAC-900F-8907E2A5A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5657850"/>
            <a:ext cx="3238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89806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• Challenge anomalies respectfully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1F67387-1F3E-4BBF-AEDA-35C86671F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52925" y="5657850"/>
            <a:ext cx="3238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8125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• Record denied or exceptional access</a:t>
            </a:r>
          </a:p>
        </p:txBody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76294aff2e14d77"/>
          <a:stretch xmlns:a="http://schemas.openxmlformats.org/drawingml/2006/main"/>
        </p:blipFill>
        <p:spPr>
          <a:xfrm xmlns:a="http://schemas.openxmlformats.org/drawingml/2006/main">
            <a:off x="11334750" y="266700"/>
            <a:ext cx="533400" cy="5334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75400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8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0BC7608-4330-48AA-8F31-3C4C1DFBB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7429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81539A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PORT SECURITY MANAGEMENT  •  PSM-28  •  </a:t>
            </a: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LECTURE 7</a:t>
            </a:r>
          </a:p>
        </p:txBody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745ae94a80c4d17"/>
          <a:stretch xmlns:a="http://schemas.openxmlformats.org/drawingml/2006/main"/>
        </p:blipFill>
        <p:spPr>
          <a:xfrm xmlns:a="http://schemas.openxmlformats.org/drawingml/2006/main">
            <a:off x="11277600" y="171450"/>
            <a:ext cx="590550" cy="590550"/>
          </a:xfrm>
          <a:prstGeom xmlns:a="http://schemas.openxmlformats.org/drawingml/2006/main" prst="rect">
            <a:avLst/>
          </a:prstGeom>
        </p:spPr>
      </p:pic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CB8056AC-20F7-4F50-8CA0-B6B2408C1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287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60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Credential types need clear rules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B6FBCE7-D1AC-4731-9333-4A691EF2A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F1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358AAF2-9E96-4B4B-942B-688CC0090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86525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1">
                <a:solidFill>
                  <a:srgbClr val="5F6874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5F6874"/>
                </a:solidFill>
                <a:latin typeface="Aptos"/>
                <a:ea typeface="Aptos"/>
                <a:cs typeface="Aptos"/>
              </a:rPr>
              <a:t>12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F2279E7-E854-4E4C-ADA4-58A1BFAD7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95450"/>
            <a:ext cx="9906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950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Different durations and access needs require different controls.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CB76E66-0BAA-4503-B4CC-BE0EF524A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67000"/>
            <a:ext cx="2667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5092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0" b="1">
                <a:solidFill>
                  <a:srgbClr val="A8424A"/>
                </a:solidFill>
                <a:latin typeface="Aptos"/>
                <a:ea typeface="Aptos"/>
                <a:cs typeface="Aptos"/>
              </a:defRPr>
            </a:pPr>
            <a:r>
              <a:rPr sz="6750" b="1">
                <a:solidFill>
                  <a:srgbClr val="A8424A"/>
                </a:solidFill>
                <a:latin typeface="Aptos"/>
                <a:ea typeface="Aptos"/>
                <a:cs typeface="Aptos"/>
              </a:rPr>
              <a:t>PERMANENT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BB82F56-D926-4331-BFF3-2AC61E4F9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3810000"/>
            <a:ext cx="2095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725" b="1">
                <a:solidFill>
                  <a:srgbClr val="5F6874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5F6874"/>
                </a:solidFill>
                <a:latin typeface="Aptos"/>
                <a:ea typeface="Aptos"/>
                <a:cs typeface="Aptos"/>
              </a:rPr>
              <a:t>Ongoing authorised role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51E033F-062D-47FA-9378-DBBDB3E4E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3875" y="3048000"/>
            <a:ext cx="952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2593"/>
          </a:bodyPr>
          <a:lstStyle xmlns:a="http://schemas.openxmlformats.org/drawingml/2006/main"/>
          <a:p xmlns:a="http://schemas.openxmlformats.org/drawingml/2006/main">
            <a:pPr algn="ctr">
              <a:buNone/>
              <a:defRPr sz="4050" b="1">
                <a:solidFill>
                  <a:srgbClr val="D39124"/>
                </a:solidFill>
                <a:latin typeface="Aptos"/>
                <a:ea typeface="Aptos"/>
                <a:cs typeface="Aptos"/>
              </a:defRPr>
            </a:pPr>
            <a:r>
              <a:rPr sz="4050" b="1">
                <a:solidFill>
                  <a:srgbClr val="D39124"/>
                </a:solidFill>
                <a:latin typeface="Aptos"/>
                <a:ea typeface="Aptos"/>
                <a:cs typeface="Aptos"/>
              </a:rPr>
              <a:t>→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A3EAEED-746C-4331-93BD-7ABFDE5B2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2667000"/>
            <a:ext cx="2667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5092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0" b="1">
                <a:solidFill>
                  <a:srgbClr val="167386"/>
                </a:solidFill>
                <a:latin typeface="Aptos"/>
                <a:ea typeface="Aptos"/>
                <a:cs typeface="Aptos"/>
              </a:defRPr>
            </a:pPr>
            <a:r>
              <a:rPr sz="6750" b="1">
                <a:solidFill>
                  <a:srgbClr val="167386"/>
                </a:solidFill>
                <a:latin typeface="Aptos"/>
                <a:ea typeface="Aptos"/>
                <a:cs typeface="Aptos"/>
              </a:rPr>
              <a:t>TEMPORARY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B0F0562-E779-4ADB-961A-76F25F7F2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810000"/>
            <a:ext cx="2095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725" b="1">
                <a:solidFill>
                  <a:srgbClr val="5F6874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5F6874"/>
                </a:solidFill>
                <a:latin typeface="Aptos"/>
                <a:ea typeface="Aptos"/>
                <a:cs typeface="Aptos"/>
              </a:rPr>
              <a:t>Time-limited work or project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8D9FAFC-8A7A-4122-840E-062DC9D5EF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2428875"/>
            <a:ext cx="2333625" cy="2381250"/>
          </a:xfrm>
          <a:prstGeom xmlns:a="http://schemas.openxmlformats.org/drawingml/2006/main" prst="roundRect">
            <a:avLst>
              <a:gd name="adj" fmla="val 7347"/>
            </a:avLst>
          </a:prstGeom>
          <a:solidFill xmlns:a="http://schemas.openxmlformats.org/drawingml/2006/main">
            <a:srgbClr val="EDE4F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B2B282A-3494-4E46-9D82-0BF8DC7B0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6875" y="2857500"/>
            <a:ext cx="176212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89001"/>
          </a:bodyPr>
          <a:lstStyle xmlns:a="http://schemas.openxmlformats.org/drawingml/2006/main"/>
          <a:p xmlns:a="http://schemas.openxmlformats.org/drawingml/2006/main">
            <a:pPr algn="ctr">
              <a:buNone/>
              <a:defRPr sz="390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VISITOR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4F3AF0E-0554-46D9-B6AE-8D480A848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6875" y="3667125"/>
            <a:ext cx="17621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869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725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Sponsored, controlled and returned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42A2162-F9FD-48E2-BD39-90612D11D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238750"/>
            <a:ext cx="10668000" cy="762000"/>
          </a:xfrm>
          <a:prstGeom xmlns:a="http://schemas.openxmlformats.org/drawingml/2006/main" prst="roundRect">
            <a:avLst>
              <a:gd name="adj" fmla="val 17500"/>
            </a:avLst>
          </a:prstGeom>
          <a:solidFill xmlns:a="http://schemas.openxmlformats.org/drawingml/2006/main">
            <a:srgbClr val="F7E8C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17218D0-3E68-4731-BAA7-630A0CEEE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5410200"/>
            <a:ext cx="101346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Every credential needs an owner, validity period, access profile and revocation process.</a:t>
            </a:r>
          </a:p>
        </p:txBody>
      </p:sp>
    </p:spTree>
    <p:extLst>
      <p:ext uri="{BB962C8B-B14F-4D97-AF65-F5344CB8AC3E}">
        <p14:creationId xmlns:p14="http://schemas.microsoft.com/office/powerpoint/2010/main" val="131904281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8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8A363C9-7BB0-4DB8-A17D-01A09EEDE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7429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81539A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PORT SECURITY MANAGEMENT  •  PSM-28  •  </a:t>
            </a: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LECTURE 7</a:t>
            </a:r>
          </a:p>
        </p:txBody>
      </p:sp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84bcb44a1a449a2"/>
          <a:stretch xmlns:a="http://schemas.openxmlformats.org/drawingml/2006/main"/>
        </p:blipFill>
        <p:spPr>
          <a:xfrm xmlns:a="http://schemas.openxmlformats.org/drawingml/2006/main">
            <a:off x="11277600" y="171450"/>
            <a:ext cx="590550" cy="590550"/>
          </a:xfrm>
          <a:prstGeom xmlns:a="http://schemas.openxmlformats.org/drawingml/2006/main" prst="rect">
            <a:avLst/>
          </a:prstGeom>
        </p:spPr>
      </p:pic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DC563C54-CDB7-4004-9FF7-84BD317F2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287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92122"/>
          </a:bodyPr>
          <a:lstStyle xmlns:a="http://schemas.openxmlformats.org/drawingml/2006/main"/>
          <a:p xmlns:a="http://schemas.openxmlformats.org/drawingml/2006/main">
            <a:pPr algn="l">
              <a:buNone/>
              <a:defRPr sz="360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Screening and biometrics: complementary controls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2FAE05A-7E51-4E61-8653-BE4C054D0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F1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63B8A67-A5EC-4DB9-8AB2-F62F466D5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86525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1">
                <a:solidFill>
                  <a:srgbClr val="5F6874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5F6874"/>
                </a:solidFill>
                <a:latin typeface="Aptos"/>
                <a:ea typeface="Aptos"/>
                <a:cs typeface="Aptos"/>
              </a:rPr>
              <a:t>13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24E39D6-7560-456B-B561-4308DEFCA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866900"/>
            <a:ext cx="5000625" cy="3333750"/>
          </a:xfrm>
          <a:prstGeom xmlns:a="http://schemas.openxmlformats.org/drawingml/2006/main" prst="roundRect">
            <a:avLst>
              <a:gd name="adj" fmla="val 5143"/>
            </a:avLst>
          </a:prstGeom>
          <a:solidFill xmlns:a="http://schemas.openxmlformats.org/drawingml/2006/main">
            <a:srgbClr val="F5E0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EB06D3D-EA26-4CC6-9BF6-02F3844B40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152650"/>
            <a:ext cx="1666875" cy="323850"/>
          </a:xfrm>
          <a:prstGeom xmlns:a="http://schemas.openxmlformats.org/drawingml/2006/main" prst="roundRect">
            <a:avLst>
              <a:gd name="adj" fmla="val 35294"/>
            </a:avLst>
          </a:prstGeom>
          <a:solidFill xmlns:a="http://schemas.openxmlformats.org/drawingml/2006/main">
            <a:srgbClr val="A8424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741E2C5-A057-49A1-9181-B9ABA7DC7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209800"/>
            <a:ext cx="1476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7148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BACKGROUND SCREENING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6DB7641-251B-4543-A802-FFDBE536C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86050"/>
            <a:ext cx="3333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53922"/>
          </a:bodyPr>
          <a:lstStyle xmlns:a="http://schemas.openxmlformats.org/drawingml/2006/main"/>
          <a:p xmlns:a="http://schemas.openxmlformats.org/drawingml/2006/main">
            <a:pPr algn="l">
              <a:buNone/>
              <a:defRPr sz="2550" b="1">
                <a:solidFill>
                  <a:srgbClr val="A8424A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A8424A"/>
                </a:solidFill>
                <a:latin typeface="Aptos"/>
                <a:ea typeface="Aptos"/>
                <a:cs typeface="Aptos"/>
              </a:rPr>
              <a:t>Assesses suitability for defined access or responsibility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378B27A-DD83-4152-906B-2792F8B2A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286125"/>
            <a:ext cx="4095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0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875" b="0">
                <a:solidFill>
                  <a:srgbClr val="17202A"/>
                </a:solidFill>
                <a:latin typeface="Aptos"/>
                <a:ea typeface="Aptos"/>
                <a:cs typeface="Aptos"/>
              </a:rPr>
              <a:t>Principle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F097AD1-202C-4151-B6FD-8FBD91D7A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54169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A8424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A8424A"/>
                </a:solidFill>
                <a:latin typeface="Aptos"/>
                <a:ea typeface="Aptos"/>
                <a:cs typeface="Aptos"/>
              </a:rPr>
              <a:t>Lawful, proportionate and role-relevant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4ABD1F7-7203-42E4-95CD-CB74883FA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610100"/>
            <a:ext cx="4095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BIOMETRIC ASSURANCE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012DDB2-5482-4C86-B809-520684C20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66900"/>
            <a:ext cx="5238750" cy="3333750"/>
          </a:xfrm>
          <a:prstGeom xmlns:a="http://schemas.openxmlformats.org/drawingml/2006/main" prst="roundRect">
            <a:avLst>
              <a:gd name="adj" fmla="val 5143"/>
            </a:avLst>
          </a:prstGeom>
          <a:solidFill xmlns:a="http://schemas.openxmlformats.org/drawingml/2006/main">
            <a:srgbClr val="EDE4F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321CBAB-AA12-4933-896A-5C2F39E30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152650"/>
            <a:ext cx="1762125" cy="323850"/>
          </a:xfrm>
          <a:prstGeom xmlns:a="http://schemas.openxmlformats.org/drawingml/2006/main" prst="roundRect">
            <a:avLst>
              <a:gd name="adj" fmla="val 35294"/>
            </a:avLst>
          </a:prstGeom>
          <a:solidFill xmlns:a="http://schemas.openxmlformats.org/drawingml/2006/main">
            <a:srgbClr val="3F1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84E9948-6FB7-4F21-94B2-B4D8F8BA3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209800"/>
            <a:ext cx="157162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57292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Links a credential to the person presenting it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C2EC8B2-B817-4066-8C51-8DC8C0556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686050"/>
            <a:ext cx="4286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55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Principle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215AD31-0172-42E9-A470-BA20C5920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3286125"/>
            <a:ext cx="4286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0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875" b="0">
                <a:solidFill>
                  <a:srgbClr val="17202A"/>
                </a:solidFill>
                <a:latin typeface="Aptos"/>
                <a:ea typeface="Aptos"/>
                <a:cs typeface="Aptos"/>
              </a:rPr>
              <a:t>Secure enrolment, privacy and fallback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2BD9B70-FFEC-4662-8F91-2E8329CAB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24815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7314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LIMITATION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73BA4CE-7031-4AA1-906D-2AA67B0BC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610100"/>
            <a:ext cx="4286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Neither control proves current purpose or prevents misuse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763B859-B09C-4BF9-916F-BA21280C8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667375"/>
            <a:ext cx="10096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75" b="1">
                <a:solidFill>
                  <a:srgbClr val="167386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67386"/>
                </a:solidFill>
                <a:latin typeface="Aptos"/>
                <a:ea typeface="Aptos"/>
                <a:cs typeface="Aptos"/>
              </a:rPr>
              <a:t>Use identity assurance within a complete access process.</a:t>
            </a:r>
          </a:p>
        </p:txBody>
      </p:sp>
    </p:spTree>
    <p:extLst>
      <p:ext uri="{BB962C8B-B14F-4D97-AF65-F5344CB8AC3E}">
        <p14:creationId xmlns:p14="http://schemas.microsoft.com/office/powerpoint/2010/main" val="2018766138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AF8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6A32B97-2BE6-43D9-B23B-6542968C9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7429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81539A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PORT SECURITY MANAGEMENT  •  PSM-28  •  </a:t>
            </a: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LECTURE 7</a:t>
            </a:r>
          </a:p>
        </p:txBody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8e8874c0dc14a75"/>
          <a:stretch xmlns:a="http://schemas.openxmlformats.org/drawingml/2006/main"/>
        </p:blipFill>
        <p:spPr>
          <a:xfrm xmlns:a="http://schemas.openxmlformats.org/drawingml/2006/main">
            <a:off x="11277600" y="171450"/>
            <a:ext cx="590550" cy="590550"/>
          </a:xfrm>
          <a:prstGeom xmlns:a="http://schemas.openxmlformats.org/drawingml/2006/main" prst="rect">
            <a:avLst/>
          </a:prstGeom>
        </p:spPr>
      </p:pic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DE3223C2-14F6-4728-9B67-2255B5A30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287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60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Credential lifecycle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7B973DB-5A95-44A1-A820-77B532D00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F1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BD3EC7A-D8C4-44BA-91BB-74AEE96A5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86525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1">
                <a:solidFill>
                  <a:srgbClr val="5F6874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5F6874"/>
                </a:solidFill>
                <a:latin typeface="Aptos"/>
                <a:ea typeface="Aptos"/>
                <a:cs typeface="Aptos"/>
              </a:rPr>
              <a:t>14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E1EB0B6-E415-4BEA-99DD-B7BE9D8BA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95450"/>
            <a:ext cx="10001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100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A secure credential is managed from request to final revocation.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12B5AFA-D9D6-444E-80BD-0B1C9CEB0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667000"/>
            <a:ext cx="2333625" cy="1695450"/>
          </a:xfrm>
          <a:prstGeom xmlns:a="http://schemas.openxmlformats.org/drawingml/2006/main" prst="roundRect">
            <a:avLst>
              <a:gd name="adj" fmla="val 8989"/>
            </a:avLst>
          </a:prstGeom>
          <a:solidFill xmlns:a="http://schemas.openxmlformats.org/drawingml/2006/main">
            <a:srgbClr val="FAF8FB"/>
          </a:solidFill>
          <a:ln xmlns:a="http://schemas.openxmlformats.org/drawingml/2006/main" w="9525">
            <a:solidFill>
              <a:srgbClr val="A8424A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1C882BF-2709-498F-BDF2-E2FFFE4C8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914650"/>
            <a:ext cx="1952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A8424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A8424A"/>
                </a:solidFill>
                <a:latin typeface="Aptos"/>
                <a:ea typeface="Aptos"/>
                <a:cs typeface="Aptos"/>
              </a:rPr>
              <a:t>REQUEST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E666678-4670-4BC0-9F64-8EF53139A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390900"/>
            <a:ext cx="19145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725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Sponsor and business need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28A8C20-4206-43E8-AE74-9A0DD3535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3238500"/>
            <a:ext cx="381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5F6874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5F6874"/>
                </a:solidFill>
                <a:latin typeface="Aptos"/>
                <a:ea typeface="Aptos"/>
                <a:cs typeface="Aptos"/>
              </a:rPr>
              <a:t>→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37D0CBF-0622-47A2-B2EF-DCAC5DF6D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2667000"/>
            <a:ext cx="2333625" cy="1695450"/>
          </a:xfrm>
          <a:prstGeom xmlns:a="http://schemas.openxmlformats.org/drawingml/2006/main" prst="roundRect">
            <a:avLst>
              <a:gd name="adj" fmla="val 898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39124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F8187C8-FF78-4851-A241-B57A1E5BD5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8550" y="2914650"/>
            <a:ext cx="1952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D39124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D39124"/>
                </a:solidFill>
                <a:latin typeface="Aptos"/>
                <a:ea typeface="Aptos"/>
                <a:cs typeface="Aptos"/>
              </a:rPr>
              <a:t>VERIFY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40014ED-74EB-45A9-AC6B-32E8F47F9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600" y="3390900"/>
            <a:ext cx="19145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9904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725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Identity, screening and authority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DEF0CF2-9F8B-4BF1-9331-0FDC438AA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29300" y="3238500"/>
            <a:ext cx="381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5F6874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5F6874"/>
                </a:solidFill>
                <a:latin typeface="Aptos"/>
                <a:ea typeface="Aptos"/>
                <a:cs typeface="Aptos"/>
              </a:rPr>
              <a:t>→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7144BDF-A4D5-4EF3-8C3B-C7ABCE6D3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2667000"/>
            <a:ext cx="2333625" cy="1695450"/>
          </a:xfrm>
          <a:prstGeom xmlns:a="http://schemas.openxmlformats.org/drawingml/2006/main" prst="roundRect">
            <a:avLst>
              <a:gd name="adj" fmla="val 8989"/>
            </a:avLst>
          </a:prstGeom>
          <a:solidFill xmlns:a="http://schemas.openxmlformats.org/drawingml/2006/main">
            <a:srgbClr val="FAF8FB"/>
          </a:solidFill>
          <a:ln xmlns:a="http://schemas.openxmlformats.org/drawingml/2006/main" w="9525">
            <a:solidFill>
              <a:srgbClr val="3F1D52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AC45F61-31A0-4FD1-A076-DCDF44798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2914650"/>
            <a:ext cx="1952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ISSUE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B6EF691-571A-4909-B0D2-514265669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3390900"/>
            <a:ext cx="19145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98437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725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Access profile and acknowledgement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CBB2623-CB16-4145-927A-83C1EFDA6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0600" y="3238500"/>
            <a:ext cx="381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5F6874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5F6874"/>
                </a:solidFill>
                <a:latin typeface="Aptos"/>
                <a:ea typeface="Aptos"/>
                <a:cs typeface="Aptos"/>
              </a:rPr>
              <a:t>→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2AB770A-135D-473E-932C-8740B8329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667000"/>
            <a:ext cx="2333625" cy="1695450"/>
          </a:xfrm>
          <a:prstGeom xmlns:a="http://schemas.openxmlformats.org/drawingml/2006/main" prst="roundRect">
            <a:avLst>
              <a:gd name="adj" fmla="val 898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167386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9AF52A4-7D4F-472C-B706-7785F2DF0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2914650"/>
            <a:ext cx="1952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67386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67386"/>
                </a:solidFill>
                <a:latin typeface="Aptos"/>
                <a:ea typeface="Aptos"/>
                <a:cs typeface="Aptos"/>
              </a:rPr>
              <a:t>USE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830D30B-1A28-4158-8E1A-E6C875FD4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3390900"/>
            <a:ext cx="19145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725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Monitor, review and renew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DC1C6D3-4888-4D0F-9525-DFE372D19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5048250"/>
            <a:ext cx="9525000" cy="80010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DDED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2ECF82B-53AD-4725-AA32-8D2C401DE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5257800"/>
            <a:ext cx="8953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1">
                <a:solidFill>
                  <a:srgbClr val="2E7968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2E7968"/>
                </a:solidFill>
                <a:latin typeface="Aptos"/>
                <a:ea typeface="Aptos"/>
                <a:cs typeface="Aptos"/>
              </a:rPr>
              <a:t>Then recover, revoke and audit when access ends.</a:t>
            </a:r>
          </a:p>
        </p:txBody>
      </p:sp>
    </p:spTree>
    <p:extLst>
      <p:ext uri="{BB962C8B-B14F-4D97-AF65-F5344CB8AC3E}">
        <p14:creationId xmlns:p14="http://schemas.microsoft.com/office/powerpoint/2010/main" val="1788955576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8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D1CB5E4-6272-4635-98A1-C96E466A9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7429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81539A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PORT SECURITY MANAGEMENT  •  PSM-28  •  </a:t>
            </a: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LECTURE 7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80cf607158c4335"/>
          <a:stretch xmlns:a="http://schemas.openxmlformats.org/drawingml/2006/main"/>
        </p:blipFill>
        <p:spPr>
          <a:xfrm xmlns:a="http://schemas.openxmlformats.org/drawingml/2006/main">
            <a:off x="11277600" y="171450"/>
            <a:ext cx="590550" cy="590550"/>
          </a:xfrm>
          <a:prstGeom xmlns:a="http://schemas.openxmlformats.org/drawingml/2006/main" prst="rect">
            <a:avLst/>
          </a:prstGeom>
        </p:spPr>
      </p:pic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EFF2E6C9-66BD-4B6E-A57D-D056A51E1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287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60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Visitor access requires active ownership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F8C2CFA-37DB-4B42-8314-BD9481945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F1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831ADF3-3451-4D75-8D02-6B298DA25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86525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1">
                <a:solidFill>
                  <a:srgbClr val="5F6874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5F6874"/>
                </a:solidFill>
                <a:latin typeface="Aptos"/>
                <a:ea typeface="Aptos"/>
                <a:cs typeface="Aptos"/>
              </a:rPr>
              <a:t>15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0C50344-1993-482A-9F44-B27106BD5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981200"/>
            <a:ext cx="3048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57199"/>
          </a:bodyPr>
          <a:lstStyle xmlns:a="http://schemas.openxmlformats.org/drawingml/2006/main"/>
          <a:p xmlns:a="http://schemas.openxmlformats.org/drawingml/2006/main">
            <a:pPr algn="l">
              <a:buNone/>
              <a:defRPr sz="840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840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SPONSOR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157EE4C-86AA-4CC4-B6E2-01580DA63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571875"/>
            <a:ext cx="3238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A named host accepts responsibility for purpose, route and conduct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9EE2CE9-4423-4701-99DB-DB6072F4F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2095500"/>
            <a:ext cx="38100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912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87A893E-9EA6-4B82-8907-81BBB333A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2000250"/>
            <a:ext cx="5810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Minimum controls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6CDF496-83A6-476D-808B-DAD780D35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2762250"/>
            <a:ext cx="590550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rmAutofit fontScale="100000"/>
          </a:bodyPr>
          <a:lstStyle xmlns:a="http://schemas.openxmlformats.org/drawingml/2006/main"/>
          <a:p xmlns:a="http://schemas.openxmlformats.org/drawingml/2006/main">
            <a:pPr marL="23" indent="-13">
              <a:spcAft>
                <a:spcPts val="13"/>
              </a:spcAft>
              <a:buChar char="•"/>
              <a:defRPr sz="1725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>
                <a:solidFill>
                  <a:srgbClr val="17202A"/>
                </a:solidFill>
                <a:latin typeface="Aptos"/>
                <a:ea typeface="Aptos"/>
                <a:cs typeface="Aptos"/>
              </a:rPr>
              <a:t>Pre-register where practicable</a:t>
            </a:r>
          </a:p>
          <a:p xmlns:a="http://schemas.openxmlformats.org/drawingml/2006/main">
            <a:pPr marL="23" indent="-13">
              <a:spcAft>
                <a:spcPts val="13"/>
              </a:spcAft>
              <a:buChar char="•"/>
              <a:defRPr sz="1725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>
                <a:solidFill>
                  <a:srgbClr val="17202A"/>
                </a:solidFill>
                <a:latin typeface="Aptos"/>
                <a:ea typeface="Aptos"/>
                <a:cs typeface="Aptos"/>
              </a:rPr>
              <a:t>Verify identity and purpose</a:t>
            </a:r>
          </a:p>
          <a:p xmlns:a="http://schemas.openxmlformats.org/drawingml/2006/main">
            <a:pPr marL="23" indent="-13">
              <a:spcAft>
                <a:spcPts val="13"/>
              </a:spcAft>
              <a:buChar char="•"/>
              <a:defRPr sz="1725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>
                <a:solidFill>
                  <a:srgbClr val="17202A"/>
                </a:solidFill>
                <a:latin typeface="Aptos"/>
                <a:ea typeface="Aptos"/>
                <a:cs typeface="Aptos"/>
              </a:rPr>
              <a:t>Issue visible time-limited pass</a:t>
            </a:r>
          </a:p>
          <a:p xmlns:a="http://schemas.openxmlformats.org/drawingml/2006/main">
            <a:pPr marL="23" indent="-13">
              <a:spcAft>
                <a:spcPts val="13"/>
              </a:spcAft>
              <a:buChar char="•"/>
              <a:defRPr sz="1725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>
                <a:solidFill>
                  <a:srgbClr val="17202A"/>
                </a:solidFill>
                <a:latin typeface="Aptos"/>
                <a:ea typeface="Aptos"/>
                <a:cs typeface="Aptos"/>
              </a:rPr>
              <a:t>Escort or restrict according to risk</a:t>
            </a:r>
          </a:p>
          <a:p xmlns:a="http://schemas.openxmlformats.org/drawingml/2006/main">
            <a:pPr marL="23" indent="-13">
              <a:spcAft>
                <a:spcPts val="13"/>
              </a:spcAft>
              <a:buChar char="•"/>
              <a:defRPr sz="1725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>
                <a:solidFill>
                  <a:srgbClr val="17202A"/>
                </a:solidFill>
                <a:latin typeface="Aptos"/>
                <a:ea typeface="Aptos"/>
                <a:cs typeface="Aptos"/>
              </a:rPr>
              <a:t>Recover pass and close the visit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7C33AEB-003C-4A81-BFDB-6C72E718B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5429250"/>
            <a:ext cx="6191250" cy="609600"/>
          </a:xfrm>
          <a:prstGeom xmlns:a="http://schemas.openxmlformats.org/drawingml/2006/main" prst="roundRect">
            <a:avLst>
              <a:gd name="adj" fmla="val 18750"/>
            </a:avLst>
          </a:prstGeom>
          <a:solidFill xmlns:a="http://schemas.openxmlformats.org/drawingml/2006/main">
            <a:srgbClr val="3F1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68605E1-3636-4F57-98F0-0E83E179E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86375" y="5581650"/>
            <a:ext cx="5715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59502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Visitors should never inherit access merely by accompanying an authorised person.</a:t>
            </a:r>
          </a:p>
        </p:txBody>
      </p:sp>
    </p:spTree>
    <p:extLst>
      <p:ext uri="{BB962C8B-B14F-4D97-AF65-F5344CB8AC3E}">
        <p14:creationId xmlns:p14="http://schemas.microsoft.com/office/powerpoint/2010/main" val="189453619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AF8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57FF670-9AA5-4333-8A3A-F442A5615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7429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81539A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PORT SECURITY MANAGEMENT  •  PSM-28  •  </a:t>
            </a: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LECTURE 7</a:t>
            </a:r>
          </a:p>
        </p:txBody>
      </p:sp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1b828e5980c41b7"/>
          <a:stretch xmlns:a="http://schemas.openxmlformats.org/drawingml/2006/main"/>
        </p:blipFill>
        <p:spPr>
          <a:xfrm xmlns:a="http://schemas.openxmlformats.org/drawingml/2006/main">
            <a:off x="11277600" y="171450"/>
            <a:ext cx="590550" cy="590550"/>
          </a:xfrm>
          <a:prstGeom xmlns:a="http://schemas.openxmlformats.org/drawingml/2006/main" prst="rect">
            <a:avLst/>
          </a:prstGeom>
        </p:spPr>
      </p:pic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5FCA0A3E-4F78-4585-9FBC-A9FDA2619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287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60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Lost or stolen credential response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2AF5F4C-718B-475A-8200-F8755C6AD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F1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99DF33C-B6F4-4FB1-8A67-CF4770481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86525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1">
                <a:solidFill>
                  <a:srgbClr val="5F6874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5F6874"/>
                </a:solidFill>
                <a:latin typeface="Aptos"/>
                <a:ea typeface="Aptos"/>
                <a:cs typeface="Aptos"/>
              </a:rPr>
              <a:t>16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560E737-0A28-4C5C-8349-B8331A4D5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190750"/>
            <a:ext cx="2286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70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270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REPORT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AC667C6-8903-4348-9276-08740DC20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800350"/>
            <a:ext cx="2286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63021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75" b="1">
                <a:solidFill>
                  <a:srgbClr val="5F6874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5F6874"/>
                </a:solidFill>
                <a:latin typeface="Aptos"/>
                <a:ea typeface="Aptos"/>
                <a:cs typeface="Aptos"/>
              </a:rPr>
              <a:t>Holder or supervisor notifies promptly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B8F7A16-B3D2-4D21-B3DD-8F830064B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0375" y="2428875"/>
            <a:ext cx="3333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D8D2DC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D8D2DC"/>
                </a:solidFill>
                <a:latin typeface="Aptos"/>
                <a:ea typeface="Aptos"/>
                <a:cs typeface="Aptos"/>
              </a:rPr>
              <a:t/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3F84CE5-97F6-4CB5-9BE3-0C0635A480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2190750"/>
            <a:ext cx="2286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700" b="1">
                <a:solidFill>
                  <a:srgbClr val="A8424A"/>
                </a:solidFill>
                <a:latin typeface="Aptos"/>
                <a:ea typeface="Aptos"/>
                <a:cs typeface="Aptos"/>
              </a:defRPr>
            </a:pPr>
            <a:r>
              <a:rPr sz="2700" b="1">
                <a:solidFill>
                  <a:srgbClr val="A8424A"/>
                </a:solidFill>
                <a:latin typeface="Aptos"/>
                <a:ea typeface="Aptos"/>
                <a:cs typeface="Aptos"/>
              </a:rPr>
              <a:t>DISABLE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0C2B652-3D3B-438E-8B82-116DBED37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2800350"/>
            <a:ext cx="2286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68155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75" b="1">
                <a:solidFill>
                  <a:srgbClr val="5F6874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5F6874"/>
                </a:solidFill>
                <a:latin typeface="Aptos"/>
                <a:ea typeface="Aptos"/>
                <a:cs typeface="Aptos"/>
              </a:rPr>
              <a:t>Revoke physical and digital access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63DC180-ACC4-424C-9F50-A480CBDA5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62625" y="2428875"/>
            <a:ext cx="3333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D8D2DC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D8D2DC"/>
                </a:solidFill>
                <a:latin typeface="Aptos"/>
                <a:ea typeface="Aptos"/>
                <a:cs typeface="Aptos"/>
              </a:rPr>
              <a:t/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7F9A408-5E65-48D2-97E7-7547701A4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190750"/>
            <a:ext cx="2286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700" b="1">
                <a:solidFill>
                  <a:srgbClr val="D39124"/>
                </a:solidFill>
                <a:latin typeface="Aptos"/>
                <a:ea typeface="Aptos"/>
                <a:cs typeface="Aptos"/>
              </a:defRPr>
            </a:pPr>
            <a:r>
              <a:rPr sz="2700" b="1">
                <a:solidFill>
                  <a:srgbClr val="D39124"/>
                </a:solidFill>
                <a:latin typeface="Aptos"/>
                <a:ea typeface="Aptos"/>
                <a:cs typeface="Aptos"/>
              </a:rPr>
              <a:t>ASSESS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E86F34C-544E-4A05-B8FB-AC9A36C98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800350"/>
            <a:ext cx="2286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5952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75" b="1">
                <a:solidFill>
                  <a:srgbClr val="5F6874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5F6874"/>
                </a:solidFill>
                <a:latin typeface="Aptos"/>
                <a:ea typeface="Aptos"/>
                <a:cs typeface="Aptos"/>
              </a:rPr>
              <a:t>Review recent use and possible compromise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FF8E5B7-E276-4C45-817F-92C2742C6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2428875"/>
            <a:ext cx="3333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D8D2DC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D8D2DC"/>
                </a:solidFill>
                <a:latin typeface="Aptos"/>
                <a:ea typeface="Aptos"/>
                <a:cs typeface="Aptos"/>
              </a:rPr>
              <a:t/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7AA260A-8C53-4BEB-B91F-96358B464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2190750"/>
            <a:ext cx="2286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700" b="1">
                <a:solidFill>
                  <a:srgbClr val="167386"/>
                </a:solidFill>
                <a:latin typeface="Aptos"/>
                <a:ea typeface="Aptos"/>
                <a:cs typeface="Aptos"/>
              </a:defRPr>
            </a:pPr>
            <a:r>
              <a:rPr sz="2700" b="1">
                <a:solidFill>
                  <a:srgbClr val="167386"/>
                </a:solidFill>
                <a:latin typeface="Aptos"/>
                <a:ea typeface="Aptos"/>
                <a:cs typeface="Aptos"/>
              </a:rPr>
              <a:t>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C104C31-EB6A-4438-91CA-EB7B5BF7F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2800350"/>
            <a:ext cx="2286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67855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75" b="1">
                <a:solidFill>
                  <a:srgbClr val="5F6874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5F6874"/>
                </a:solidFill>
                <a:latin typeface="Aptos"/>
                <a:ea typeface="Aptos"/>
                <a:cs typeface="Aptos"/>
              </a:rPr>
              <a:t>Verify identity and reissue securely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F62E41A-2E82-44E6-B783-3F679CCF6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667125"/>
            <a:ext cx="1066800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EDE4F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2F12897-330B-4AAF-933D-1122BF630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876675"/>
            <a:ext cx="10001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75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Record timing, actions and evidence; investigate patterns or delayed reporting.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3CA0D25-986D-4629-BBE9-34681A953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191125"/>
            <a:ext cx="95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67386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67386"/>
                </a:solidFill>
                <a:latin typeface="Aptos"/>
                <a:ea typeface="Aptos"/>
                <a:cs typeface="Aptos"/>
              </a:rPr>
              <a:t>Reflect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859337F-66D4-4435-B1C6-E3E381BF5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124450"/>
            <a:ext cx="9525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How quickly can your system disable all linked privileges?</a:t>
            </a:r>
          </a:p>
        </p:txBody>
      </p:sp>
    </p:spTree>
    <p:extLst>
      <p:ext uri="{BB962C8B-B14F-4D97-AF65-F5344CB8AC3E}">
        <p14:creationId xmlns:p14="http://schemas.microsoft.com/office/powerpoint/2010/main" val="257688740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8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ACFAF70-0D67-4D44-85FE-A036A2008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7429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81539A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PORT SECURITY MANAGEMENT  •  PSM-28  •  </a:t>
            </a: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LECTURE 7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067f359734a49dc"/>
          <a:stretch xmlns:a="http://schemas.openxmlformats.org/drawingml/2006/main"/>
        </p:blipFill>
        <p:spPr>
          <a:xfrm xmlns:a="http://schemas.openxmlformats.org/drawingml/2006/main">
            <a:off x="11277600" y="171450"/>
            <a:ext cx="590550" cy="590550"/>
          </a:xfrm>
          <a:prstGeom xmlns:a="http://schemas.openxmlformats.org/drawingml/2006/main" prst="rect">
            <a:avLst/>
          </a:prstGeom>
        </p:spPr>
      </p:pic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DFEEB0E9-C2EF-44E1-B9B6-B3B30640D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287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60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Restricted areas need layered definition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4175DA0-721D-44A2-96D9-055AE943F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F1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DCB52CA-D7F8-4ED9-9DB0-5ED84D256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86525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1">
                <a:solidFill>
                  <a:srgbClr val="5F6874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5F6874"/>
                </a:solidFill>
                <a:latin typeface="Aptos"/>
                <a:ea typeface="Aptos"/>
                <a:cs typeface="Aptos"/>
              </a:rPr>
              <a:t>17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02E153A-24DD-43DD-9717-F72D0D609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95450"/>
            <a:ext cx="9906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175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Define zones according to assets, operations, hazards and security risk.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5335C83-8918-4881-86A6-54B192E60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647950"/>
            <a:ext cx="3619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425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PHYSICAL BOUNDARY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478D770-32C1-42B0-A69A-63FE479A5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143250"/>
            <a:ext cx="37147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rmAutofit fontScale="100000"/>
          </a:bodyPr>
          <a:lstStyle xmlns:a="http://schemas.openxmlformats.org/drawingml/2006/main"/>
          <a:p xmlns:a="http://schemas.openxmlformats.org/drawingml/2006/main">
            <a:pPr marL="23" indent="-13">
              <a:spcAft>
                <a:spcPts val="13"/>
              </a:spcAft>
              <a:buChar char="•"/>
              <a:defRPr sz="1725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>
                <a:solidFill>
                  <a:srgbClr val="17202A"/>
                </a:solidFill>
                <a:latin typeface="Aptos"/>
                <a:ea typeface="Aptos"/>
                <a:cs typeface="Aptos"/>
              </a:rPr>
              <a:t>Clear, maintained and observable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23C9FC9-93AF-4BD8-A7E6-04FFDD3AA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2647950"/>
            <a:ext cx="3143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425" b="1">
                <a:solidFill>
                  <a:srgbClr val="167386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167386"/>
                </a:solidFill>
                <a:latin typeface="Aptos"/>
                <a:ea typeface="Aptos"/>
                <a:cs typeface="Aptos"/>
              </a:rPr>
              <a:t>ACCESS RULE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5BB7FEB-BF6D-4036-9A6E-9F9E647AA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7625" y="3143250"/>
            <a:ext cx="31432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rmAutofit fontScale="100000"/>
          </a:bodyPr>
          <a:lstStyle xmlns:a="http://schemas.openxmlformats.org/drawingml/2006/main"/>
          <a:p xmlns:a="http://schemas.openxmlformats.org/drawingml/2006/main">
            <a:pPr marL="23" indent="-13">
              <a:spcAft>
                <a:spcPts val="13"/>
              </a:spcAft>
              <a:buChar char="•"/>
              <a:defRPr sz="1725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>
                <a:solidFill>
                  <a:srgbClr val="17202A"/>
                </a:solidFill>
                <a:latin typeface="Aptos"/>
                <a:ea typeface="Aptos"/>
                <a:cs typeface="Aptos"/>
              </a:rPr>
              <a:t>Role, time, escort and exception conditions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C344220-4BC6-40A8-A528-CBADBD437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05375" y="2619375"/>
            <a:ext cx="2333625" cy="2381250"/>
          </a:xfrm>
          <a:prstGeom xmlns:a="http://schemas.openxmlformats.org/drawingml/2006/main" prst="roundRect">
            <a:avLst>
              <a:gd name="adj" fmla="val 49796"/>
            </a:avLst>
          </a:prstGeom>
          <a:solidFill xmlns:a="http://schemas.openxmlformats.org/drawingml/2006/main">
            <a:srgbClr val="F7E8C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C6BC1D7-0B0C-4410-8535-C60E8DA79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3143250"/>
            <a:ext cx="1666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86792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325" b="1">
                <a:solidFill>
                  <a:srgbClr val="D39124"/>
                </a:solidFill>
                <a:latin typeface="Aptos"/>
                <a:ea typeface="Aptos"/>
                <a:cs typeface="Aptos"/>
              </a:defRPr>
            </a:pPr>
            <a:r>
              <a:rPr sz="2325" b="1">
                <a:solidFill>
                  <a:srgbClr val="D39124"/>
                </a:solidFill>
                <a:latin typeface="Aptos"/>
                <a:ea typeface="Aptos"/>
                <a:cs typeface="Aptos"/>
              </a:rPr>
              <a:t>MONITORING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1419BBD-2ED4-4602-8536-ED09CC6E8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3714750"/>
            <a:ext cx="166687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75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Detection, challenge and audit trail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1916C0D-9D85-4A35-BF4D-4113F4CDB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5524500"/>
            <a:ext cx="10001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75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People should know when they cross into a higher-control area.</a:t>
            </a:r>
          </a:p>
        </p:txBody>
      </p:sp>
    </p:spTree>
    <p:extLst>
      <p:ext uri="{BB962C8B-B14F-4D97-AF65-F5344CB8AC3E}">
        <p14:creationId xmlns:p14="http://schemas.microsoft.com/office/powerpoint/2010/main" val="2056515350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AF8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477F0EF-DD6A-44E8-BE1B-C5DC32539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7429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81539A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PORT SECURITY MANAGEMENT  •  PSM-28  •  </a:t>
            </a: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LECTURE 7</a:t>
            </a:r>
          </a:p>
        </p:txBody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1b67a72517a4bee"/>
          <a:stretch xmlns:a="http://schemas.openxmlformats.org/drawingml/2006/main"/>
        </p:blipFill>
        <p:spPr>
          <a:xfrm xmlns:a="http://schemas.openxmlformats.org/drawingml/2006/main">
            <a:off x="11277600" y="171450"/>
            <a:ext cx="590550" cy="590550"/>
          </a:xfrm>
          <a:prstGeom xmlns:a="http://schemas.openxmlformats.org/drawingml/2006/main" prst="rect">
            <a:avLst/>
          </a:prstGeom>
        </p:spPr>
      </p:pic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70511450-76AA-460A-94E7-C50F3F9C1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287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60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Security and operational efficiency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A07071B-C6E0-47D7-BC6D-AA34A4559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F1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3526047-C9A9-4529-A513-C6F7F8E8E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86525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1">
                <a:solidFill>
                  <a:srgbClr val="5F6874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5F6874"/>
                </a:solidFill>
                <a:latin typeface="Aptos"/>
                <a:ea typeface="Aptos"/>
                <a:cs typeface="Aptos"/>
              </a:rPr>
              <a:t>18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398A95D-96D0-4600-B910-CA8E5230B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14500"/>
            <a:ext cx="9525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3857"/>
          </a:bodyPr>
          <a:lstStyle xmlns:a="http://schemas.openxmlformats.org/drawingml/2006/main"/>
          <a:p xmlns:a="http://schemas.openxmlformats.org/drawingml/2006/main">
            <a:pPr algn="l">
              <a:buNone/>
              <a:defRPr sz="2175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Poorly designed control creates queues, unsafe behaviour and workarounds.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0C71ED4-8958-4775-A22D-2C483F2C6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552700"/>
            <a:ext cx="4762500" cy="2714625"/>
          </a:xfrm>
          <a:prstGeom xmlns:a="http://schemas.openxmlformats.org/drawingml/2006/main" prst="roundRect">
            <a:avLst>
              <a:gd name="adj" fmla="val 6316"/>
            </a:avLst>
          </a:prstGeom>
          <a:solidFill xmlns:a="http://schemas.openxmlformats.org/drawingml/2006/main">
            <a:srgbClr val="F5E0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F7D3F28-B7D7-49E6-B5B8-D5DB39B03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838450"/>
            <a:ext cx="4191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425" b="1">
                <a:solidFill>
                  <a:srgbClr val="A8424A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A8424A"/>
                </a:solidFill>
                <a:latin typeface="Aptos"/>
                <a:ea typeface="Aptos"/>
                <a:cs typeface="Aptos"/>
              </a:rPr>
              <a:t>FRICTION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D2D2CCB-4F4D-4F43-89C9-B68043DBC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3381375"/>
            <a:ext cx="381000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rmAutofit fontScale="100000"/>
          </a:bodyPr>
          <a:lstStyle xmlns:a="http://schemas.openxmlformats.org/drawingml/2006/main"/>
          <a:p xmlns:a="http://schemas.openxmlformats.org/drawingml/2006/main">
            <a:pPr marL="23" indent="-13">
              <a:spcAft>
                <a:spcPts val="12"/>
              </a:spcAft>
              <a:buChar char="•"/>
              <a:defRPr sz="1800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800">
                <a:solidFill>
                  <a:srgbClr val="17202A"/>
                </a:solidFill>
                <a:latin typeface="Aptos"/>
                <a:ea typeface="Aptos"/>
                <a:cs typeface="Aptos"/>
              </a:rPr>
              <a:t>Duplicate checks</a:t>
            </a:r>
          </a:p>
          <a:p xmlns:a="http://schemas.openxmlformats.org/drawingml/2006/main">
            <a:pPr marL="23" indent="-13">
              <a:spcAft>
                <a:spcPts val="12"/>
              </a:spcAft>
              <a:buChar char="•"/>
              <a:defRPr sz="1800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800">
                <a:solidFill>
                  <a:srgbClr val="17202A"/>
                </a:solidFill>
                <a:latin typeface="Aptos"/>
                <a:ea typeface="Aptos"/>
                <a:cs typeface="Aptos"/>
              </a:rPr>
              <a:t>Unclear lanes</a:t>
            </a:r>
          </a:p>
          <a:p xmlns:a="http://schemas.openxmlformats.org/drawingml/2006/main">
            <a:pPr marL="23" indent="-13">
              <a:spcAft>
                <a:spcPts val="12"/>
              </a:spcAft>
              <a:buChar char="•"/>
              <a:defRPr sz="1800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800">
                <a:solidFill>
                  <a:srgbClr val="17202A"/>
                </a:solidFill>
                <a:latin typeface="Aptos"/>
                <a:ea typeface="Aptos"/>
                <a:cs typeface="Aptos"/>
              </a:rPr>
              <a:t>Slow exceptions</a:t>
            </a:r>
          </a:p>
          <a:p xmlns:a="http://schemas.openxmlformats.org/drawingml/2006/main">
            <a:pPr marL="23" indent="-13">
              <a:spcAft>
                <a:spcPts val="12"/>
              </a:spcAft>
              <a:buChar char="•"/>
              <a:defRPr sz="1800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800">
                <a:solidFill>
                  <a:srgbClr val="17202A"/>
                </a:solidFill>
                <a:latin typeface="Aptos"/>
                <a:ea typeface="Aptos"/>
                <a:cs typeface="Aptos"/>
              </a:rPr>
              <a:t>Unreliable technology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45DF73D-8004-40F5-9A49-FF8E8A424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552700"/>
            <a:ext cx="5429250" cy="2714625"/>
          </a:xfrm>
          <a:prstGeom xmlns:a="http://schemas.openxmlformats.org/drawingml/2006/main" prst="roundRect">
            <a:avLst>
              <a:gd name="adj" fmla="val 6316"/>
            </a:avLst>
          </a:prstGeom>
          <a:solidFill xmlns:a="http://schemas.openxmlformats.org/drawingml/2006/main">
            <a:srgbClr val="DDED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83106C5-4F97-4FC9-9CB9-7BCF857CC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283845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425" b="1">
                <a:solidFill>
                  <a:srgbClr val="2E7968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2E7968"/>
                </a:solidFill>
                <a:latin typeface="Aptos"/>
                <a:ea typeface="Aptos"/>
                <a:cs typeface="Aptos"/>
              </a:rPr>
              <a:t>CONTROLLED FLOW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9FDF952-7D2D-473F-BDFE-F85578C14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3381375"/>
            <a:ext cx="42862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rmAutofit fontScale="100000"/>
          </a:bodyPr>
          <a:lstStyle xmlns:a="http://schemas.openxmlformats.org/drawingml/2006/main"/>
          <a:p xmlns:a="http://schemas.openxmlformats.org/drawingml/2006/main">
            <a:pPr marL="23" indent="-13">
              <a:spcAft>
                <a:spcPts val="12"/>
              </a:spcAft>
              <a:buChar char="•"/>
              <a:defRPr sz="1800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800">
                <a:solidFill>
                  <a:srgbClr val="17202A"/>
                </a:solidFill>
                <a:latin typeface="Aptos"/>
                <a:ea typeface="Aptos"/>
                <a:cs typeface="Aptos"/>
              </a:rPr>
              <a:t>Risk-based lanes</a:t>
            </a:r>
          </a:p>
          <a:p xmlns:a="http://schemas.openxmlformats.org/drawingml/2006/main">
            <a:pPr marL="23" indent="-13">
              <a:spcAft>
                <a:spcPts val="12"/>
              </a:spcAft>
              <a:buChar char="•"/>
              <a:defRPr sz="1800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800">
                <a:solidFill>
                  <a:srgbClr val="17202A"/>
                </a:solidFill>
                <a:latin typeface="Aptos"/>
                <a:ea typeface="Aptos"/>
                <a:cs typeface="Aptos"/>
              </a:rPr>
              <a:t>Pre-authorisation</a:t>
            </a:r>
          </a:p>
          <a:p xmlns:a="http://schemas.openxmlformats.org/drawingml/2006/main">
            <a:pPr marL="23" indent="-13">
              <a:spcAft>
                <a:spcPts val="12"/>
              </a:spcAft>
              <a:buChar char="•"/>
              <a:defRPr sz="1800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800">
                <a:solidFill>
                  <a:srgbClr val="17202A"/>
                </a:solidFill>
                <a:latin typeface="Aptos"/>
                <a:ea typeface="Aptos"/>
                <a:cs typeface="Aptos"/>
              </a:rPr>
              <a:t>Clear ownership</a:t>
            </a:r>
          </a:p>
          <a:p xmlns:a="http://schemas.openxmlformats.org/drawingml/2006/main">
            <a:pPr marL="23" indent="-13">
              <a:spcAft>
                <a:spcPts val="12"/>
              </a:spcAft>
              <a:buChar char="•"/>
              <a:defRPr sz="1800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800">
                <a:solidFill>
                  <a:srgbClr val="17202A"/>
                </a:solidFill>
                <a:latin typeface="Aptos"/>
                <a:ea typeface="Aptos"/>
                <a:cs typeface="Aptos"/>
              </a:rPr>
              <a:t>Measured performance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CB86A5D-5513-4228-BD46-9D97E1397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5715000"/>
            <a:ext cx="9144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5543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Measure assurance, wait time, exceptions, denials and safety effects together.</a:t>
            </a:r>
          </a:p>
        </p:txBody>
      </p:sp>
    </p:spTree>
    <p:extLst>
      <p:ext uri="{BB962C8B-B14F-4D97-AF65-F5344CB8AC3E}">
        <p14:creationId xmlns:p14="http://schemas.microsoft.com/office/powerpoint/2010/main" val="2145290259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8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1BC5549-ACCD-448F-B89B-F664FE278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7429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81539A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PORT SECURITY MANAGEMENT  •  PSM-28  •  </a:t>
            </a: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LECTURE 7</a:t>
            </a:r>
          </a:p>
        </p:txBody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78a609b3b544b23"/>
          <a:stretch xmlns:a="http://schemas.openxmlformats.org/drawingml/2006/main"/>
        </p:blipFill>
        <p:spPr>
          <a:xfrm xmlns:a="http://schemas.openxmlformats.org/drawingml/2006/main">
            <a:off x="11277600" y="171450"/>
            <a:ext cx="590550" cy="590550"/>
          </a:xfrm>
          <a:prstGeom xmlns:a="http://schemas.openxmlformats.org/drawingml/2006/main" prst="rect">
            <a:avLst/>
          </a:prstGeom>
        </p:spPr>
      </p:pic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9E91420D-53E3-4A81-8C71-B293F15BD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287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60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Gates and entry points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6E6A6BB-09B8-4D9E-936E-0EEAF223C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F1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FB6F245-003D-41CB-AB3D-1D538AA5A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86525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1">
                <a:solidFill>
                  <a:srgbClr val="5F6874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5F6874"/>
                </a:solidFill>
                <a:latin typeface="Aptos"/>
                <a:ea typeface="Aptos"/>
                <a:cs typeface="Aptos"/>
              </a:rPr>
              <a:t>19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B259CE8-BB5C-4DF9-8B98-497868C1D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885950"/>
            <a:ext cx="4286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25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/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AC4CF18-50D7-44F4-B663-098EB93FA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1809750"/>
            <a:ext cx="3333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PEDESTRIAN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AE7D411-DDF0-4084-936D-241CFEFFF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1809750"/>
            <a:ext cx="6191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17202A"/>
                </a:solidFill>
                <a:latin typeface="Aptos"/>
                <a:ea typeface="Aptos"/>
                <a:cs typeface="Aptos"/>
              </a:rPr>
              <a:t>Credential, anti-tailgating and safe challenge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2DF6AB3-1881-475F-92C2-4B7EAB200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2552700"/>
            <a:ext cx="98583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2D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9D5B388-E5CA-43E1-8684-189210834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876550"/>
            <a:ext cx="4286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250" b="1">
                <a:solidFill>
                  <a:srgbClr val="167386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67386"/>
                </a:solidFill>
                <a:latin typeface="Aptos"/>
                <a:ea typeface="Aptos"/>
                <a:cs typeface="Aptos"/>
              </a:rPr>
              <a:t/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D757696-1877-4FB1-BEAB-8F9001EE3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2800350"/>
            <a:ext cx="3333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167386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67386"/>
                </a:solidFill>
                <a:latin typeface="Aptos"/>
                <a:ea typeface="Aptos"/>
                <a:cs typeface="Aptos"/>
              </a:rPr>
              <a:t>VEHICLE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EACD7CC-686F-4C2B-A651-5252DF5EB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2800350"/>
            <a:ext cx="6191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17202A"/>
                </a:solidFill>
                <a:latin typeface="Aptos"/>
                <a:ea typeface="Aptos"/>
                <a:cs typeface="Aptos"/>
              </a:rPr>
              <a:t>Driver, occupants, vehicle and load authority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BD2D058-48A1-4BFD-AC34-B333E07C3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543300"/>
            <a:ext cx="98583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2D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679C542-9470-4BB2-A9FC-416E68258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867150"/>
            <a:ext cx="4286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250" b="1">
                <a:solidFill>
                  <a:srgbClr val="D39124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D39124"/>
                </a:solidFill>
                <a:latin typeface="Aptos"/>
                <a:ea typeface="Aptos"/>
                <a:cs typeface="Aptos"/>
              </a:rPr>
              <a:t/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C8C6A89-3102-415C-9B83-35304EE77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790950"/>
            <a:ext cx="3333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D39124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D39124"/>
                </a:solidFill>
                <a:latin typeface="Aptos"/>
                <a:ea typeface="Aptos"/>
                <a:cs typeface="Aptos"/>
              </a:rPr>
              <a:t>SERVICE / DELIVERY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FEA6747-F54D-4D51-9964-99F8B6872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3790950"/>
            <a:ext cx="6191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17202A"/>
                </a:solidFill>
                <a:latin typeface="Aptos"/>
                <a:ea typeface="Aptos"/>
                <a:cs typeface="Aptos"/>
              </a:rPr>
              <a:t>Order, supplier, timing and receiving contact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C450C92-EA46-4467-83FA-4EEAF4B48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4533900"/>
            <a:ext cx="98583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2D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13551EC-81AE-4ED3-B6AA-D16E69FAA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857750"/>
            <a:ext cx="4286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250" b="1">
                <a:solidFill>
                  <a:srgbClr val="A8424A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A8424A"/>
                </a:solidFill>
                <a:latin typeface="Aptos"/>
                <a:ea typeface="Aptos"/>
                <a:cs typeface="Aptos"/>
              </a:rPr>
              <a:t/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C3144DF-46C4-40BB-9EFC-F82B078D8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4781550"/>
            <a:ext cx="3333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A8424A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A8424A"/>
                </a:solidFill>
                <a:latin typeface="Aptos"/>
                <a:ea typeface="Aptos"/>
                <a:cs typeface="Aptos"/>
              </a:rPr>
              <a:t>WATERSIDE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222AD30-9EE0-43D1-89DE-34C6F506A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4781550"/>
            <a:ext cx="6191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17202A"/>
                </a:solidFill>
                <a:latin typeface="Aptos"/>
                <a:ea typeface="Aptos"/>
                <a:cs typeface="Aptos"/>
              </a:rPr>
              <a:t>Landing point, craft, crew and purpose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971A46A-4BE8-49DA-BA63-AA62790F4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5524500"/>
            <a:ext cx="98583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2D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7C1D726-4BC6-42B5-9771-4303D27DB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867400"/>
            <a:ext cx="10572750" cy="438150"/>
          </a:xfrm>
          <a:prstGeom xmlns:a="http://schemas.openxmlformats.org/drawingml/2006/main" prst="roundRect">
            <a:avLst>
              <a:gd name="adj" fmla="val 21739"/>
            </a:avLst>
          </a:prstGeom>
          <a:solidFill xmlns:a="http://schemas.openxmlformats.org/drawingml/2006/main">
            <a:srgbClr val="3F1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1FFAF23-263A-4B35-94E7-092BBD638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5962650"/>
            <a:ext cx="10096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6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Every entry point needs an operating state, fallback procedure and accountable owner.</a:t>
            </a:r>
          </a:p>
        </p:txBody>
      </p:sp>
    </p:spTree>
    <p:extLst>
      <p:ext uri="{BB962C8B-B14F-4D97-AF65-F5344CB8AC3E}">
        <p14:creationId xmlns:p14="http://schemas.microsoft.com/office/powerpoint/2010/main" val="1086347914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AF8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63C453A-1DB0-41FA-9463-0EE083692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7429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81539A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PORT SECURITY MANAGEMENT  •  PSM-28  •  </a:t>
            </a: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LECTURE 7</a:t>
            </a:r>
          </a:p>
        </p:txBody>
      </p:sp>
      <p:pic>
        <p:nvPicPr>
          <p:cNvPr id="3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00e55af18c24614"/>
          <a:stretch xmlns:a="http://schemas.openxmlformats.org/drawingml/2006/main"/>
        </p:blipFill>
        <p:spPr>
          <a:xfrm xmlns:a="http://schemas.openxmlformats.org/drawingml/2006/main">
            <a:off x="11277600" y="171450"/>
            <a:ext cx="590550" cy="590550"/>
          </a:xfrm>
          <a:prstGeom xmlns:a="http://schemas.openxmlformats.org/drawingml/2006/main" prst="rect">
            <a:avLst/>
          </a:prstGeom>
        </p:spPr>
      </p:pic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25EDAC56-142A-4B13-8176-B8D85EFD7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287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60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Screening is a decision cycle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E1A4E4E-9D28-4AD2-8925-4873884A9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F1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6A71007-C9D9-4BE9-9FD4-1173D557D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86525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1">
                <a:solidFill>
                  <a:srgbClr val="5F6874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5F6874"/>
                </a:solidFill>
                <a:latin typeface="Aptos"/>
                <a:ea typeface="Aptos"/>
                <a:cs typeface="Aptos"/>
              </a:rPr>
              <a:t>20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4FB8A61-C6B9-478A-BA67-06C759D43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95450"/>
            <a:ext cx="10001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89120"/>
          </a:bodyPr>
          <a:lstStyle xmlns:a="http://schemas.openxmlformats.org/drawingml/2006/main"/>
          <a:p xmlns:a="http://schemas.openxmlformats.org/drawingml/2006/main">
            <a:pPr algn="l">
              <a:buNone/>
              <a:defRPr sz="2100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Screening quality depends on people, information and escalation—not equipment alone.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75560BF-1EEE-4D33-8735-8D016F016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714625"/>
            <a:ext cx="1952625" cy="17145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A8424A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5DEEFA1-09F8-403F-A88D-50BCCE67A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2905125"/>
            <a:ext cx="666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3300" b="1">
                <a:solidFill>
                  <a:srgbClr val="A8424A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A8424A"/>
                </a:solidFill>
                <a:latin typeface="Aptos"/>
                <a:ea typeface="Aptos"/>
                <a:cs typeface="Aptos"/>
              </a:rPr>
              <a:t/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11AAF90-A83D-4B05-BCB9-F6AA2CF1D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543300"/>
            <a:ext cx="1571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A8424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A8424A"/>
                </a:solidFill>
                <a:latin typeface="Aptos"/>
                <a:ea typeface="Aptos"/>
                <a:cs typeface="Aptos"/>
              </a:rPr>
              <a:t>OBSERVE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A709857-DB09-49BB-9FE9-94B4C8963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905250"/>
            <a:ext cx="13811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79452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00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Person, vehicle, load and behaviour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0CC16D3-8AD5-4E68-9A7C-303C782D5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86075" y="2714625"/>
            <a:ext cx="1952625" cy="17145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3F1D52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FEB4569-041A-41AA-9B30-6ECC21741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33775" y="2905125"/>
            <a:ext cx="666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330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/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FFFB2C2-6B47-4776-B06B-1C2971F8C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76575" y="3543300"/>
            <a:ext cx="1571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VERIFY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92E62BB-0AD0-48E1-87A3-273209EB9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71825" y="3905250"/>
            <a:ext cx="13811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78672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00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Identity, authority and documentation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AAE38D6-49D9-4205-AFB9-DA563E932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714625"/>
            <a:ext cx="1952625" cy="17145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167386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493CA25-3CE4-4D34-877C-F17FE250C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29300" y="2905125"/>
            <a:ext cx="666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3300" b="1">
                <a:solidFill>
                  <a:srgbClr val="167386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167386"/>
                </a:solidFill>
                <a:latin typeface="Aptos"/>
                <a:ea typeface="Aptos"/>
                <a:cs typeface="Aptos"/>
              </a:rPr>
              <a:t/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C8ECCFC-4357-4AA9-AB37-2416B8754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2100" y="3543300"/>
            <a:ext cx="1571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67386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67386"/>
                </a:solidFill>
                <a:latin typeface="Aptos"/>
                <a:ea typeface="Aptos"/>
                <a:cs typeface="Aptos"/>
              </a:rPr>
              <a:t>SCREEN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8BDF5EB-F524-4B3F-BC6D-336692F8D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7350" y="3905250"/>
            <a:ext cx="13811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71642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00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Apply proportionate search or technology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66CDE54-E375-44FF-8B74-AFD012C66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7125" y="2714625"/>
            <a:ext cx="1952625" cy="17145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39124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2410A9F-2B2A-4B58-804C-5FE5AA0AD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4825" y="2905125"/>
            <a:ext cx="666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3300" b="1">
                <a:solidFill>
                  <a:srgbClr val="D39124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D39124"/>
                </a:solidFill>
                <a:latin typeface="Aptos"/>
                <a:ea typeface="Aptos"/>
                <a:cs typeface="Aptos"/>
              </a:rPr>
              <a:t/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33BF266-7982-4C6C-9631-5C15DD02B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7625" y="3543300"/>
            <a:ext cx="1571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D39124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D39124"/>
                </a:solidFill>
                <a:latin typeface="Aptos"/>
                <a:ea typeface="Aptos"/>
                <a:cs typeface="Aptos"/>
              </a:rPr>
              <a:t>DECIDE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1696C85-3EE8-40F3-8C7B-EE91B4582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62875" y="3905250"/>
            <a:ext cx="13811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37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00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Allow, deny, hold or escalate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074C83E-4CBD-4C13-85E0-C5CBDEA11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72650" y="2714625"/>
            <a:ext cx="1952625" cy="17145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2E7968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2353460-0EA2-4CBE-8B31-50EDA8CB3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0350" y="2905125"/>
            <a:ext cx="666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3300" b="1">
                <a:solidFill>
                  <a:srgbClr val="2E7968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2E7968"/>
                </a:solidFill>
                <a:latin typeface="Aptos"/>
                <a:ea typeface="Aptos"/>
                <a:cs typeface="Aptos"/>
              </a:rPr>
              <a:t/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EFE33D0-4E8E-4C56-A7FA-C203E9D4F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63150" y="3543300"/>
            <a:ext cx="1571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2E7968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2E7968"/>
                </a:solidFill>
                <a:latin typeface="Aptos"/>
                <a:ea typeface="Aptos"/>
                <a:cs typeface="Aptos"/>
              </a:rPr>
              <a:t>RECORD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195A1C9-5E19-4D65-B4C0-DD99CD578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0" y="3905250"/>
            <a:ext cx="13811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37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00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Preserve an audit trail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281BAC8-93C1-4CF3-B6C7-AA25EA25C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286375"/>
            <a:ext cx="9334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10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Anomaly → controlled resolution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8F104E5-A79B-4AAB-8289-9DCD91167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5829300"/>
            <a:ext cx="6096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75" b="1">
                <a:solidFill>
                  <a:srgbClr val="5F6874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5F6874"/>
                </a:solidFill>
                <a:latin typeface="Aptos"/>
                <a:ea typeface="Aptos"/>
                <a:cs typeface="Aptos"/>
              </a:rPr>
              <a:t>Respectful • lawful • consistent</a:t>
            </a:r>
          </a:p>
        </p:txBody>
      </p:sp>
    </p:spTree>
    <p:extLst>
      <p:ext uri="{BB962C8B-B14F-4D97-AF65-F5344CB8AC3E}">
        <p14:creationId xmlns:p14="http://schemas.microsoft.com/office/powerpoint/2010/main" val="768245797"/>
      </p:ext>
    </p:extLst>
  </p:cSld>
</p:sld>
</file>

<file path=ppt/slides/slide2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5867b83462449b2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5710CFE-18FB-4729-A2F5-D59B0F23E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5810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91765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4CCB12A-20E5-4E8F-83FF-CF62CC125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4619625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88141"/>
          </a:bodyPr>
          <a:lstStyle xmlns:a="http://schemas.openxmlformats.org/drawingml/2006/main"/>
          <a:p xmlns:a="http://schemas.openxmlformats.org/drawingml/2006/main">
            <a:pPr algn="l">
              <a:buNone/>
              <a:defRPr sz="390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Layered screening protects flow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7E39CCA-1FAE-418A-BDF2-8EB0E2ECB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76450"/>
            <a:ext cx="4095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89256"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Pre-arrival  •  Gate  •  Search  •  Monitoring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70FF35D-7DA6-4F6B-BEE1-E6B9204BC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714625"/>
            <a:ext cx="4333875" cy="2428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rmAutofit fontScale="100000"/>
          </a:bodyPr>
          <a:lstStyle xmlns:a="http://schemas.openxmlformats.org/drawingml/2006/main"/>
          <a:p xmlns:a="http://schemas.openxmlformats.org/drawingml/2006/main">
            <a:pPr marL="23" indent="-13">
              <a:spcAft>
                <a:spcPts val="13"/>
              </a:spcAft>
              <a:buChar char="•"/>
              <a:defRPr sz="1725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>
                <a:solidFill>
                  <a:srgbClr val="17202A"/>
                </a:solidFill>
                <a:latin typeface="Aptos"/>
                <a:ea typeface="Aptos"/>
                <a:cs typeface="Aptos"/>
              </a:rPr>
              <a:t>Separate vehicle and pedestrian routes while maintaining communication between control points.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CCF192E-750A-427A-9B62-D221AF3D6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72125"/>
            <a:ext cx="4667250" cy="685800"/>
          </a:xfrm>
          <a:prstGeom xmlns:a="http://schemas.openxmlformats.org/drawingml/2006/main" prst="roundRect">
            <a:avLst>
              <a:gd name="adj" fmla="val 19444"/>
            </a:avLst>
          </a:prstGeom>
          <a:solidFill xmlns:a="http://schemas.openxmlformats.org/drawingml/2006/main">
            <a:srgbClr val="3F1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4731BC1-C65F-464C-9C71-6D5BC0EC7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743575"/>
            <a:ext cx="4191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57692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9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9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Escalate anomalies without allowing queues to become a new safety or security risk.</a:t>
            </a:r>
          </a:p>
        </p:txBody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bbfbbbcec7f48bf"/>
          <a:stretch xmlns:a="http://schemas.openxmlformats.org/drawingml/2006/main"/>
        </p:blipFill>
        <p:spPr>
          <a:xfrm xmlns:a="http://schemas.openxmlformats.org/drawingml/2006/main">
            <a:off x="11334750" y="266700"/>
            <a:ext cx="533400" cy="5334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682205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AF8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7EA73F9-0E84-4F33-B925-7A30D3843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7429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81539A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PORT SECURITY MANAGEMENT  •  PSM-28  •  </a:t>
            </a: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LECTURE 7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1d6d0b5856642cf"/>
          <a:stretch xmlns:a="http://schemas.openxmlformats.org/drawingml/2006/main"/>
        </p:blipFill>
        <p:spPr>
          <a:xfrm xmlns:a="http://schemas.openxmlformats.org/drawingml/2006/main">
            <a:off x="11277600" y="171450"/>
            <a:ext cx="590550" cy="590550"/>
          </a:xfrm>
          <a:prstGeom xmlns:a="http://schemas.openxmlformats.org/drawingml/2006/main" prst="rect">
            <a:avLst/>
          </a:prstGeom>
        </p:spPr>
      </p:pic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EAB4F30F-68A2-45B5-A447-56E2D78EC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287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60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Case study: vessel provisions delivery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81BD390-FEB1-4297-8760-33BA7F33B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F1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7C33F80-A11F-43A8-B80D-AD9B6D392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86525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1">
                <a:solidFill>
                  <a:srgbClr val="5F6874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5F6874"/>
                </a:solidFill>
                <a:latin typeface="Aptos"/>
                <a:ea typeface="Aptos"/>
                <a:cs typeface="Aptos"/>
              </a:rPr>
              <a:t>22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6B4F3A8-4814-4CE2-93EA-668A1AB54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809750"/>
            <a:ext cx="2476500" cy="323850"/>
          </a:xfrm>
          <a:prstGeom xmlns:a="http://schemas.openxmlformats.org/drawingml/2006/main" prst="roundRect">
            <a:avLst>
              <a:gd name="adj" fmla="val 35294"/>
            </a:avLst>
          </a:prstGeom>
          <a:solidFill xmlns:a="http://schemas.openxmlformats.org/drawingml/2006/main">
            <a:srgbClr val="3F1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2CB7BA4-31E2-4BCA-99F4-FBB6BADFE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866900"/>
            <a:ext cx="2286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RESTRICTED-AREA DELIVERY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3400722-4BB7-4E91-86EE-96D280BD6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333625"/>
            <a:ext cx="6858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83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2625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2625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A supplier arrives early with a substitute driver and an amended order.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6919C34-BC6F-429B-8E9D-4D1AB496F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190875"/>
            <a:ext cx="66675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0">
                <a:solidFill>
                  <a:srgbClr val="5F6874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5F6874"/>
                </a:solidFill>
                <a:latin typeface="Aptos"/>
                <a:ea typeface="Aptos"/>
                <a:cs typeface="Aptos"/>
              </a:rPr>
              <a:t>The goods are expected, but identity and authority have changed.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238286D-7AE0-4285-A5F6-CC7439A89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1809750"/>
            <a:ext cx="3238500" cy="2905125"/>
          </a:xfrm>
          <a:prstGeom xmlns:a="http://schemas.openxmlformats.org/drawingml/2006/main" prst="roundRect">
            <a:avLst>
              <a:gd name="adj" fmla="val 5902"/>
            </a:avLst>
          </a:prstGeom>
          <a:solidFill xmlns:a="http://schemas.openxmlformats.org/drawingml/2006/main">
            <a:srgbClr val="EDE4F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7032D97-C333-4758-9911-DB59AE4A8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9125" y="2133600"/>
            <a:ext cx="2667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75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CONTROL RESPONSE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BF41F49-A448-4307-AF41-F10DDD77E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9625" y="2714625"/>
            <a:ext cx="2238375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rmAutofit fontScale="97143"/>
          </a:bodyPr>
          <a:lstStyle xmlns:a="http://schemas.openxmlformats.org/drawingml/2006/main"/>
          <a:p xmlns:a="http://schemas.openxmlformats.org/drawingml/2006/main">
            <a:pPr marL="23" indent="-13">
              <a:spcAft>
                <a:spcPts val="12"/>
              </a:spcAft>
              <a:buChar char="•"/>
              <a:defRPr sz="1650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17202A"/>
                </a:solidFill>
                <a:latin typeface="Aptos"/>
                <a:ea typeface="Aptos"/>
                <a:cs typeface="Aptos"/>
              </a:rPr>
              <a:t>Hold safely</a:t>
            </a:r>
          </a:p>
          <a:p xmlns:a="http://schemas.openxmlformats.org/drawingml/2006/main">
            <a:pPr marL="23" indent="-13">
              <a:spcAft>
                <a:spcPts val="12"/>
              </a:spcAft>
              <a:buChar char="•"/>
              <a:defRPr sz="1650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17202A"/>
                </a:solidFill>
                <a:latin typeface="Aptos"/>
                <a:ea typeface="Aptos"/>
                <a:cs typeface="Aptos"/>
              </a:rPr>
              <a:t>Verify supplier and receiving contact</a:t>
            </a:r>
          </a:p>
          <a:p xmlns:a="http://schemas.openxmlformats.org/drawingml/2006/main">
            <a:pPr marL="23" indent="-13">
              <a:spcAft>
                <a:spcPts val="12"/>
              </a:spcAft>
              <a:buChar char="•"/>
              <a:defRPr sz="1650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17202A"/>
                </a:solidFill>
                <a:latin typeface="Aptos"/>
                <a:ea typeface="Aptos"/>
                <a:cs typeface="Aptos"/>
              </a:rPr>
              <a:t>Check driver, vehicle and load</a:t>
            </a:r>
          </a:p>
          <a:p xmlns:a="http://schemas.openxmlformats.org/drawingml/2006/main">
            <a:pPr marL="23" indent="-13">
              <a:spcAft>
                <a:spcPts val="12"/>
              </a:spcAft>
              <a:buChar char="•"/>
              <a:defRPr sz="1650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17202A"/>
                </a:solidFill>
                <a:latin typeface="Aptos"/>
                <a:ea typeface="Aptos"/>
                <a:cs typeface="Aptos"/>
              </a:rPr>
              <a:t>Record amendment and decision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1884F03-45FD-4D04-8E31-76426F923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095875"/>
            <a:ext cx="10525125" cy="857250"/>
          </a:xfrm>
          <a:prstGeom xmlns:a="http://schemas.openxmlformats.org/drawingml/2006/main" prst="roundRect">
            <a:avLst>
              <a:gd name="adj" fmla="val 17778"/>
            </a:avLst>
          </a:prstGeom>
          <a:solidFill xmlns:a="http://schemas.openxmlformats.org/drawingml/2006/main">
            <a:srgbClr val="F7E8C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2D729E4-7FB3-4248-BB43-E3816C906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295900"/>
            <a:ext cx="99536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Do not allow commercial urgency to bypass approved exception procedures.</a:t>
            </a:r>
          </a:p>
        </p:txBody>
      </p:sp>
    </p:spTree>
    <p:extLst>
      <p:ext uri="{BB962C8B-B14F-4D97-AF65-F5344CB8AC3E}">
        <p14:creationId xmlns:p14="http://schemas.microsoft.com/office/powerpoint/2010/main" val="1964082293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AF8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DFF23D4-CC93-4F12-8FD6-2ABB7DEB7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7429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81539A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PORT SECURITY MANAGEMENT  •  PSM-28  •  </a:t>
            </a: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LECTURE 7</a:t>
            </a:r>
          </a:p>
        </p:txBody>
      </p:sp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80504ea7f2d4794"/>
          <a:stretch xmlns:a="http://schemas.openxmlformats.org/drawingml/2006/main"/>
        </p:blipFill>
        <p:spPr>
          <a:xfrm xmlns:a="http://schemas.openxmlformats.org/drawingml/2006/main">
            <a:off x="11277600" y="171450"/>
            <a:ext cx="590550" cy="590550"/>
          </a:xfrm>
          <a:prstGeom xmlns:a="http://schemas.openxmlformats.org/drawingml/2006/main" prst="rect">
            <a:avLst/>
          </a:prstGeom>
        </p:spPr>
      </p:pic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5FDA4ABB-E920-4F84-AC01-74B49B492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287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60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Port users support credential integrity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52E4910-F94A-4153-B92E-20A9CEDA2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F1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F34F474-6D86-4E03-8AA0-40CA00782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86525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1">
                <a:solidFill>
                  <a:srgbClr val="5F6874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5F6874"/>
                </a:solidFill>
                <a:latin typeface="Aptos"/>
                <a:ea typeface="Aptos"/>
                <a:cs typeface="Aptos"/>
              </a:rPr>
              <a:t>23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F43FE3F-4B55-4C90-8B5D-A97311AE1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14500"/>
            <a:ext cx="9525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86458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Credential programmes depend on timely information from employers and users.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593E5FB-8CDE-45E4-88A9-051F68F54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57175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EMPLOYER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9E3DBF4-C670-47D6-B517-309DD3524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971800"/>
            <a:ext cx="8572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F1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CAE4643-F3C5-44B5-B12D-4C8F0D295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190875"/>
            <a:ext cx="4286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Sponsor, role changes and termination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E03EB90-489B-409E-B924-0AE5EC95D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257175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67386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67386"/>
                </a:solidFill>
                <a:latin typeface="Aptos"/>
                <a:ea typeface="Aptos"/>
                <a:cs typeface="Aptos"/>
              </a:rPr>
              <a:t>HOLDER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B90C7C4-2B23-4BCA-BAB0-CE2736C22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2971800"/>
            <a:ext cx="8572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738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2D771AF-E21A-44F3-A03E-509CAF535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3190875"/>
            <a:ext cx="4286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Protect, display and report loss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B1A091E-88AB-40E4-A1BB-79B074D25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048125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D39124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D39124"/>
                </a:solidFill>
                <a:latin typeface="Aptos"/>
                <a:ea typeface="Aptos"/>
                <a:cs typeface="Aptos"/>
              </a:rPr>
              <a:t>SECURITY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850F492-78C0-4DE5-B864-B357193A0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448175"/>
            <a:ext cx="8572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912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1059C9C-D23C-4800-83AB-7562C926F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667250"/>
            <a:ext cx="4286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Issue, monitor, challenge and revoke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729FC7D-71FD-478B-9633-63F738975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4048125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A8424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A8424A"/>
                </a:solidFill>
                <a:latin typeface="Aptos"/>
                <a:ea typeface="Aptos"/>
                <a:cs typeface="Aptos"/>
              </a:rPr>
              <a:t>SYSTEM OWNER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2B8606A-39CE-4A0E-804A-9BF52DA57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4448175"/>
            <a:ext cx="8572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424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9B9D6EF-9A23-494D-A7AF-16D54C364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4667250"/>
            <a:ext cx="4286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Availability, logs, privacy and lifecycle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0242864-4A4A-44DE-94B5-36FCDDF4C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5572125"/>
            <a:ext cx="9144000" cy="514350"/>
          </a:xfrm>
          <a:prstGeom xmlns:a="http://schemas.openxmlformats.org/drawingml/2006/main" prst="roundRect">
            <a:avLst>
              <a:gd name="adj" fmla="val 22222"/>
            </a:avLst>
          </a:prstGeom>
          <a:solidFill xmlns:a="http://schemas.openxmlformats.org/drawingml/2006/main">
            <a:srgbClr val="3F1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70EB81D-B9ED-4D90-BDE2-569D93603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62125" y="5686425"/>
            <a:ext cx="8667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7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Report changes promptly • review access regularly • reconcile active credentials</a:t>
            </a:r>
          </a:p>
        </p:txBody>
      </p:sp>
    </p:spTree>
    <p:extLst>
      <p:ext uri="{BB962C8B-B14F-4D97-AF65-F5344CB8AC3E}">
        <p14:creationId xmlns:p14="http://schemas.microsoft.com/office/powerpoint/2010/main" val="1535686298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AF8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9E614D0-0800-4DEC-95CA-F71746523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7429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81539A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PORT SECURITY MANAGEMENT  •  PSM-28  •  </a:t>
            </a: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LECTURE 7</a:t>
            </a:r>
          </a:p>
        </p:txBody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2a97caad3b44104"/>
          <a:stretch xmlns:a="http://schemas.openxmlformats.org/drawingml/2006/main"/>
        </p:blipFill>
        <p:spPr>
          <a:xfrm xmlns:a="http://schemas.openxmlformats.org/drawingml/2006/main">
            <a:off x="11277600" y="171450"/>
            <a:ext cx="590550" cy="590550"/>
          </a:xfrm>
          <a:prstGeom xmlns:a="http://schemas.openxmlformats.org/drawingml/2006/main" prst="rect">
            <a:avLst/>
          </a:prstGeom>
        </p:spPr>
      </p:pic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B58ECCB5-3806-4C0E-BA35-C60295E38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287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60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Technology needs governance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FE72892-2CCD-446C-A262-7D3FB0961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F1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68CDCDE-5B69-4E8C-B4CF-61FB973DC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86525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1">
                <a:solidFill>
                  <a:srgbClr val="5F6874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5F6874"/>
                </a:solidFill>
                <a:latin typeface="Aptos"/>
                <a:ea typeface="Aptos"/>
                <a:cs typeface="Aptos"/>
              </a:rPr>
              <a:t>24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ACCF670-8E41-4D01-9F0B-7C1F9EE46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95450"/>
            <a:ext cx="8572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65468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Technology strengthens access control only when enrolment, data and fallback are trustworthy.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27F3636-F796-4DEA-8FD3-B4A00615C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2190750"/>
            <a:ext cx="9525000" cy="533400"/>
          </a:xfrm>
          <a:prstGeom xmlns:a="http://schemas.openxmlformats.org/drawingml/2006/main" prst="roundRect">
            <a:avLst>
              <a:gd name="adj" fmla="val 21429"/>
            </a:avLst>
          </a:prstGeom>
          <a:solidFill xmlns:a="http://schemas.openxmlformats.org/drawingml/2006/main">
            <a:srgbClr val="3F1D52"/>
          </a:solidFill>
          <a:ln xmlns:a="http://schemas.openxmlformats.org/drawingml/2006/main" w="9525">
            <a:solidFill>
              <a:srgbClr val="3F1D52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682FE26-06EE-4D89-B06C-330394C063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2324100"/>
            <a:ext cx="1428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ASSURANCE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E784BA7-8EC1-4B9A-BAE3-51E509B88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230505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6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Identity proofing and credential binding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4E6224C-A5F0-435A-BBCD-E719768E8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33550" y="2762250"/>
            <a:ext cx="8724900" cy="533400"/>
          </a:xfrm>
          <a:prstGeom xmlns:a="http://schemas.openxmlformats.org/drawingml/2006/main" prst="roundRect">
            <a:avLst>
              <a:gd name="adj" fmla="val 21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167386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364565A-5CC0-46B4-BB17-1C04CDFAB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19300" y="2895600"/>
            <a:ext cx="1428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67386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67386"/>
                </a:solidFill>
                <a:latin typeface="Aptos"/>
                <a:ea typeface="Aptos"/>
                <a:cs typeface="Aptos"/>
              </a:rPr>
              <a:t>RELIABILITY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D2DA4CE-76B1-4722-AFB5-C9120517E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8550" y="2876550"/>
            <a:ext cx="5867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650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Availability, maintenance and false decisions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EA86764-D865-4D48-B158-017FE226A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33600" y="3333750"/>
            <a:ext cx="7924800" cy="533400"/>
          </a:xfrm>
          <a:prstGeom xmlns:a="http://schemas.openxmlformats.org/drawingml/2006/main" prst="roundRect">
            <a:avLst>
              <a:gd name="adj" fmla="val 21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39124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D08B8DD-809A-4B68-81CF-6BEC508DF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19350" y="3467100"/>
            <a:ext cx="1428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D39124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D39124"/>
                </a:solidFill>
                <a:latin typeface="Aptos"/>
                <a:ea typeface="Aptos"/>
                <a:cs typeface="Aptos"/>
              </a:rPr>
              <a:t>INTEGRATION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EFAE9E5-5203-4831-AAE6-90924731C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3448050"/>
            <a:ext cx="50673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650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Gate, visitor, HR and monitoring systems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207E4C4-FDBA-4339-A401-4707CF927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3905250"/>
            <a:ext cx="7124700" cy="533400"/>
          </a:xfrm>
          <a:prstGeom xmlns:a="http://schemas.openxmlformats.org/drawingml/2006/main" prst="roundRect">
            <a:avLst>
              <a:gd name="adj" fmla="val 21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A8424A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C2A6BEE-CE85-4B9A-BF08-D76B9BA87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19400" y="4038600"/>
            <a:ext cx="1428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A8424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A8424A"/>
                </a:solidFill>
                <a:latin typeface="Aptos"/>
                <a:ea typeface="Aptos"/>
                <a:cs typeface="Aptos"/>
              </a:rPr>
              <a:t>PRIVACY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D6D47A6-8D03-479B-B6B4-5440B0FC5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4019550"/>
            <a:ext cx="4267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858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650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Lawful purpose, minimisation and retention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B42EF06-DB22-49D6-9C6A-F806B2CB9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33700" y="4476750"/>
            <a:ext cx="6324600" cy="533400"/>
          </a:xfrm>
          <a:prstGeom xmlns:a="http://schemas.openxmlformats.org/drawingml/2006/main" prst="roundRect">
            <a:avLst>
              <a:gd name="adj" fmla="val 21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2E7968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B75AB8E-7F67-456A-A319-97012472D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19450" y="4610100"/>
            <a:ext cx="1428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E7968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2E7968"/>
                </a:solidFill>
                <a:latin typeface="Aptos"/>
                <a:ea typeface="Aptos"/>
                <a:cs typeface="Aptos"/>
              </a:rPr>
              <a:t>FALLBACK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01B756D-6E4B-4D54-815B-21D3ADAA2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38700" y="4591050"/>
            <a:ext cx="3467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650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Secure degraded-mode operation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3D77709-23CE-4479-8DBB-EF60BF155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5953125"/>
            <a:ext cx="9906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Test the whole process—not only the reader.</a:t>
            </a:r>
          </a:p>
        </p:txBody>
      </p:sp>
    </p:spTree>
    <p:extLst>
      <p:ext uri="{BB962C8B-B14F-4D97-AF65-F5344CB8AC3E}">
        <p14:creationId xmlns:p14="http://schemas.microsoft.com/office/powerpoint/2010/main" val="695346191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AF8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8D8A1E3-0CB9-490A-9604-8ED8D066B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7429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81539A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PORT SECURITY MANAGEMENT  •  PSM-28  •  </a:t>
            </a: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LECTURE 7</a:t>
            </a:r>
          </a:p>
        </p:txBody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4c72682ba4644bf"/>
          <a:stretch xmlns:a="http://schemas.openxmlformats.org/drawingml/2006/main"/>
        </p:blipFill>
        <p:spPr>
          <a:xfrm xmlns:a="http://schemas.openxmlformats.org/drawingml/2006/main">
            <a:off x="11277600" y="171450"/>
            <a:ext cx="590550" cy="590550"/>
          </a:xfrm>
          <a:prstGeom xmlns:a="http://schemas.openxmlformats.org/drawingml/2006/main" prst="rect">
            <a:avLst/>
          </a:prstGeom>
        </p:spPr>
      </p:pic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E0CDCE2F-287D-4240-8ACF-D775EB13B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287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60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Applied scenario: access-system outage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ECDC6C3-6AE7-41AC-A226-487CAB09D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F1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BB14097-3B38-440D-ACD2-4D4285105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86525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1">
                <a:solidFill>
                  <a:srgbClr val="5F6874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5F6874"/>
                </a:solidFill>
                <a:latin typeface="Aptos"/>
                <a:ea typeface="Aptos"/>
                <a:cs typeface="Aptos"/>
              </a:rPr>
              <a:t>25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86E7AAA-ED56-4B41-AA84-C5D336AB4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90700"/>
            <a:ext cx="10858500" cy="1143000"/>
          </a:xfrm>
          <a:prstGeom xmlns:a="http://schemas.openxmlformats.org/drawingml/2006/main" prst="roundRect">
            <a:avLst>
              <a:gd name="adj" fmla="val 15000"/>
            </a:avLst>
          </a:prstGeom>
          <a:solidFill xmlns:a="http://schemas.openxmlformats.org/drawingml/2006/main">
            <a:srgbClr val="3F1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697E2AF-55CC-43B9-B74F-28683C606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066925"/>
            <a:ext cx="10096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88889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2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Credential readers fail during shift change while deliveries queue and a high-value cargo movement is due.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F6ED1E5-6384-4E05-826B-E9E7AEBC1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476625"/>
            <a:ext cx="2286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A8424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A8424A"/>
                </a:solidFill>
                <a:latin typeface="Aptos"/>
                <a:ea typeface="Aptos"/>
                <a:cs typeface="Aptos"/>
              </a:rPr>
              <a:t>CONTROL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9F8B145-2CA4-445D-BCAD-5CEF10171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000500"/>
            <a:ext cx="22860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Which fallback verifies identity and entitlement?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0921881-DDA3-4A4F-885B-B155B09F8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3476625"/>
            <a:ext cx="2286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FLOW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B5E1F35-3F64-4294-835D-5840A05A8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4000500"/>
            <a:ext cx="22860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How will people and vehicles be separated safely?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708C1FF-76FD-4B7B-BDA0-9D74C3BC2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3625" y="3476625"/>
            <a:ext cx="2286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67386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67386"/>
                </a:solidFill>
                <a:latin typeface="Aptos"/>
                <a:ea typeface="Aptos"/>
                <a:cs typeface="Aptos"/>
              </a:rPr>
              <a:t>ESCALATE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62556DB-257B-4A15-A89B-0C60173E5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3625" y="4000500"/>
            <a:ext cx="22860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961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Who authorises exceptions and additional resources?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05059E4-71BD-492E-951A-B3DB5F80E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3476625"/>
            <a:ext cx="2286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D39124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D39124"/>
                </a:solidFill>
                <a:latin typeface="Aptos"/>
                <a:ea typeface="Aptos"/>
                <a:cs typeface="Aptos"/>
              </a:rPr>
              <a:t>RECOVER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DE4BE18-1E8C-4CD5-9D1F-7AC4A3BF84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4000500"/>
            <a:ext cx="22860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How will offline records be reconciled?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344DE73-37F2-4260-AF06-3C98F3AD1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619750"/>
            <a:ext cx="10096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75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Set a time limit, audit trail and trigger for suspending movement.</a:t>
            </a:r>
          </a:p>
        </p:txBody>
      </p:sp>
    </p:spTree>
    <p:extLst>
      <p:ext uri="{BB962C8B-B14F-4D97-AF65-F5344CB8AC3E}">
        <p14:creationId xmlns:p14="http://schemas.microsoft.com/office/powerpoint/2010/main" val="273164741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AF8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48F1807-F23E-4504-8B54-B9187B0DD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7429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81539A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PORT SECURITY MANAGEMENT  •  PSM-28  •  </a:t>
            </a: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LECTURE 7</a:t>
            </a:r>
          </a:p>
        </p:txBody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74680c0eca74383"/>
          <a:stretch xmlns:a="http://schemas.openxmlformats.org/drawingml/2006/main"/>
        </p:blipFill>
        <p:spPr>
          <a:xfrm xmlns:a="http://schemas.openxmlformats.org/drawingml/2006/main">
            <a:off x="11277600" y="171450"/>
            <a:ext cx="590550" cy="590550"/>
          </a:xfrm>
          <a:prstGeom xmlns:a="http://schemas.openxmlformats.org/drawingml/2006/main" prst="rect">
            <a:avLst/>
          </a:prstGeom>
        </p:spPr>
      </p:pic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5992B016-1E3F-462A-B7CB-A8D69B1C5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287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60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Knowledge check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9348DD3-D178-4227-A606-8BF513616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F1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7D63067-3DE6-4919-BD02-9EC37DCED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86525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1">
                <a:solidFill>
                  <a:srgbClr val="5F6874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5F6874"/>
                </a:solidFill>
                <a:latin typeface="Aptos"/>
                <a:ea typeface="Aptos"/>
                <a:cs typeface="Aptos"/>
              </a:rPr>
              <a:t>26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13AFF70-D580-415A-917D-2A9F16D5E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62125"/>
            <a:ext cx="10477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325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2325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Which statement best reflects effective port access control?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86CB847-1DC4-4013-A5D9-C6F8CF1C6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2571750"/>
            <a:ext cx="514350" cy="5143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2D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932BC9E-7BE0-4755-BF37-516E01B7C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2657475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65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/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1CDAF9B-E3E2-4C82-9286-73D577C58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2600325"/>
            <a:ext cx="91916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0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7202A"/>
                </a:solidFill>
                <a:latin typeface="Aptos"/>
                <a:ea typeface="Aptos"/>
                <a:cs typeface="Aptos"/>
              </a:rPr>
              <a:t>A valid credential proves the holder may enter any operational area.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B7C9E6A-3EF1-41C1-BC4D-98FF88423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3314700"/>
            <a:ext cx="514350" cy="5143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DE4F1"/>
          </a:solidFill>
          <a:ln xmlns:a="http://schemas.openxmlformats.org/drawingml/2006/main" w="9525">
            <a:solidFill>
              <a:srgbClr val="3F1D52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D711B21-4EE9-47A4-9E30-29ABC0A44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3400425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65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/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6942C85-D3B0-482C-B832-AB25D7A1C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3343275"/>
            <a:ext cx="91916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Access decisions verify identity, purpose, entitlement, timing and current status.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EF47737-92FA-47AF-B9F5-6869E5853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4057650"/>
            <a:ext cx="514350" cy="5143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2D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41B8733-1DCD-4612-8E96-274062E93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4143375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65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/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39BD861-F288-43AD-901F-F7DF84C1A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4086225"/>
            <a:ext cx="91916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0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7202A"/>
                </a:solidFill>
                <a:latin typeface="Aptos"/>
                <a:ea typeface="Aptos"/>
                <a:cs typeface="Aptos"/>
              </a:rPr>
              <a:t>Biometrics remove the need for visitor sponsorship and supervision.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274D041-3072-4BDD-A87A-496886F0F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4800600"/>
            <a:ext cx="514350" cy="5143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2DC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FF499F7-F2EB-495C-8E69-31342076F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4886325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65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/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E4ADA60-9BDE-4FCD-A4A8-9FB46DCFD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4829175"/>
            <a:ext cx="91916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0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7202A"/>
                </a:solidFill>
                <a:latin typeface="Aptos"/>
                <a:ea typeface="Aptos"/>
                <a:cs typeface="Aptos"/>
              </a:rPr>
              <a:t>Operational urgency justifies undocumented exceptions.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A9B1B26-C24A-4305-AF1F-A2E7AEF86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5953125"/>
            <a:ext cx="9429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725" b="1">
                <a:solidFill>
                  <a:srgbClr val="167386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67386"/>
                </a:solidFill>
                <a:latin typeface="Aptos"/>
                <a:ea typeface="Aptos"/>
                <a:cs typeface="Aptos"/>
              </a:rPr>
              <a:t>Choose one answer and identify the control layers involved.</a:t>
            </a:r>
          </a:p>
        </p:txBody>
      </p:sp>
    </p:spTree>
    <p:extLst>
      <p:ext uri="{BB962C8B-B14F-4D97-AF65-F5344CB8AC3E}">
        <p14:creationId xmlns:p14="http://schemas.microsoft.com/office/powerpoint/2010/main" val="916849438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AF8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C7F437B-5BFE-4569-B1D7-059753E5F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7429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81539A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PORT SECURITY MANAGEMENT  •  PSM-28  •  </a:t>
            </a: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LECTURE 7</a:t>
            </a:r>
          </a:p>
        </p:txBody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950246e4b3c4426"/>
          <a:stretch xmlns:a="http://schemas.openxmlformats.org/drawingml/2006/main"/>
        </p:blipFill>
        <p:spPr>
          <a:xfrm xmlns:a="http://schemas.openxmlformats.org/drawingml/2006/main">
            <a:off x="11277600" y="171450"/>
            <a:ext cx="590550" cy="590550"/>
          </a:xfrm>
          <a:prstGeom xmlns:a="http://schemas.openxmlformats.org/drawingml/2006/main" prst="rect">
            <a:avLst/>
          </a:prstGeom>
        </p:spPr>
      </p:pic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79FC640E-5824-4613-95A7-E12E54447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287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60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Lecture 7: key takeaways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C35C365-4DCC-4174-B616-56859075F3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F1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D5FF051-D2C5-4C56-9EFF-8896C160D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86525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1">
                <a:solidFill>
                  <a:srgbClr val="5F6874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5F6874"/>
                </a:solidFill>
                <a:latin typeface="Aptos"/>
                <a:ea typeface="Aptos"/>
                <a:cs typeface="Aptos"/>
              </a:rPr>
              <a:t>27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5D3C340-8F3B-4325-B6DA-D1ACF610C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790700"/>
            <a:ext cx="52387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775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2775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/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1A52648-E09B-4F08-8960-47CC3B0D4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1809750"/>
            <a:ext cx="9334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0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875" b="0">
                <a:solidFill>
                  <a:srgbClr val="17202A"/>
                </a:solidFill>
                <a:latin typeface="Aptos"/>
                <a:ea typeface="Aptos"/>
                <a:cs typeface="Aptos"/>
              </a:rPr>
              <a:t>Access control manages who, why, where and when.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81BFDCF-5935-4579-8BCA-9F85EF302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2419350"/>
            <a:ext cx="91916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2D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D679215-D56B-4907-92BF-1CA3AF8FF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609850"/>
            <a:ext cx="52387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775" b="1">
                <a:solidFill>
                  <a:srgbClr val="167386"/>
                </a:solidFill>
                <a:latin typeface="Aptos"/>
                <a:ea typeface="Aptos"/>
                <a:cs typeface="Aptos"/>
              </a:defRPr>
            </a:pPr>
            <a:r>
              <a:rPr sz="2775" b="1">
                <a:solidFill>
                  <a:srgbClr val="167386"/>
                </a:solidFill>
                <a:latin typeface="Aptos"/>
                <a:ea typeface="Aptos"/>
                <a:cs typeface="Aptos"/>
              </a:rPr>
              <a:t/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BCA88C8-94FD-4D32-BED4-B5B057CE8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2628900"/>
            <a:ext cx="9334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0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875" b="0">
                <a:solidFill>
                  <a:srgbClr val="17202A"/>
                </a:solidFill>
                <a:latin typeface="Aptos"/>
                <a:ea typeface="Aptos"/>
                <a:cs typeface="Aptos"/>
              </a:rPr>
              <a:t>Credentials require secure sponsorship, issuance, use, review and revocation.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4DEE736-427F-4ED1-8AD2-477B33910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3238500"/>
            <a:ext cx="91916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2D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799418E-579E-4AFD-B3D6-75FAF2AEC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429000"/>
            <a:ext cx="52387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775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2775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/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F2CC9F0-C059-48F7-B566-88BB8D429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3448050"/>
            <a:ext cx="9334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0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875" b="0">
                <a:solidFill>
                  <a:srgbClr val="17202A"/>
                </a:solidFill>
                <a:latin typeface="Aptos"/>
                <a:ea typeface="Aptos"/>
                <a:cs typeface="Aptos"/>
              </a:rPr>
              <a:t>Restricted areas combine boundaries, rules, monitoring and controlled exceptions.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99962D0-680E-4ADE-A767-67ED13377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4057650"/>
            <a:ext cx="91916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2D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4CBEDF1-D721-4F1C-9343-D8EB8831F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248150"/>
            <a:ext cx="52387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775" b="1">
                <a:solidFill>
                  <a:srgbClr val="167386"/>
                </a:solidFill>
                <a:latin typeface="Aptos"/>
                <a:ea typeface="Aptos"/>
                <a:cs typeface="Aptos"/>
              </a:defRPr>
            </a:pPr>
            <a:r>
              <a:rPr sz="2775" b="1">
                <a:solidFill>
                  <a:srgbClr val="167386"/>
                </a:solidFill>
                <a:latin typeface="Aptos"/>
                <a:ea typeface="Aptos"/>
                <a:cs typeface="Aptos"/>
              </a:rPr>
              <a:t/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1A966DB-0986-472A-B10D-C3EAF6ACD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4267200"/>
            <a:ext cx="9334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0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875" b="0">
                <a:solidFill>
                  <a:srgbClr val="17202A"/>
                </a:solidFill>
                <a:latin typeface="Aptos"/>
                <a:ea typeface="Aptos"/>
                <a:cs typeface="Aptos"/>
              </a:rPr>
              <a:t>Screening applies proportionate verification to people, vehicles and deliveries.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827E7B1-5C55-4470-B60F-362C6133E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4876800"/>
            <a:ext cx="91916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2D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A59E799-3FF7-4D13-AF25-14969E40E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067300"/>
            <a:ext cx="52387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775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2775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/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623E525-C809-4FB7-B439-05BD4DA91C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086350"/>
            <a:ext cx="9334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Technology must be governed, resilient, privacy-aware and operationally usable.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5C87234-DCCF-475C-8CE8-248E7AFD2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695950"/>
            <a:ext cx="91916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2D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0C36A7C-2A67-4280-A4E2-10F16778C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6048375"/>
            <a:ext cx="9334500" cy="4572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3F1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B185D7D-ED8B-4E6D-8E63-16BB05B6B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53150"/>
            <a:ext cx="8858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6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Next lecture: Physical and Waterside Security</a:t>
            </a:r>
          </a:p>
        </p:txBody>
      </p:sp>
    </p:spTree>
    <p:extLst>
      <p:ext uri="{BB962C8B-B14F-4D97-AF65-F5344CB8AC3E}">
        <p14:creationId xmlns:p14="http://schemas.microsoft.com/office/powerpoint/2010/main" val="1871978898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AF8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A7DA1F6-CC6E-44AC-8C53-4240859BE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7429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81539A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PORT SECURITY MANAGEMENT  •  PSM-28  •  </a:t>
            </a: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LECTURE 7</a:t>
            </a:r>
          </a:p>
        </p:txBody>
      </p:sp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c1c6deb96f54bdc"/>
          <a:stretch xmlns:a="http://schemas.openxmlformats.org/drawingml/2006/main"/>
        </p:blipFill>
        <p:spPr>
          <a:xfrm xmlns:a="http://schemas.openxmlformats.org/drawingml/2006/main">
            <a:off x="11277600" y="171450"/>
            <a:ext cx="590550" cy="590550"/>
          </a:xfrm>
          <a:prstGeom xmlns:a="http://schemas.openxmlformats.org/drawingml/2006/main" prst="rect">
            <a:avLst/>
          </a:prstGeom>
        </p:spPr>
      </p:pic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51A1FA95-8E1F-46A8-AACC-1A093644C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287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60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References and further learning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EC33A94-A02D-46FC-A567-25D07FD44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F1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777D208-DC00-4018-B00B-67E4CDB06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86525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1">
                <a:solidFill>
                  <a:srgbClr val="5F6874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5F6874"/>
                </a:solidFill>
                <a:latin typeface="Aptos"/>
                <a:ea typeface="Aptos"/>
                <a:cs typeface="Aptos"/>
              </a:rPr>
              <a:t>28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0EDCA0E-1B8B-49C6-BB82-C041F361CE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62125"/>
            <a:ext cx="3429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/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B112DC8-E2AF-47A4-860A-87F4B9F57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190750"/>
            <a:ext cx="10287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0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17202A"/>
                </a:solidFill>
                <a:latin typeface="Aptos"/>
                <a:ea typeface="Aptos"/>
                <a:cs typeface="Aptos"/>
              </a:rPr>
              <a:t>London Gateway College. Port Security Management (PSM-28), Lecture 7: Access Control in Ports.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E5BF733-0280-406C-A65D-B8B07B539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190875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67386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67386"/>
                </a:solidFill>
                <a:latin typeface="Aptos"/>
                <a:ea typeface="Aptos"/>
                <a:cs typeface="Aptos"/>
              </a:rPr>
              <a:t/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862A2F1-8544-4E68-ACA2-6E55F66DB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667125"/>
            <a:ext cx="10096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rmAutofit fontScale="100000"/>
          </a:bodyPr>
          <a:lstStyle xmlns:a="http://schemas.openxmlformats.org/drawingml/2006/main"/>
          <a:p xmlns:a="http://schemas.openxmlformats.org/drawingml/2006/main">
            <a:pPr marL="23" indent="-13">
              <a:spcAft>
                <a:spcPts val="12"/>
              </a:spcAft>
              <a:buChar char="•"/>
              <a:defRPr sz="1725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>
                <a:solidFill>
                  <a:srgbClr val="17202A"/>
                </a:solidFill>
                <a:latin typeface="Aptos"/>
                <a:ea typeface="Aptos"/>
                <a:cs typeface="Aptos"/>
              </a:rPr>
              <a:t>International Maritime Organization — SOLAS Chapter XI-2 and ISPS Code</a:t>
            </a:r>
          </a:p>
          <a:p xmlns:a="http://schemas.openxmlformats.org/drawingml/2006/main">
            <a:pPr marL="23" indent="-13">
              <a:spcAft>
                <a:spcPts val="12"/>
              </a:spcAft>
              <a:buChar char="•"/>
              <a:defRPr sz="1725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>
                <a:solidFill>
                  <a:srgbClr val="17202A"/>
                </a:solidFill>
                <a:latin typeface="Aptos"/>
                <a:ea typeface="Aptos"/>
                <a:cs typeface="Aptos"/>
              </a:rPr>
              <a:t>UK Government — Maritime security guidance</a:t>
            </a:r>
          </a:p>
          <a:p xmlns:a="http://schemas.openxmlformats.org/drawingml/2006/main">
            <a:pPr marL="23" indent="-13">
              <a:spcAft>
                <a:spcPts val="12"/>
              </a:spcAft>
              <a:buChar char="•"/>
              <a:defRPr sz="1725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>
                <a:solidFill>
                  <a:srgbClr val="17202A"/>
                </a:solidFill>
                <a:latin typeface="Aptos"/>
                <a:ea typeface="Aptos"/>
                <a:cs typeface="Aptos"/>
              </a:rPr>
              <a:t>The Port Security Regulations 2009</a:t>
            </a:r>
          </a:p>
          <a:p xmlns:a="http://schemas.openxmlformats.org/drawingml/2006/main">
            <a:pPr marL="23" indent="-13">
              <a:spcAft>
                <a:spcPts val="12"/>
              </a:spcAft>
              <a:buChar char="•"/>
              <a:defRPr sz="1725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>
                <a:solidFill>
                  <a:srgbClr val="17202A"/>
                </a:solidFill>
                <a:latin typeface="Aptos"/>
                <a:ea typeface="Aptos"/>
                <a:cs typeface="Aptos"/>
              </a:rPr>
              <a:t>Information Commissioner's Office — UK GDPR guidance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82B4F96-FCFB-4A51-8E6A-592956A87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286375"/>
            <a:ext cx="103822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A8424A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A8424A"/>
                </a:solidFill>
                <a:latin typeface="Aptos"/>
                <a:ea typeface="Aptos"/>
                <a:cs typeface="Aptos"/>
              </a:rPr>
              <a:t>Credentialing and screening must be lawful, proportionate and consistent with approved local plans, data-protection duties and competent-authority requirements.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85A0586-F96C-45EE-9789-5C98F04D4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34365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0">
                <a:solidFill>
                  <a:srgbClr val="5F6874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5F6874"/>
                </a:solidFill>
                <a:latin typeface="Aptos"/>
                <a:ea typeface="Aptos"/>
                <a:cs typeface="Aptos"/>
              </a:rPr>
              <a:t/>
            </a:r>
          </a:p>
        </p:txBody>
      </p:sp>
    </p:spTree>
    <p:extLst>
      <p:ext uri="{BB962C8B-B14F-4D97-AF65-F5344CB8AC3E}">
        <p14:creationId xmlns:p14="http://schemas.microsoft.com/office/powerpoint/2010/main" val="48757236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2026-09-09T15:33:13.7550000Z</dcterms:created>
  <dcterms:modified xsi:type="dcterms:W3CDTF">2026-09-09T15:33:13.7550000Z</dcterms:modified>
</coreProperties>
</file>