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media/image.png" ContentType="image/jpeg"/>
  <Override PartName="/ppt/media/image2.png" ContentType="image/jpeg"/>
  <Override PartName="/ppt/media/image3.png" ContentType="image/jpeg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20d0e4dd1eb405c" /><Relationship Type="http://schemas.openxmlformats.org/officeDocument/2006/relationships/extended-properties" Target="/docProps/app.xml" Id="R90963bae020e4a42" /><Relationship Type="http://schemas.openxmlformats.org/officeDocument/2006/relationships/officeDocument" Target="/ppt/presentation.xml" Id="R5840f4254757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9e79e8cab4667"/>
  </p:sldMasterIdLst>
  <p:notesMasterIdLst>
    <p:notesMasterId xmlns:r="http://schemas.openxmlformats.org/officeDocument/2006/relationships" r:id="R9327a8e833e642b0"/>
  </p:notesMasterIdLst>
  <p:sldIdLst>
    <p:sldId xmlns:r="http://schemas.openxmlformats.org/officeDocument/2006/relationships" id="256" r:id="Rc49f08e0ba88497f"/>
    <p:sldId xmlns:r="http://schemas.openxmlformats.org/officeDocument/2006/relationships" id="257" r:id="Rcd17bd6dc3934282"/>
    <p:sldId xmlns:r="http://schemas.openxmlformats.org/officeDocument/2006/relationships" id="258" r:id="Rac8c3b6c3c804e70"/>
    <p:sldId xmlns:r="http://schemas.openxmlformats.org/officeDocument/2006/relationships" id="259" r:id="R0f61f9521d71476a"/>
    <p:sldId xmlns:r="http://schemas.openxmlformats.org/officeDocument/2006/relationships" id="260" r:id="R03b384af6e6444f8"/>
    <p:sldId xmlns:r="http://schemas.openxmlformats.org/officeDocument/2006/relationships" id="261" r:id="R2ddf05e5048b4c3e"/>
    <p:sldId xmlns:r="http://schemas.openxmlformats.org/officeDocument/2006/relationships" id="262" r:id="Rb91329407b844fff"/>
    <p:sldId xmlns:r="http://schemas.openxmlformats.org/officeDocument/2006/relationships" id="263" r:id="R7b95dde9c30c4a6f"/>
    <p:sldId xmlns:r="http://schemas.openxmlformats.org/officeDocument/2006/relationships" id="264" r:id="R8e62e7f2c4ad4ecf"/>
    <p:sldId xmlns:r="http://schemas.openxmlformats.org/officeDocument/2006/relationships" id="265" r:id="Ra17ac1476a7942fd"/>
    <p:sldId xmlns:r="http://schemas.openxmlformats.org/officeDocument/2006/relationships" id="266" r:id="R4368d9bbd00f4c33"/>
    <p:sldId xmlns:r="http://schemas.openxmlformats.org/officeDocument/2006/relationships" id="267" r:id="R6ad3e3f38faa4cc0"/>
    <p:sldId xmlns:r="http://schemas.openxmlformats.org/officeDocument/2006/relationships" id="268" r:id="Rb7d21d7318254bf5"/>
    <p:sldId xmlns:r="http://schemas.openxmlformats.org/officeDocument/2006/relationships" id="269" r:id="R8bb699e36fb34a3a"/>
    <p:sldId xmlns:r="http://schemas.openxmlformats.org/officeDocument/2006/relationships" id="270" r:id="R449039c64039425c"/>
    <p:sldId xmlns:r="http://schemas.openxmlformats.org/officeDocument/2006/relationships" id="271" r:id="Re4424a5c03434f80"/>
    <p:sldId xmlns:r="http://schemas.openxmlformats.org/officeDocument/2006/relationships" id="272" r:id="Rfd9769a67588493d"/>
    <p:sldId xmlns:r="http://schemas.openxmlformats.org/officeDocument/2006/relationships" id="273" r:id="Re63ccf2ccc024167"/>
    <p:sldId xmlns:r="http://schemas.openxmlformats.org/officeDocument/2006/relationships" id="274" r:id="Rd461a00ca2294f1a"/>
    <p:sldId xmlns:r="http://schemas.openxmlformats.org/officeDocument/2006/relationships" id="275" r:id="R647a641911ad43c3"/>
    <p:sldId xmlns:r="http://schemas.openxmlformats.org/officeDocument/2006/relationships" id="276" r:id="R7077a2f194004d70"/>
    <p:sldId xmlns:r="http://schemas.openxmlformats.org/officeDocument/2006/relationships" id="277" r:id="R424a3606d6604f0d"/>
    <p:sldId xmlns:r="http://schemas.openxmlformats.org/officeDocument/2006/relationships" id="278" r:id="Rea1df9140b7741bd"/>
    <p:sldId xmlns:r="http://schemas.openxmlformats.org/officeDocument/2006/relationships" id="279" r:id="R9fa5ef53a22148d1"/>
    <p:sldId xmlns:r="http://schemas.openxmlformats.org/officeDocument/2006/relationships" id="280" r:id="Rdad4b8407eae420c"/>
    <p:sldId xmlns:r="http://schemas.openxmlformats.org/officeDocument/2006/relationships" id="281" r:id="Ra336f2a0701c4fda"/>
    <p:sldId xmlns:r="http://schemas.openxmlformats.org/officeDocument/2006/relationships" id="282" r:id="R7578a1ecfbca43ff"/>
    <p:sldId xmlns:r="http://schemas.openxmlformats.org/officeDocument/2006/relationships" id="283" r:id="Rca99386b788e43d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62ac074eff04c90" /><Relationship Type="http://schemas.openxmlformats.org/officeDocument/2006/relationships/slideMaster" Target="/ppt/slideMasters/slideMaster1.xml" Id="Rb6a9e79e8cab4667" /><Relationship Type="http://schemas.openxmlformats.org/officeDocument/2006/relationships/notesMaster" Target="/ppt/notesMasters/notesMaster1.xml" Id="R9327a8e833e642b0" /><Relationship Type="http://schemas.openxmlformats.org/officeDocument/2006/relationships/presProps" Target="/ppt/presProps.xml" Id="Rba95781e2a5847ff" /><Relationship Type="http://schemas.openxmlformats.org/officeDocument/2006/relationships/tableStyles" Target="/ppt/tableStyles.xml" Id="Rc2187f8f17a44b35" /><Relationship Type="http://schemas.openxmlformats.org/officeDocument/2006/relationships/slide" Target="/ppt/slides/slide1.xml" Id="Rc49f08e0ba88497f" /><Relationship Type="http://schemas.openxmlformats.org/officeDocument/2006/relationships/slide" Target="/ppt/slides/slide2.xml" Id="Rcd17bd6dc3934282" /><Relationship Type="http://schemas.openxmlformats.org/officeDocument/2006/relationships/slide" Target="/ppt/slides/slide3.xml" Id="Rac8c3b6c3c804e70" /><Relationship Type="http://schemas.openxmlformats.org/officeDocument/2006/relationships/slide" Target="/ppt/slides/slide4.xml" Id="R0f61f9521d71476a" /><Relationship Type="http://schemas.openxmlformats.org/officeDocument/2006/relationships/slide" Target="/ppt/slides/slide5.xml" Id="R03b384af6e6444f8" /><Relationship Type="http://schemas.openxmlformats.org/officeDocument/2006/relationships/slide" Target="/ppt/slides/slide6.xml" Id="R2ddf05e5048b4c3e" /><Relationship Type="http://schemas.openxmlformats.org/officeDocument/2006/relationships/slide" Target="/ppt/slides/slide7.xml" Id="Rb91329407b844fff" /><Relationship Type="http://schemas.openxmlformats.org/officeDocument/2006/relationships/slide" Target="/ppt/slides/slide8.xml" Id="R7b95dde9c30c4a6f" /><Relationship Type="http://schemas.openxmlformats.org/officeDocument/2006/relationships/slide" Target="/ppt/slides/slide9.xml" Id="R8e62e7f2c4ad4ecf" /><Relationship Type="http://schemas.openxmlformats.org/officeDocument/2006/relationships/slide" Target="/ppt/slides/slide10.xml" Id="Ra17ac1476a7942fd" /><Relationship Type="http://schemas.openxmlformats.org/officeDocument/2006/relationships/slide" Target="/ppt/slides/slide11.xml" Id="R4368d9bbd00f4c33" /><Relationship Type="http://schemas.openxmlformats.org/officeDocument/2006/relationships/slide" Target="/ppt/slides/slide12.xml" Id="R6ad3e3f38faa4cc0" /><Relationship Type="http://schemas.openxmlformats.org/officeDocument/2006/relationships/slide" Target="/ppt/slides/slide13.xml" Id="Rb7d21d7318254bf5" /><Relationship Type="http://schemas.openxmlformats.org/officeDocument/2006/relationships/slide" Target="/ppt/slides/slide14.xml" Id="R8bb699e36fb34a3a" /><Relationship Type="http://schemas.openxmlformats.org/officeDocument/2006/relationships/slide" Target="/ppt/slides/slide15.xml" Id="R449039c64039425c" /><Relationship Type="http://schemas.openxmlformats.org/officeDocument/2006/relationships/slide" Target="/ppt/slides/slide16.xml" Id="Re4424a5c03434f80" /><Relationship Type="http://schemas.openxmlformats.org/officeDocument/2006/relationships/slide" Target="/ppt/slides/slide17.xml" Id="Rfd9769a67588493d" /><Relationship Type="http://schemas.openxmlformats.org/officeDocument/2006/relationships/slide" Target="/ppt/slides/slide18.xml" Id="Re63ccf2ccc024167" /><Relationship Type="http://schemas.openxmlformats.org/officeDocument/2006/relationships/slide" Target="/ppt/slides/slide19.xml" Id="Rd461a00ca2294f1a" /><Relationship Type="http://schemas.openxmlformats.org/officeDocument/2006/relationships/slide" Target="/ppt/slides/slide20.xml" Id="R647a641911ad43c3" /><Relationship Type="http://schemas.openxmlformats.org/officeDocument/2006/relationships/slide" Target="/ppt/slides/slide21.xml" Id="R7077a2f194004d70" /><Relationship Type="http://schemas.openxmlformats.org/officeDocument/2006/relationships/slide" Target="/ppt/slides/slide22.xml" Id="R424a3606d6604f0d" /><Relationship Type="http://schemas.openxmlformats.org/officeDocument/2006/relationships/slide" Target="/ppt/slides/slide23.xml" Id="Rea1df9140b7741bd" /><Relationship Type="http://schemas.openxmlformats.org/officeDocument/2006/relationships/slide" Target="/ppt/slides/slide24.xml" Id="R9fa5ef53a22148d1" /><Relationship Type="http://schemas.openxmlformats.org/officeDocument/2006/relationships/slide" Target="/ppt/slides/slide25.xml" Id="Rdad4b8407eae420c" /><Relationship Type="http://schemas.openxmlformats.org/officeDocument/2006/relationships/slide" Target="/ppt/slides/slide26.xml" Id="Ra336f2a0701c4fda" /><Relationship Type="http://schemas.openxmlformats.org/officeDocument/2006/relationships/slide" Target="/ppt/slides/slide27.xml" Id="R7578a1ecfbca43ff" /><Relationship Type="http://schemas.openxmlformats.org/officeDocument/2006/relationships/slide" Target="/ppt/slides/slide28.xml" Id="Rca99386b788e43d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e56fab1ec754aa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9cf6c84a3454ac4" /><Relationship Type="http://schemas.openxmlformats.org/officeDocument/2006/relationships/notesMaster" Target="/ppt/notesMasters/notesMaster1.xml" Id="Ra880d2ea8d03454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37bad5614754fa9" /><Relationship Type="http://schemas.openxmlformats.org/officeDocument/2006/relationships/notesMaster" Target="/ppt/notesMasters/notesMaster1.xml" Id="Rd3882d1798a14c9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d1fa417a76b4185" /><Relationship Type="http://schemas.openxmlformats.org/officeDocument/2006/relationships/notesMaster" Target="/ppt/notesMasters/notesMaster1.xml" Id="Rfb2da4b76bb2431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00b3474c6b44295" /><Relationship Type="http://schemas.openxmlformats.org/officeDocument/2006/relationships/notesMaster" Target="/ppt/notesMasters/notesMaster1.xml" Id="R4779bbc128df495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5eb1f13eae749c1" /><Relationship Type="http://schemas.openxmlformats.org/officeDocument/2006/relationships/notesMaster" Target="/ppt/notesMasters/notesMaster1.xml" Id="Rfa061049e4f34fd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1af43dde20a4283" /><Relationship Type="http://schemas.openxmlformats.org/officeDocument/2006/relationships/notesMaster" Target="/ppt/notesMasters/notesMaster1.xml" Id="R9d75bf80f95f4c7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eeab197f3fe475d" /><Relationship Type="http://schemas.openxmlformats.org/officeDocument/2006/relationships/notesMaster" Target="/ppt/notesMasters/notesMaster1.xml" Id="Rdd3b4dd8f5e9405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b00a2633d594732" /><Relationship Type="http://schemas.openxmlformats.org/officeDocument/2006/relationships/notesMaster" Target="/ppt/notesMasters/notesMaster1.xml" Id="R187c624a5c64431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fd1493fde054019" /><Relationship Type="http://schemas.openxmlformats.org/officeDocument/2006/relationships/notesMaster" Target="/ppt/notesMasters/notesMaster1.xml" Id="R603cfc5c10eb4d5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e95911acf2148cd" /><Relationship Type="http://schemas.openxmlformats.org/officeDocument/2006/relationships/notesMaster" Target="/ppt/notesMasters/notesMaster1.xml" Id="R4991d1d7effa4c8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505f87a51ce4709" /><Relationship Type="http://schemas.openxmlformats.org/officeDocument/2006/relationships/notesMaster" Target="/ppt/notesMasters/notesMaster1.xml" Id="R9ca0d0962edf44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c8d041dc0b34e39" /><Relationship Type="http://schemas.openxmlformats.org/officeDocument/2006/relationships/notesMaster" Target="/ppt/notesMasters/notesMaster1.xml" Id="Ra15c0e3b1fec42e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350355d625648e0" /><Relationship Type="http://schemas.openxmlformats.org/officeDocument/2006/relationships/notesMaster" Target="/ppt/notesMasters/notesMaster1.xml" Id="Rc99c00cda97c484f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50d6d0458ab4a52" /><Relationship Type="http://schemas.openxmlformats.org/officeDocument/2006/relationships/notesMaster" Target="/ppt/notesMasters/notesMaster1.xml" Id="Rcc5b9e52d0c1437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20a4e30781e4200" /><Relationship Type="http://schemas.openxmlformats.org/officeDocument/2006/relationships/notesMaster" Target="/ppt/notesMasters/notesMaster1.xml" Id="Rb2659249f56040f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5655f725b06f4433" /><Relationship Type="http://schemas.openxmlformats.org/officeDocument/2006/relationships/notesMaster" Target="/ppt/notesMasters/notesMaster1.xml" Id="R4198725e10da4fa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1d50cd4adf8f4ae1" /><Relationship Type="http://schemas.openxmlformats.org/officeDocument/2006/relationships/notesMaster" Target="/ppt/notesMasters/notesMaster1.xml" Id="R958058ba15394229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3abb5ed66515412e" /><Relationship Type="http://schemas.openxmlformats.org/officeDocument/2006/relationships/notesMaster" Target="/ppt/notesMasters/notesMaster1.xml" Id="Ra0d42a7c8dee46f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db9b085bcbd43c8" /><Relationship Type="http://schemas.openxmlformats.org/officeDocument/2006/relationships/notesMaster" Target="/ppt/notesMasters/notesMaster1.xml" Id="R5930dcbd51824e40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f995ee41b3f4d95" /><Relationship Type="http://schemas.openxmlformats.org/officeDocument/2006/relationships/notesMaster" Target="/ppt/notesMasters/notesMaster1.xml" Id="R77595f1fe18643bd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6586de33f59f4da8" /><Relationship Type="http://schemas.openxmlformats.org/officeDocument/2006/relationships/notesMaster" Target="/ppt/notesMasters/notesMaster1.xml" Id="Rf116f744a1034d0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664b0a7145c4e9a" /><Relationship Type="http://schemas.openxmlformats.org/officeDocument/2006/relationships/notesMaster" Target="/ppt/notesMasters/notesMaster1.xml" Id="Rbd7dbe1679aa4c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3bf7d5a9d584a73" /><Relationship Type="http://schemas.openxmlformats.org/officeDocument/2006/relationships/notesMaster" Target="/ppt/notesMasters/notesMaster1.xml" Id="R3cf2cf2d72be424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8fbd9e896f045b9" /><Relationship Type="http://schemas.openxmlformats.org/officeDocument/2006/relationships/notesMaster" Target="/ppt/notesMasters/notesMaster1.xml" Id="R1a75cfc71f4542e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01d726ff191456d" /><Relationship Type="http://schemas.openxmlformats.org/officeDocument/2006/relationships/notesMaster" Target="/ppt/notesMasters/notesMaster1.xml" Id="R44ccdcd0a2194e9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da66768f3024591" /><Relationship Type="http://schemas.openxmlformats.org/officeDocument/2006/relationships/notesMaster" Target="/ppt/notesMasters/notesMaster1.xml" Id="Re0757e143fb04ae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65b117420dd4f0f" /><Relationship Type="http://schemas.openxmlformats.org/officeDocument/2006/relationships/notesMaster" Target="/ppt/notesMasters/notesMaster1.xml" Id="R08eeac61997d498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52466eff09747f8" /><Relationship Type="http://schemas.openxmlformats.org/officeDocument/2006/relationships/notesMaster" Target="/ppt/notesMasters/notesMaster1.xml" Id="R29eeb34b9d014fe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lecture and connect it to the course aim. Ask learners for one practical expectation.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Cover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learner activity in pairs, require stated assumptions, then debrief decisions and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image to prompt observation before interpretation. Separate facts, assumptions and questions.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Relate the course aim to each learner's role and operating context.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image to discuss human, organisational and operational dependencies.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Facilitate the applied scenario using approved escalation routes, clear ownership and a review trigger.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Correct answer: B. Require learners to explain why the distractors are weaker.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each learner to state one action they will transfer into practice.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Encourage use of current official guidance, competent-authority directions and approved local plans.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outcomes 1–5 as a learning contract and link them to prior lectures.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Emphasise application, ethical judgement and evidence-based practice.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Review the lecture objectives and explain the sequence from principles to applied judgement.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test it against a familiar port process,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https://www.npsa.gov.uk/security-best-practices/security-culture</a:t>
            </a:r>
          </a:p>
          <a:p xmlns:a="http://schemas.openxmlformats.org/drawingml/2006/main">
            <a:r>
              <a:t>- https://www.npsa.gov.uk/specialised-guidance/insider-risk-guidance/insider-risk-mitigation-framework</a:t>
            </a:r>
          </a:p>
          <a:p xmlns:a="http://schemas.openxmlformats.org/drawingml/2006/main">
            <a:r>
              <a:t>- https://ico.org.uk/for-organisations/uk-gdpr-guidance-and-resources/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f37f697474fe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f65bd893c494da1" /><Relationship Type="http://schemas.openxmlformats.org/officeDocument/2006/relationships/slideLayout" Target="/ppt/slideLayouts/slideLayout1.xml" Id="R91662efc8f15451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62efc8f15451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7773e1564e31" /><Relationship Type="http://schemas.openxmlformats.org/officeDocument/2006/relationships/image" Target="/ppt/media/image.png" Id="Rc8423d484371471d" /><Relationship Type="http://schemas.openxmlformats.org/officeDocument/2006/relationships/image" Target="/ppt/media/image.jpeg" Id="R1514bd0e59344a79" /><Relationship Type="http://schemas.openxmlformats.org/officeDocument/2006/relationships/notesSlide" Target="/ppt/notesSlides/notesSlide1.xml" Id="R86e3577f8e1a495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31c366c54507" /><Relationship Type="http://schemas.openxmlformats.org/officeDocument/2006/relationships/image" Target="/ppt/media/image10.jpeg" Id="R26554ace325b41c3" /><Relationship Type="http://schemas.openxmlformats.org/officeDocument/2006/relationships/notesSlide" Target="/ppt/notesSlides/notesSlide10.xml" Id="Re88c90afce35429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6bc4accd403c" /><Relationship Type="http://schemas.openxmlformats.org/officeDocument/2006/relationships/image" Target="/ppt/media/image2.png" Id="Re36070d4ca4c4ed5" /><Relationship Type="http://schemas.openxmlformats.org/officeDocument/2006/relationships/image" Target="/ppt/media/image11.jpeg" Id="R6f883119eb3a49e7" /><Relationship Type="http://schemas.openxmlformats.org/officeDocument/2006/relationships/notesSlide" Target="/ppt/notesSlides/notesSlide11.xml" Id="R632188fb0eb64e3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6e6b5aab74509" /><Relationship Type="http://schemas.openxmlformats.org/officeDocument/2006/relationships/image" Target="/ppt/media/image12.jpeg" Id="Ra351fccaf6524c9c" /><Relationship Type="http://schemas.openxmlformats.org/officeDocument/2006/relationships/notesSlide" Target="/ppt/notesSlides/notesSlide12.xml" Id="R975a5bed09474c9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ddf4fccbd49c8" /><Relationship Type="http://schemas.openxmlformats.org/officeDocument/2006/relationships/image" Target="/ppt/media/image13.jpeg" Id="R5eec4ce896f94535" /><Relationship Type="http://schemas.openxmlformats.org/officeDocument/2006/relationships/notesSlide" Target="/ppt/notesSlides/notesSlide13.xml" Id="Rf89897bd3733438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6b84f4c924099" /><Relationship Type="http://schemas.openxmlformats.org/officeDocument/2006/relationships/image" Target="/ppt/media/image14.jpeg" Id="R38079d7ded224aa5" /><Relationship Type="http://schemas.openxmlformats.org/officeDocument/2006/relationships/notesSlide" Target="/ppt/notesSlides/notesSlide14.xml" Id="R33726d67cf374f3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e7f7cf1d417f" /><Relationship Type="http://schemas.openxmlformats.org/officeDocument/2006/relationships/image" Target="/ppt/media/image15.jpeg" Id="R21b7905f03594d6e" /><Relationship Type="http://schemas.openxmlformats.org/officeDocument/2006/relationships/notesSlide" Target="/ppt/notesSlides/notesSlide15.xml" Id="Rc72b4f03070a441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f1a618d0f487e" /><Relationship Type="http://schemas.openxmlformats.org/officeDocument/2006/relationships/image" Target="/ppt/media/image16.jpeg" Id="Rff5fcc19a4b8402e" /><Relationship Type="http://schemas.openxmlformats.org/officeDocument/2006/relationships/notesSlide" Target="/ppt/notesSlides/notesSlide16.xml" Id="R478579051a9a4a8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afca20615433b" /><Relationship Type="http://schemas.openxmlformats.org/officeDocument/2006/relationships/image" Target="/ppt/media/image17.jpeg" Id="R8d1d1f2b118540e2" /><Relationship Type="http://schemas.openxmlformats.org/officeDocument/2006/relationships/notesSlide" Target="/ppt/notesSlides/notesSlide17.xml" Id="R073405427a7847b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721ed7e504b11" /><Relationship Type="http://schemas.openxmlformats.org/officeDocument/2006/relationships/image" Target="/ppt/media/image18.jpeg" Id="R011ee289283544c9" /><Relationship Type="http://schemas.openxmlformats.org/officeDocument/2006/relationships/notesSlide" Target="/ppt/notesSlides/notesSlide18.xml" Id="Rc99a532223bf4ad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c21922bf401a" /><Relationship Type="http://schemas.openxmlformats.org/officeDocument/2006/relationships/image" Target="/ppt/media/image19.jpeg" Id="R603653c7f11f45a6" /><Relationship Type="http://schemas.openxmlformats.org/officeDocument/2006/relationships/notesSlide" Target="/ppt/notesSlides/notesSlide19.xml" Id="Rc324e2b55d3e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ece70dc8471f" /><Relationship Type="http://schemas.openxmlformats.org/officeDocument/2006/relationships/image" Target="/ppt/media/image2.jpeg" Id="R1a871b6a752d4491" /><Relationship Type="http://schemas.openxmlformats.org/officeDocument/2006/relationships/notesSlide" Target="/ppt/notesSlides/notesSlide2.xml" Id="R114aaef4d58b4d6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e739973a469e" /><Relationship Type="http://schemas.openxmlformats.org/officeDocument/2006/relationships/image" Target="/ppt/media/image20.jpeg" Id="R23a8cdb6dfa143e2" /><Relationship Type="http://schemas.openxmlformats.org/officeDocument/2006/relationships/notesSlide" Target="/ppt/notesSlides/notesSlide20.xml" Id="R6c5a964e86474dd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0ae0d5434646" /><Relationship Type="http://schemas.openxmlformats.org/officeDocument/2006/relationships/image" Target="/ppt/media/image3.png" Id="R3f3e4764ac414cf9" /><Relationship Type="http://schemas.openxmlformats.org/officeDocument/2006/relationships/image" Target="/ppt/media/image21.jpeg" Id="Re0cf26a4078a4cb4" /><Relationship Type="http://schemas.openxmlformats.org/officeDocument/2006/relationships/notesSlide" Target="/ppt/notesSlides/notesSlide21.xml" Id="Ra420bb79d3674b0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13276fb844cf4" /><Relationship Type="http://schemas.openxmlformats.org/officeDocument/2006/relationships/image" Target="/ppt/media/image22.jpeg" Id="R9ec7a4d0d530495e" /><Relationship Type="http://schemas.openxmlformats.org/officeDocument/2006/relationships/notesSlide" Target="/ppt/notesSlides/notesSlide22.xml" Id="R0f0b8f1e157b4c5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399a1ef5949d0" /><Relationship Type="http://schemas.openxmlformats.org/officeDocument/2006/relationships/image" Target="/ppt/media/image23.jpeg" Id="R13ab7e89d1144c28" /><Relationship Type="http://schemas.openxmlformats.org/officeDocument/2006/relationships/notesSlide" Target="/ppt/notesSlides/notesSlide23.xml" Id="R708059197c2a42ae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f7ca6392b44cb" /><Relationship Type="http://schemas.openxmlformats.org/officeDocument/2006/relationships/image" Target="/ppt/media/image24.jpeg" Id="R23e57991df4a4025" /><Relationship Type="http://schemas.openxmlformats.org/officeDocument/2006/relationships/notesSlide" Target="/ppt/notesSlides/notesSlide24.xml" Id="R2fe77a495fb74a8e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cf2770c74421" /><Relationship Type="http://schemas.openxmlformats.org/officeDocument/2006/relationships/image" Target="/ppt/media/image25.jpeg" Id="R3e4312d2453f4224" /><Relationship Type="http://schemas.openxmlformats.org/officeDocument/2006/relationships/notesSlide" Target="/ppt/notesSlides/notesSlide25.xml" Id="R1fe4b49be4ca4619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256b16bb409a" /><Relationship Type="http://schemas.openxmlformats.org/officeDocument/2006/relationships/image" Target="/ppt/media/image26.jpeg" Id="Rbe94533c972349b0" /><Relationship Type="http://schemas.openxmlformats.org/officeDocument/2006/relationships/notesSlide" Target="/ppt/notesSlides/notesSlide26.xml" Id="Raed6c294097041f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4274fb47455b" /><Relationship Type="http://schemas.openxmlformats.org/officeDocument/2006/relationships/image" Target="/ppt/media/image27.jpeg" Id="R471960166bff4d10" /><Relationship Type="http://schemas.openxmlformats.org/officeDocument/2006/relationships/notesSlide" Target="/ppt/notesSlides/notesSlide27.xml" Id="Rf4c57ac61dde4bdd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4bc8b7a0143bc" /><Relationship Type="http://schemas.openxmlformats.org/officeDocument/2006/relationships/image" Target="/ppt/media/image28.jpeg" Id="R705e19addc0944fb" /><Relationship Type="http://schemas.openxmlformats.org/officeDocument/2006/relationships/notesSlide" Target="/ppt/notesSlides/notesSlide28.xml" Id="R93464074f7ad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4c8c3b4c4c08" /><Relationship Type="http://schemas.openxmlformats.org/officeDocument/2006/relationships/image" Target="/ppt/media/image3.jpeg" Id="R56e22662c3214887" /><Relationship Type="http://schemas.openxmlformats.org/officeDocument/2006/relationships/notesSlide" Target="/ppt/notesSlides/notesSlide3.xml" Id="R7c9b8cdf16c7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1358053646d4" /><Relationship Type="http://schemas.openxmlformats.org/officeDocument/2006/relationships/image" Target="/ppt/media/image4.jpeg" Id="R373d6ff76d8d4a70" /><Relationship Type="http://schemas.openxmlformats.org/officeDocument/2006/relationships/notesSlide" Target="/ppt/notesSlides/notesSlide4.xml" Id="R0188e62fedfd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ad5d632b429b" /><Relationship Type="http://schemas.openxmlformats.org/officeDocument/2006/relationships/image" Target="/ppt/media/image5.jpeg" Id="Rd873b3d47c8c46ef" /><Relationship Type="http://schemas.openxmlformats.org/officeDocument/2006/relationships/notesSlide" Target="/ppt/notesSlides/notesSlide5.xml" Id="Rf07a81a76bda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705c2b4f4be7" /><Relationship Type="http://schemas.openxmlformats.org/officeDocument/2006/relationships/image" Target="/ppt/media/image6.jpeg" Id="R882b806234a64424" /><Relationship Type="http://schemas.openxmlformats.org/officeDocument/2006/relationships/notesSlide" Target="/ppt/notesSlides/notesSlide6.xml" Id="Re2868bcb7549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8034261f24e68" /><Relationship Type="http://schemas.openxmlformats.org/officeDocument/2006/relationships/image" Target="/ppt/media/image7.jpeg" Id="R59aa00b9669f4caf" /><Relationship Type="http://schemas.openxmlformats.org/officeDocument/2006/relationships/notesSlide" Target="/ppt/notesSlides/notesSlide7.xml" Id="Rcd2aaeaec5dc4dd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32a2d25c449f" /><Relationship Type="http://schemas.openxmlformats.org/officeDocument/2006/relationships/image" Target="/ppt/media/image8.jpeg" Id="R613e1eafecc24ea0" /><Relationship Type="http://schemas.openxmlformats.org/officeDocument/2006/relationships/notesSlide" Target="/ppt/notesSlides/notesSlide8.xml" Id="R92023bf2b755498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a7296aef432c" /><Relationship Type="http://schemas.openxmlformats.org/officeDocument/2006/relationships/image" Target="/ppt/media/image9.jpeg" Id="R7cc36b753f974909" /><Relationship Type="http://schemas.openxmlformats.org/officeDocument/2006/relationships/notesSlide" Target="/ppt/notesSlides/notesSlide9.xml" Id="R80564f7df168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423d484371471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03F27F-1DA2-4AE9-AB14-9F4489836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21102D">
                  <a:alpha val="92157"/>
                </a:srgbClr>
              </a:gs>
              <a:gs pos="100000">
                <a:srgbClr val="21102D">
                  <a:alpha val="6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BA07EF-EF8A-4E97-A4BB-2782E674E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990600" cy="9906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14bd0e59344a79"/>
          <a:stretch xmlns:a="http://schemas.openxmlformats.org/drawingml/2006/main"/>
        </p:blipFill>
        <p:spPr>
          <a:xfrm xmlns:a="http://schemas.openxmlformats.org/drawingml/2006/main">
            <a:off x="695325" y="638175"/>
            <a:ext cx="819150" cy="8191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6DA4AD-F451-4E9B-9C3B-A64B5B61F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048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LONDON GATEWAY COLLEGE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EAB348-04C4-4B05-A41B-183415B2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1435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59"/>
          </a:bodyPr>
          <a:lstStyle xmlns:a="http://schemas.openxmlformats.org/drawingml/2006/main"/>
          <a:p xmlns:a="http://schemas.openxmlformats.org/drawingml/2006/main">
            <a:pPr algn="l">
              <a:buNone/>
              <a:defRPr sz="5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PORT SECURITY</a:t>
            </a:r>
          </a:p>
          <a:p xmlns:a="http://schemas.openxmlformats.org/drawingml/2006/main">
            <a:pPr algn="l">
              <a:buNone/>
              <a:defRPr sz="5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MANAGEMENT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4582C6-EA5C-4627-AB50-1675178A1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71900"/>
            <a:ext cx="361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E8DCEC"/>
                </a:solidFill>
                <a:latin typeface="Aptos"/>
                <a:ea typeface="Aptos"/>
                <a:cs typeface="Aptos"/>
              </a:rPr>
              <a:t>Course code: PSM-28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9676D3-9635-486E-859B-F82936EEE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05300"/>
            <a:ext cx="147637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D416A9-406B-44EF-8141-B4E0F0EA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2381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FA14B4-A7D2-493E-9C36-CFD2F9316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953000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Security and Human Resource Management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494F08-2E29-42B3-8D85-A198DDBBB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038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E8DCEC"/>
                </a:solidFill>
                <a:latin typeface="Aptos"/>
                <a:ea typeface="Aptos"/>
                <a:cs typeface="Aptos"/>
              </a:rPr>
              <a:t>Comprehensive learning aid • CPD training deck</a:t>
            </a:r>
          </a:p>
        </p:txBody>
      </p:sp>
    </p:spTree>
    <p:extLst>
      <p:ext uri="{BB962C8B-B14F-4D97-AF65-F5344CB8AC3E}">
        <p14:creationId xmlns:p14="http://schemas.microsoft.com/office/powerpoint/2010/main" val="8419688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6E1D91-3260-49D4-93C6-EEDBD246B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554ace325b41c3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AF1FA4-A767-413D-92A8-9FC47689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Learner activity: stretched shift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A1C07E-5102-4692-A559-353BF77A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D403B4-7E67-4512-A751-FEBAD0CE2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7EA1A5-4944-4B9C-BFA1-CA3401374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108585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53EF05-E546-47AC-A437-33BDDB50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76450"/>
            <a:ext cx="1019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82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Absence and an unexpected vessel call leave a supervisor with fewer officers than the planned minimum.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FC3014-274A-4073-A922-D910B9359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CADBE9-434E-40B5-AF76-720CD3C14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tasks are critical?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C0A58B-6E77-4D36-BEF5-AFE2F953D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766598-8992-4079-A4A7-F9BF4129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can be adapted safely?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6E11C2-1AA8-44E9-AE9F-E47DC8662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50D09D-81F3-4D2F-80F6-CABFD0F52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Who accepts residual risk?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B63FC3-5C9C-48E8-94CC-A59FB2CED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DD82CB-6266-48A6-87F9-7536F5906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must be recorded and reviewed?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E2977C-CCB9-4741-B77C-0C3C43BCA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67375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Do not solve a capacity problem through undocumented shortcuts.</a:t>
            </a:r>
          </a:p>
        </p:txBody>
      </p:sp>
    </p:spTree>
    <p:extLst>
      <p:ext uri="{BB962C8B-B14F-4D97-AF65-F5344CB8AC3E}">
        <p14:creationId xmlns:p14="http://schemas.microsoft.com/office/powerpoint/2010/main" val="169466860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6070d4ca4c4ed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FD345F-2E6F-4046-88C2-0C48BBE51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1123">
              <a:alpha val="8509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AD6865-1FCB-402A-ADEC-66B93FA21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657"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Training should rehearse decisions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5C1C51-C0FB-40DB-B4D9-16942C47A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000125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E8DCEC"/>
                </a:solidFill>
                <a:latin typeface="Aptos"/>
                <a:ea typeface="Aptos"/>
                <a:cs typeface="Aptos"/>
              </a:rPr>
              <a:t>Recognise  •  Assess  •  Communicate  •  Act  •  Learn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6CA410-22FE-427C-ABD3-6F1DD1D5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858500" cy="125730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2091D7-FE63-49DD-BE02-3D7CC0168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976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Use realistic role-based scenarios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6FBCEA-BA2D-47AB-BD07-9A4A116F5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515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• Include operational constraints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582770-03CE-492F-9499-932C692D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537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Observe decisions and teamwork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A02E41-CD48-4EAC-900F-8907E2A5A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57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663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Give timely, specific feedback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F67387-1F3E-4BBF-AEDA-35C86671F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5657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754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Convert lessons into improvement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883119eb3a49e7"/>
          <a:stretch xmlns:a="http://schemas.openxmlformats.org/drawingml/2006/main"/>
        </p:blipFill>
        <p:spPr>
          <a:xfrm xmlns:a="http://schemas.openxmlformats.org/drawingml/2006/main">
            <a:off x="11334750" y="266700"/>
            <a:ext cx="533400" cy="5334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540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BC7608-4330-48AA-8F31-3C4C1DFBB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51fccaf6524c9c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8056AC-20F7-4F50-8CA0-B6B2408C1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Transformational leadership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6FBCE7-D1AC-4731-9333-4A691EF2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58AAF2-9E96-4B4B-942B-688CC0090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2279E7-E854-4E4C-ADA4-58A1BFAD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771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Leadership creates the conditions for people to contribute beyond minimum compliance.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B76E66-0BAA-4503-B4CC-BE0EF524A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67000"/>
            <a:ext cx="266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771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67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VISION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B82F56-D926-4331-BFF3-2AC61E4F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8100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62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Clear security purpose and priorities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1E033F-062D-47FA-9378-DBBDB3E4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048000"/>
            <a:ext cx="95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40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3EAEED-746C-4331-93BD-7ABFDE5B2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667000"/>
            <a:ext cx="266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5092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67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INVOLVEMENT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0F0562-E779-4ADB-961A-76F25F7F2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100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6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Consultation, ideas and shared problem-solving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D9FAFC-8A7A-4122-840E-062DC9D5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428875"/>
            <a:ext cx="2333625" cy="2381250"/>
          </a:xfrm>
          <a:prstGeom xmlns:a="http://schemas.openxmlformats.org/drawingml/2006/main" prst="roundRect">
            <a:avLst>
              <a:gd name="adj" fmla="val 7347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2B282A-3494-4E46-9D82-0BF8DC7B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857500"/>
            <a:ext cx="1762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609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DEVELOPMENT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F3AF0E-0554-46D9-B6AE-8D480A848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667125"/>
            <a:ext cx="1762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95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Coaching, resources and recognition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2A2162-F9FD-48E2-BD39-90612D11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10668000" cy="762000"/>
          </a:xfrm>
          <a:prstGeom xmlns:a="http://schemas.openxmlformats.org/drawingml/2006/main" prst="roundRect">
            <a:avLst>
              <a:gd name="adj" fmla="val 17500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7218D0-3E68-4731-BAA7-630A0CEEE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10134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Empowerment still requires standards, supervision and accountability.</a:t>
            </a:r>
          </a:p>
        </p:txBody>
      </p:sp>
    </p:spTree>
    <p:extLst>
      <p:ext uri="{BB962C8B-B14F-4D97-AF65-F5344CB8AC3E}">
        <p14:creationId xmlns:p14="http://schemas.microsoft.com/office/powerpoint/2010/main" val="13190428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A363C9-7BB0-4DB8-A17D-01A09EEDE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ec4ce896f9453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563C54-CDB7-4004-9FF7-84BD317F2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Staff planning and budgeting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FAE05A-7E51-4E61-8653-BE4C054D0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3B8A67-A5EC-4DB9-8AB2-F62F466D5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4E39D6-7560-456B-B561-4308DEFC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5000625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5E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B06D3D-EA26-4CC6-9BF6-02F3844B4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52650"/>
            <a:ext cx="166687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41E2C5-A057-49A1-9181-B9ABA7DC7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09800"/>
            <a:ext cx="14763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DEMAND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DB7641-251B-4543-A802-FFDBE536C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860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3922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Posts, tasks, peaks, security levels and response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78B27A-DD83-4152-906B-2792F8B2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86125"/>
            <a:ext cx="4095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work is required?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097AD1-202C-4151-B6FD-8FBD91D7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48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SUPPLY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ABD1F7-7203-42E4-95CD-CB74883FA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010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Headcount, skills, availability and contractors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12DDB2-5482-4C86-B809-520684C2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523875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21CBAB-AA12-4933-896A-5C2F39E30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52650"/>
            <a:ext cx="1762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4E9948-6FB7-4F21-94B2-B4D8F8BA3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09800"/>
            <a:ext cx="1571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853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capacity exists?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2EC8B2-B817-4066-8C51-8DC8C055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86050"/>
            <a:ext cx="428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15AD31-0172-42E9-A470-BA20C5920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86125"/>
            <a:ext cx="4286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Pay, training, equipment and supervision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BD9B70-FFEC-4662-8F91-2E8329CAB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48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What resources are sustainable?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3BA4CE-7031-4AA1-906D-2AA67B0BC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10100"/>
            <a:ext cx="428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RISK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63B859-B09C-4BF9-916F-BA21280C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67375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What happens if the plan is under-resourced?</a:t>
            </a:r>
          </a:p>
        </p:txBody>
      </p:sp>
    </p:spTree>
    <p:extLst>
      <p:ext uri="{BB962C8B-B14F-4D97-AF65-F5344CB8AC3E}">
        <p14:creationId xmlns:p14="http://schemas.microsoft.com/office/powerpoint/2010/main" val="201876613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A32B97-2BE6-43D9-B23B-6542968C9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079d7ded224aa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3223C2-14F6-4728-9B67-2255B5A3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Staffing needs assessment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B973DB-5A95-44A1-A820-77B532D0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D3EC7A-D8C4-44BA-91BB-74AEE96A5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1EB0B6-E415-4BEA-99DD-B7BE9D8B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WORKLOAD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2B5AFA-D9D6-444E-80BD-0B1C9CEB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AF8FB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C882BF-2709-498F-BDF2-E2FFFE4C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Gate, patrol, monitoring, escort and response demand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666678-4670-4BC0-9F64-8EF53139A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2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Tasks, frequency and service standard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8A8C20-4206-43E8-AE74-9A0DD3535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408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COVERAGE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7D0CBF-0622-47A2-B2EF-DCAC5DF6D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8187C8-FF78-4851-A241-B57A1E5B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Locations, hours, peaks and resilience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0014ED-74EB-45A9-AC6B-32E8F47F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Minimum posts and relief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EF0CF2-9F8B-4BF1-9331-0FDC438A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408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COMPETENCE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144BDF-A4D5-4EF3-8C3B-C7ABCE6D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AF8FB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C45F61-31A0-4FD1-A076-DCDF44798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Licences, specialist skills and supervisory span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6EF691-571A-4909-B0D2-514265669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966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Role mix and development need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BB2623-CB16-4145-927A-83C1EFDA6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408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CONTINGENCY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AB770A-135D-473E-932C-8740B8329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AF52A4-7D4F-472C-B706-7785F2DF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Absence, surge, heightened measures and emergency relief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30D30B-1A28-4158-8E1A-E6C875FD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6521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Use evidence from operations, incidents, exercises and service levels.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C1C6D3-4888-4D0F-9525-DFE372D1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48250"/>
            <a:ext cx="952500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ECF82B-53AD-4725-AA32-8D2C401DE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57800"/>
            <a:ext cx="895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Review when traffic, technology or threat changes.</a:t>
            </a:r>
          </a:p>
        </p:txBody>
      </p:sp>
    </p:spTree>
    <p:extLst>
      <p:ext uri="{BB962C8B-B14F-4D97-AF65-F5344CB8AC3E}">
        <p14:creationId xmlns:p14="http://schemas.microsoft.com/office/powerpoint/2010/main" val="178895557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1CB5E4-6272-4635-98A1-C96E466A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b7905f03594d6e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F2E6C9-66BD-4B6E-A57D-D056A51E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Budget translates strategy into resources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8C2CFA-37DB-4B42-8314-BD9481945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31ADF3-3451-4D75-8D02-6B298DA2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C50344-1993-482A-9F44-B27106BD5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812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5804"/>
          </a:bodyPr>
          <a:lstStyle xmlns:a="http://schemas.openxmlformats.org/drawingml/2006/main"/>
          <a:p xmlns:a="http://schemas.openxmlformats.org/drawingml/2006/main">
            <a:pPr algn="l">
              <a:buNone/>
              <a:defRPr sz="84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84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SECURITY BUDGET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57EE4C-86AA-4CC4-B6E2-01580DA63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718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8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Links workforce, training, technology and maintenance to defined outcomes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EE2CE9-4423-4701-99DB-DB6072F4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095500"/>
            <a:ext cx="381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7A893E-9EA6-4B82-8907-81BBB333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00025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Decision discipline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CDF496-83A6-476D-808B-DAD780D3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762250"/>
            <a:ext cx="5905500" cy="2333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State the risk addressed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Show lifecycle and staffing cost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Compare options and dependencies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Define performance evidence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Plan contingency and review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C33AEB-003C-4A81-BFDB-6C72E718B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429250"/>
            <a:ext cx="6191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8605E1-3636-4F57-98F0-0E83E179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558165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682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low purchase price can create high operational cost or weak assurance.</a:t>
            </a:r>
          </a:p>
        </p:txBody>
      </p:sp>
    </p:spTree>
    <p:extLst>
      <p:ext uri="{BB962C8B-B14F-4D97-AF65-F5344CB8AC3E}">
        <p14:creationId xmlns:p14="http://schemas.microsoft.com/office/powerpoint/2010/main" val="18945361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7FF670-9AA5-4333-8A3A-F442A561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5fcc19a4b8402e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CA0A3E-4F78-4585-9FBC-A9FDA2619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Public, private, proprietary or contract?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AF5F4C-718B-475A-8200-F8755C6AD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9DF33C-B6F4-4FB1-8A67-CF4770481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60E737-0A28-4C5C-8349-B8331A4D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14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REQUIREMENT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C667C6-8903-4348-9276-08740DC20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952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Define powers, competence, accountability and service need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8F7A16-B3D2-4D21-B3DD-8F830064B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F84CE5-97F6-4CB5-9BE3-0C0635A48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OPTIONS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C2B652-3D3B-438E-8B82-116DBED37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952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Public agency, in-house force, contractor or blended model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3DC180-ACC4-424C-9F50-A480CBDA5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F9A408-5E65-48D2-97E7-7547701A4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02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DUE DILIGENCE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86F34C-544E-4A05-B8FB-AC9A36C98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952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Capability, standards, resilience and labour conditions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F8E5B7-E276-4C45-817F-92C2742C6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AA260A-8C53-4BEB-B91F-96358B464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18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GOVERNANCE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104C31-EB6A-4438-91CA-EB7B5BF7F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952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Direction, information, performance and escalation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62E41A-2E82-44E6-B783-3F679CCF6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67125"/>
            <a:ext cx="10668000" cy="95250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F12897-330B-4AAF-933D-1122BF63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766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The delivery model does not transfer the port's responsibility to manage risk.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CA0D25-986D-4629-BBE9-34681A953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Reflect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59337F-66D4-4435-B1C6-E3E381BF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1244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interfaces need the strongest contractual clarity?</a:t>
            </a:r>
          </a:p>
        </p:txBody>
      </p:sp>
    </p:spTree>
    <p:extLst>
      <p:ext uri="{BB962C8B-B14F-4D97-AF65-F5344CB8AC3E}">
        <p14:creationId xmlns:p14="http://schemas.microsoft.com/office/powerpoint/2010/main" val="25768874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CFAF70-0D67-4D44-85FE-A036A2008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1d1f2b118540e2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EEB0E9-C2EF-44E1-B9B6-B3B30640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Proprietary and contract security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175DA0-721D-44A2-96D9-055AE943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CB52CA-D7F8-4ED9-9DB0-5ED84D256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2E153A-24DD-43DD-9717-F72D0D609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90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Select the model against operating context and risk—not ideology.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335C83-8918-4881-86A6-54B192E60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647950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IN-HOUSE STRENGTH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78D770-32C1-42B0-A69A-63FE479A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3714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Local knowledge, integration and direct culture control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3C9FC9-93AF-4BD8-A7E6-04FFDD3A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647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CONTRACT STRENGTH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BB7FEB-BF6D-4036-9A6E-9F9E647A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143250"/>
            <a:ext cx="3143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Scalability, specialist capability and market flexibility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344220-4BC6-40A8-A528-CBADBD437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619375"/>
            <a:ext cx="2333625" cy="2381250"/>
          </a:xfrm>
          <a:prstGeom xmlns:a="http://schemas.openxmlformats.org/drawingml/2006/main" prst="roundRect">
            <a:avLst>
              <a:gd name="adj" fmla="val 49796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6BC1D7-0B0C-4410-8535-C60E8DA7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66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376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SHARED REQUIREMENT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419BBD-2ED4-4602-8536-ED09CC6E8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714750"/>
            <a:ext cx="1666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790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Clear standards, competent supervision and auditable performance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916C0D-9D85-4A35-BF4D-4113F4CDB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5524500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Avoid split accountability between client and provider.</a:t>
            </a:r>
          </a:p>
        </p:txBody>
      </p:sp>
    </p:spTree>
    <p:extLst>
      <p:ext uri="{BB962C8B-B14F-4D97-AF65-F5344CB8AC3E}">
        <p14:creationId xmlns:p14="http://schemas.microsoft.com/office/powerpoint/2010/main" val="205651535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77F0EF-DD6A-44E8-BE1B-C5DC32539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1ee289283544c9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511450-76AA-460A-94E7-C50F3F9C1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Competence is more than course attendance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07071B-C6E0-47D7-BC6D-AA34A455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526047-C9A9-4529-A513-C6F7F8E8E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98A95D-96D0-4600-B910-CA8E5230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9526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Training contributes to competence only when learning transfers into reliable performance.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C71ED4-8958-4775-A22D-2C483F2C6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52700"/>
            <a:ext cx="4762500" cy="2714625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5E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7D3F28-B7D7-49E6-B5B8-D5DB39B03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384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KNOWLEDGE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2D2CCB-4F4D-4F43-89C9-B68043DBC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381375"/>
            <a:ext cx="3810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80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17202A"/>
                </a:solidFill>
                <a:latin typeface="Aptos"/>
                <a:ea typeface="Aptos"/>
                <a:cs typeface="Aptos"/>
              </a:rPr>
              <a:t>Policy, threat, procedure and legal context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5DF73D-8004-40F5-9A49-FF8E8A424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552700"/>
            <a:ext cx="5429250" cy="2714625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3106C5-4F97-4FC9-9CB9-7BCF857CC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8384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PERFORMANCE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FDF952-7D2D-473F-BDFE-F85578C14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381375"/>
            <a:ext cx="4286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80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17202A"/>
                </a:solidFill>
                <a:latin typeface="Aptos"/>
                <a:ea typeface="Aptos"/>
                <a:cs typeface="Aptos"/>
              </a:rPr>
              <a:t>Observation, scenarios and supervised practice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B86A5D-5513-4228-BD46-9D97E1397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15000"/>
            <a:ext cx="914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41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Maintain records of role, learning, assessment, authorisation and refresher need.</a:t>
            </a:r>
          </a:p>
        </p:txBody>
      </p:sp>
    </p:spTree>
    <p:extLst>
      <p:ext uri="{BB962C8B-B14F-4D97-AF65-F5344CB8AC3E}">
        <p14:creationId xmlns:p14="http://schemas.microsoft.com/office/powerpoint/2010/main" val="214529025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1BC5549-ACCD-448F-B89B-F664FE27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3653c7f11f45a6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91420D-53E3-4A81-8C71-B293F15B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Role-based training curriculum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E6A6BB-09B8-4D9E-936E-0EEAF223C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B6F245-003D-41CB-AB3D-1D538AA5A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259CE8-BB5C-4DF9-8B98-497868C1D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C4CF18-50D7-44F4-B663-098EB93FA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8097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FOUNDATION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E7D411-DDF0-4084-936D-241CFEFF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8097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Security culture, reporting and local arrangements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DF6AB3-1881-475F-92C2-4B7EAB20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527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D5B388-E5CA-43E1-8684-189210834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765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757696-1877-4FB1-BEAB-8F9001EE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8003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ROLE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ACD7CC-686F-4C2B-A651-5252DF5EB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003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Gate, patrol, control room, supervisor or specialist tasks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D2D058-48A1-4BFD-AC34-B333E07C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433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79C542-9470-4BB2-A9FC-416E68258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671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8C6A89-3102-415C-9B83-35304EE7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909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SCENARIO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EA6747-F54D-4D51-9964-99F8B6872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7909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Degraded systems, conflict, escalation and emergencies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450C92-EA46-4467-83FA-4EEAF4B4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5339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3551EC-81AE-4ED3-B6AA-D16E69FA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577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3144DF-46C4-40BB-9EFC-F82B078D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815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ASSURANCE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22AD30-9EE0-43D1-89DE-34C6F506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7815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Assessment, coaching, refreshers and records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71A46A-4BE8-49DA-BA63-AA62790F4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5245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C1D726-4BC6-42B5-9771-4303D27DB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67400"/>
            <a:ext cx="10572750" cy="43815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FFAF23-263A-4B35-94E7-092BBD638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9626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Train for judgement and teamwork—not only procedure recall.</a:t>
            </a:r>
          </a:p>
        </p:txBody>
      </p:sp>
    </p:spTree>
    <p:extLst>
      <p:ext uri="{BB962C8B-B14F-4D97-AF65-F5344CB8AC3E}">
        <p14:creationId xmlns:p14="http://schemas.microsoft.com/office/powerpoint/2010/main" val="10863479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9DDB9E-E514-481D-B183-5AFDE74D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871b6a752d4491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85419E-A57C-4DE4-9F87-9A88F9B02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aim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9329FC-266A-4B48-9C3D-E6EC97F4F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157DD7-A31C-479F-8E5D-BD749F82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E2033F-9C26-4824-AFF7-9EEBEB7B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7239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140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Develop confident, risk-aware port security practitioners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968126-115E-46A9-9687-07A860915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69532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The course provides a comprehensive understanding of the principles, practices and regulatory frameworks that underpin security in the global maritime industry.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DA6EAE-E4C3-4976-A1A6-AE0CCCB2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52600"/>
            <a:ext cx="3238500" cy="335280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196F61-23F2-46F8-9976-22D299470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0764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CCBE2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DCCBE2"/>
                </a:solidFill>
                <a:latin typeface="Aptos"/>
                <a:ea typeface="Aptos"/>
                <a:cs typeface="Aptos"/>
              </a:rPr>
              <a:t>LEARNERS WILL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F26851-DC46-4AAA-91B2-680B64AEA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336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Identify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9F04F8-A1F1-4C83-9A04-105F600A6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152775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622936-6D6D-4D38-8E1B-01F5E7D9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77190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Manage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8EF851-D9B9-4349-A43E-02369714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429125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8DCEC"/>
                </a:solidFill>
                <a:latin typeface="Aptos"/>
                <a:ea typeface="Aptos"/>
                <a:cs typeface="Aptos"/>
              </a:rPr>
              <a:t>security risks in port environments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C4E0F6-7BE6-4A4B-BF9F-E0784347F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People  •  Cargo  •  Vessels  •  Infrastructure  •  Trade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ADDCF9-F57B-441D-980F-1897F3F0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864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Professional emphasis: proactive risk management, emergency preparedness, compliance, technology, collaboration and ethical practice.</a:t>
            </a:r>
          </a:p>
        </p:txBody>
      </p:sp>
    </p:spTree>
    <p:extLst>
      <p:ext uri="{BB962C8B-B14F-4D97-AF65-F5344CB8AC3E}">
        <p14:creationId xmlns:p14="http://schemas.microsoft.com/office/powerpoint/2010/main" val="94667154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3C453A-1DB0-41FA-9463-0EE083692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a8cdb6dfa143e2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5EDAC56-142A-4B13-8176-B8D85EFD7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Training-management cycle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1A4E4E-9D28-4AD2-8925-4873884A9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A71007-C9D9-4BE9-9FD4-1173D557D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FB8A61-C6B9-478A-BA67-06C759D43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curriculum should respond to risk, role and performance evidence.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5560BF-1EEE-4D33-8735-8D016F016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DEEFA1-09F8-403F-A88D-50BCCE67A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1AAF90-A83D-4B05-BCB9-F6AA2CF1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ANALYSE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709857-DB09-49BB-9FE9-94B4C896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257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Tasks, threats and competence gaps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CC16D3-8AD5-4E68-9A7C-303C782D5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EB4569-041A-41AA-9B30-6ECC2174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FFB2C2-6B47-4776-B06B-1C2971F8C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DESIGN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2E62BB-0AD0-48E1-87A3-273209EB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67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Objectives, method and assessment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AE38D6-49D9-4205-AFB9-DA563E932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93CA25-3CE4-4D34-877C-F17FE250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8ECCFC-4357-4AA9-AB37-2416B8754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DELIVER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BDF5EB-F524-4B3F-BC6D-336692F8D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437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Qualified instruction and practice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6CDE54-E375-44FF-8B74-AFD012C6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410A9F-2B2A-4B58-804C-5FE5AA0AD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3BF266-7982-4C6C-9631-5C15DD02B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696C85-3EE8-40F3-8C7B-EE91B458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25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Knowledge and observable performance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74C83E-4CBD-4C13-85E0-C5CBDEA11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96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353460-0EA2-4CBE-8B31-50EDA8CB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FE33D0-4E8E-4C56-A7FA-C203E9D4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IMPROVE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95A1C9-5E19-4D65-B4C0-DD99CD578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79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Feedback, records and refreshers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281BAC8-93C1-4CF3-B6C7-AA25EA25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86375"/>
            <a:ext cx="933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Evidence → targeted development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F104E5-A79B-4AAB-8289-9DCD91167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829300"/>
            <a:ext cx="609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Relevant • fair • repeatable</a:t>
            </a:r>
          </a:p>
        </p:txBody>
      </p:sp>
    </p:spTree>
    <p:extLst>
      <p:ext uri="{BB962C8B-B14F-4D97-AF65-F5344CB8AC3E}">
        <p14:creationId xmlns:p14="http://schemas.microsoft.com/office/powerpoint/2010/main" val="76824579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3e4764ac414cf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710CFE-18FB-4729-A2F5-D59B0F23E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1765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CCB12A-20E5-4E8F-83FF-CF62CC12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4619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141"/>
          </a:bodyPr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Workforce planning is collaborative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E39CCA-1FAE-418A-BDF2-8EB0E2ECB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764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052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Security  •  HR  •  Operations  •  Finance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0FF35D-7DA6-4F6B-BEE1-E6B9204B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14625"/>
            <a:ext cx="4333875" cy="2428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The plan should connect demand, capability, wellbeing, cost and service continuity.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CF192E-750A-427A-9B62-D221AF3D6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72125"/>
            <a:ext cx="46672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731BC1-C65F-464C-9C71-6D5BC0EC7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43575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5769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Review assumptions together before shortages appear on the frontline.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cf26a4078a4cb4"/>
          <a:stretch xmlns:a="http://schemas.openxmlformats.org/drawingml/2006/main"/>
        </p:blipFill>
        <p:spPr>
          <a:xfrm xmlns:a="http://schemas.openxmlformats.org/drawingml/2006/main">
            <a:off x="11334750" y="266700"/>
            <a:ext cx="533400" cy="5334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8220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EA73F9-0E84-4F33-B925-7A30D3843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c7a4d0d530495e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B4F30F-68A2-45B5-A447-56E2D78EC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Written directives support consistent action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1BD390-FEB1-4297-8760-33BA7F33B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C33F80-A11F-43A8-B80D-AD9B6D392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B4F3A8-4814-4CE2-93EA-668A1AB54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476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CB7BA4-31E2-4BCA-99F4-FBB6BADF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669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OPERATIONAL DIRECTIVE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400722-4BB7-4E91-86EE-96D280BD6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685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controlled instruction explains purpose, scope, authority, responsibilities and required records.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919C34-BC6F-429B-8E9D-4D1AB496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666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It should be accessible to the people who apply it.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38286D-7AE0-4285-A5F6-CC7439A89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09750"/>
            <a:ext cx="3238500" cy="2905125"/>
          </a:xfrm>
          <a:prstGeom xmlns:a="http://schemas.openxmlformats.org/drawingml/2006/main" prst="roundRect">
            <a:avLst>
              <a:gd name="adj" fmla="val 5902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032D97-C333-4758-9911-DB59AE4A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133600"/>
            <a:ext cx="2667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QUALITY TEST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F41F49-A448-4307-AF41-F10DDD77E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714625"/>
            <a:ext cx="2238375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Clear language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Version and approval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Training and acknowledgement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Exception and escalation route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884F03-45FD-4D04-8E31-76426F92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525125" cy="857250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D729E4-7FB3-4248-BB43-E3816C906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95900"/>
            <a:ext cx="9953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Withdraw superseded versions and verify understanding in practice.</a:t>
            </a:r>
          </a:p>
        </p:txBody>
      </p:sp>
    </p:spTree>
    <p:extLst>
      <p:ext uri="{BB962C8B-B14F-4D97-AF65-F5344CB8AC3E}">
        <p14:creationId xmlns:p14="http://schemas.microsoft.com/office/powerpoint/2010/main" val="196408229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FF23D4-CC93-4F12-8FD6-2ABB7DEB7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ab7e89d1144c28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DA4ABB-E920-4F84-AC01-74B49B492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Protect sensitive security information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2E4910-F94A-4153-B92E-20A9CEDA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34F474-6D86-4E03-8AA0-40CA0078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43FE3F-4B55-4C90-8B5D-A97311AE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8438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Sensitive information should be shared with those who need it—and protected throughout its lifecycle.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93E5FB-8CDE-45E4-88A9-051F68F5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CREATE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E3DBF4-C670-47D6-B517-309DD3524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7180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AE4643-F3C5-44B5-B12D-4C8F0D295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Classify and mark under applicable policy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03EB90-489B-409E-B924-0AE5EC95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71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USE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90C7C4-2B23-4BCA-BAB0-CE2736C2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7180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D771AF-E21A-44F3-A03E-509CAF535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90875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Need-to-know access and secure discussion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1A091E-88AB-40E4-A1BB-79B074D25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STORE / SEND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50F492-78C0-4DE5-B864-B357193A0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48175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059C9C-D23C-4800-83AB-7562C926F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Approved systems, recipients and controls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29FC7D-71FD-478B-9633-63F738975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481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DISPOSE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B8606A-39CE-4A0E-804A-9BF52DA57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448175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B9D6EF-9A23-494D-A7AF-16D54C36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667250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Secure retention and destruction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242864-4A4A-44DE-94B5-36FCDDF4C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72125"/>
            <a:ext cx="914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0EB81D-B9ED-4D90-BDE2-569D9360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686425"/>
            <a:ext cx="866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078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Follow UK protective-marking, data-protection and approved local requirements—not imported labels by assumption.</a:t>
            </a:r>
          </a:p>
        </p:txBody>
      </p:sp>
    </p:spTree>
    <p:extLst>
      <p:ext uri="{BB962C8B-B14F-4D97-AF65-F5344CB8AC3E}">
        <p14:creationId xmlns:p14="http://schemas.microsoft.com/office/powerpoint/2010/main" val="153568629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E614D0-0800-4DEC-95CA-F7174652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e57991df4a402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8ECCB5-3806-4C0E-BA35-C60295E3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Security-force operations and patrols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E72892-2CCD-446C-A262-7D3FB0961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8CDCDE-5B69-4E8C-B4CF-61FB973D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CCF670-8E41-4D01-9F0B-7C1F9EE4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857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8488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Patrols should create awareness and response capability—not predictable movement alone.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7F3636-F796-4DEA-8FD3-B4A00615C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90750"/>
            <a:ext cx="95250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82FE26-06EE-4D89-B06C-330394C06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324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TASK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784BA7-8EC1-4B9A-BAE3-51E509B8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3050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Priority assets, routes and observation objectives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E6224C-A5F0-435A-BBCD-E719768E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762250"/>
            <a:ext cx="87249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64565A-5CC0-46B4-BB17-1C04CDFA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8956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BRIEF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2DA4CE-76B1-4722-AFB5-C9120517E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76550"/>
            <a:ext cx="586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Threat, changes, communications and authority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A86764-D865-4D48-B158-017FE226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333750"/>
            <a:ext cx="7924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08B8DD-809A-4B68-81CF-6BEC508DF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467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PATROL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FAE9E5-5203-4831-AAE6-90924731C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448050"/>
            <a:ext cx="5067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Observe, engage, report and respond safely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07E4C4-FDBA-4339-A401-4707CF927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905250"/>
            <a:ext cx="71247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2A6BEE-CE85-4B9A-BF08-D76B9BA87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0386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DEBRIEF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6D47A6-8D03-479B-B6B4-5440B0FC5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019550"/>
            <a:ext cx="426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Record evidence, anomalies and learning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42EF06-DB22-49D6-9C6A-F806B2CB9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476750"/>
            <a:ext cx="63246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96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75AB8E-7F67-456A-A319-97012472D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610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ASSURE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1B756D-6E4B-4D54-815B-21D3ADAA2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591050"/>
            <a:ext cx="346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379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Supervision, sampling and performance review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D77709-23CE-4479-8DBB-EF60BF15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Vary activity lawfully while maintaining required coverage.</a:t>
            </a:r>
          </a:p>
        </p:txBody>
      </p:sp>
    </p:spTree>
    <p:extLst>
      <p:ext uri="{BB962C8B-B14F-4D97-AF65-F5344CB8AC3E}">
        <p14:creationId xmlns:p14="http://schemas.microsoft.com/office/powerpoint/2010/main" val="69534619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D8A1E3-0CB9-490A-9604-8ED8D066B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4312d2453f4224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CDCE2F-287D-4240-8ACF-D775EB13B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Applied scenario: workforce surge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CDC6C3-6AE7-41AC-A226-487CAB09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B14097-3B38-440D-ACD2-4D4285105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6E7AAA-ED56-4B41-AA84-C5D336AB4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10858500" cy="1143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97E2AF-55CC-43B9-B74F-28683C606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66925"/>
            <a:ext cx="1009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88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heightened security period coincides with sickness absence, contractor turnover and a large passenger call.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6ED1E5-6384-4E05-826B-E9E7AEBC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PRIORITISE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F8B145-2CA4-445D-BCAD-5CEF1017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posts and skills are essential?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921881-DDA3-4A4F-885B-B155B09F8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RESOURCE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5E1F35-3F64-4294-835D-5840A05A8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How will surge cover be competent and supervised?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08C1FF-76FD-4B7B-BDA0-9D74C3BC2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PROTECT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2556DB-257B-4A15-A89B-0C60173E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welfare and fatigue controls are required?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5059E4-71BD-492E-951A-B3DB5F80E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ASSURE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E4BE18-1E8C-4CD5-9D1F-7AC4A3BF8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How will leaders monitor service and residual risk?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44DE73-37F2-4260-AF06-3C98F3AD1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1975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Document the staffing decision, risk owner, duration and review trigger.</a:t>
            </a:r>
          </a:p>
        </p:txBody>
      </p:sp>
    </p:spTree>
    <p:extLst>
      <p:ext uri="{BB962C8B-B14F-4D97-AF65-F5344CB8AC3E}">
        <p14:creationId xmlns:p14="http://schemas.microsoft.com/office/powerpoint/2010/main" val="27316474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8F1807-F23E-4504-8B54-B9187B0DD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94533c972349b0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92B016-1E3F-462A-B7CB-A8D69B1C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Knowledge check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348DD3-D178-4227-A606-8BF513616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D63067-3DE6-4919-BD02-9EC37DCE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3AFF70-D580-415A-917D-2A9F16D5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statement best reflects security workforce management?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6CB847-1DC4-4013-A5D9-C6F8CF1C6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57175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32BC9E-7BE0-4755-BF37-516E01B7C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65747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CDAF9B-E3E2-4C82-9286-73D577C58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60032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Training attendance is sufficient evidence of competence.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7C9E6A-3EF1-41C1-BC4D-98FF88423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31470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711B21-4EE9-47A4-9E30-29ABC0A44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40042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942C85-D3B0-482C-B832-AB25D7A1C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34327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6806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Workforce strategy aligns capacity, capability, culture, leadership and assurance with port risk and operations.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F47737-92FA-47AF-B9F5-6869E5853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05765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1B8733-1DCD-4612-8E96-274062E93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14337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9BD861-F288-43AD-901F-F7DF84C1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08622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Contracting transfers all security accountability to the provider.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74D041-3072-4BDD-A87A-496886F0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0060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F499F7-F2EB-495C-8E69-31342076F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8632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4ADA60-9BDE-4FCD-A4A8-9FB46DCF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82917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Patrol performance is measured mainly by distance covered.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9B1B26-C24A-4305-AF1F-A2E7AEF86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953125"/>
            <a:ext cx="942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Choose one answer and identify two forms of performance evidence.</a:t>
            </a:r>
          </a:p>
        </p:txBody>
      </p:sp>
    </p:spTree>
    <p:extLst>
      <p:ext uri="{BB962C8B-B14F-4D97-AF65-F5344CB8AC3E}">
        <p14:creationId xmlns:p14="http://schemas.microsoft.com/office/powerpoint/2010/main" val="91684943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7F437B-5BFE-4569-B1D7-059753E5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1960166bff4d10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FC640E-5824-4613-95A7-E12E54447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Lecture 9: key takeaways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35C365-4DCC-4174-B616-56859075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5FF051-D2C5-4C56-9EFF-8896C160D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D3C340-8F3B-4325-B6DA-D1ACF610C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7907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A52648-E09B-4F08-8960-47CC3B0D4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18097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Human-resource decisions directly affect security reliability and port performance.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1BFDCF-5935-4579-8BCA-9F85EF302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4193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679215-D56B-4907-92BF-1CA3AF8F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60985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CA88C8-94FD-4D32-BED4-B5B057CE8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6289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Middle managers connect strategy, frontline delivery and organisational learning.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DEE736-427F-4ED1-8AD2-477B33910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23850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99418E-579E-4AFD-B3D6-75FAF2AE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290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2CC9F0-C059-48F7-B566-88BB8D429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4480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Staffing and budgets should be evidence-led, resilient and risk-owned.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962D0-680E-4ADE-A767-67ED1337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0576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CBEDF1-D721-4F1C-9343-D8EB8831F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24815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A966DB-0986-472A-B10D-C3EAF6AC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2672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Competence requires role-based learning, observed performance and refreshers.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27E7B1-5C55-4470-B60F-362C6133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87680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59E799-3FF7-4D13-AF25-14969E40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673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23E525-C809-4FB7-B439-05BD4DA9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0863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Directives, patrols and information handling need governance and assurance.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C87234-DCCF-475C-8CE8-248E7AFD2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6959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C36A7C-2A67-4280-A4E2-10F16778C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6048375"/>
            <a:ext cx="9334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185D7D-ED8B-4E6D-8E63-16BB05B6B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61531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Next lecture: continue with the course sequence and build on workforce capability</a:t>
            </a:r>
          </a:p>
        </p:txBody>
      </p:sp>
    </p:spTree>
    <p:extLst>
      <p:ext uri="{BB962C8B-B14F-4D97-AF65-F5344CB8AC3E}">
        <p14:creationId xmlns:p14="http://schemas.microsoft.com/office/powerpoint/2010/main" val="1871978898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7DA1F6-CC6E-44AC-8C53-4240859BE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5e19addc0944fb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A1FA95-8E1F-46A8-AACC-1A093644C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References and further learning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C33A94-A02D-46FC-A567-25D07FD4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77D208-DC00-4018-B00B-67E4CDB06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EDCA0E-1B8B-49C6-BB82-C041F361C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112DC8-E2AF-47A4-860A-87F4B9F57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10287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London Gateway College. Port Security Management (PSM-28), Lecture 9: Security and Human Resource Management.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5BF733-0280-406C-A65D-B8B07B539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62A2F1-8544-4E68-ACA2-6E55F66DB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667125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International Maritime Organization — SOLAS Chapter XI-2 and ISPS Code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UK Government — Maritime security guidance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NPSA — Security culture and insider-risk guidance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Information Commissioner's Office — UK GDPR guidance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2B4F96-FCFB-4A51-8E6A-592956A87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38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Employment, vetting, information handling and workforce decisions must follow current UK law, approved organisational policy and competent professional advice.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5A0586-F96C-45EE-9789-5C98F04D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436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4875723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B1B04A-5A13-4D89-BCFC-FCAB4D0A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e22662c3214887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02EF51-9971-4550-BED1-42D2EA90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learning outcomes — foundations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F0A58C-62F1-4204-A7E8-B1B5392D7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CEF44C-DF75-4467-8C86-2F49A2C78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AF48D3-58D8-46A3-95C3-38E9FFDC7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On successful completion, learners will be able to: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51D07A-9028-44CD-AAE4-BD356FAEB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D6155C-116E-473A-A6E2-DECDB8BA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622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6B6009-0E4D-4E16-BF87-144FA48B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669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core port-security concepts and strategic importance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661A78-8618-42B4-9B7B-06053DA63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AFCB47-2594-4986-B547-12F44D410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5C5FB4-58BD-402C-B956-3478F3B12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480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Critically assess legal and regulatory frameworks, including SOLAS and the ISPS Code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179EE2-5CCD-4683-83EA-EB7CDDF5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290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6BA8A6-7FDC-466A-A9CF-0BCF290F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243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A26BF1-9B3B-4708-9902-DAC159701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290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Identify physical, cyber, criminal and insider threats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072EA1-310E-4859-966E-4ED44C0DF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5EA178-B6E6-48F5-B7A4-B39AC1C85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053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B891F0-4A87-47D1-9811-0EDA0C79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6101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728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Develop security plans covering assessment, access, surveillance, response and communication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98C85D-B631-4685-AD00-FE782B04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911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37491A-066B-4F30-9DEE-6B44BA09E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4864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2DB1D9-2BD8-4EF2-B061-C51E550B8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911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stakeholder roles across port authorities, security, customs and international agencies</a:t>
            </a:r>
          </a:p>
        </p:txBody>
      </p:sp>
    </p:spTree>
    <p:extLst>
      <p:ext uri="{BB962C8B-B14F-4D97-AF65-F5344CB8AC3E}">
        <p14:creationId xmlns:p14="http://schemas.microsoft.com/office/powerpoint/2010/main" val="6563390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5E1D68-FFB4-449C-8316-1DE16E53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3d6ff76d8d4a70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ABC111-014B-43C7-A98A-DB5C7AAB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learning outcomes — application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67C0B3-4455-4D6E-B0A7-56A043D3B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2F3F27-41DD-4190-A78F-7473C87F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8B8C9F-D248-4F48-8D78-03F18824F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619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Learners will also be able to: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DD8004-8C78-4586-9A1A-B140F9FCB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D177F7-3F84-4E64-A985-F233F0872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622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002782-8064-456C-B382-9517CF0B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669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Apply risk-management principles to vulnerability assessment and mitigation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F4CA17-75E7-4478-95CF-789482D65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E2B76B-B09F-4C14-A931-DF07B8E2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954C8A-7549-4F86-8001-F272B1920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480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Analyse security technologies such as CCTV, biometrics, AIS and cyber tools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A5D4A0-2AEF-4E1D-87E5-5FA4EB54B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290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78EAD4-E665-4842-88D6-93D59102F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243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94AE9C-CAFE-467B-AAE9-4018DE9B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290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Evaluate incidents and turn lessons learned into stronger controls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BA3AB1-E108-45B1-B8BF-E3B3DBFCD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BBB228-493C-48A6-8DD8-971216FDD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053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A8A06F-6E5E-4C99-B397-0D0556AFC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6101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Communicate during crises, inter-agency coordination and stakeholder reporting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8A5380-A613-4F63-846C-9129A9A7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911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1313C2-CF83-4FF3-AA85-E658F0A69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4864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120A08-4D60-4875-9F21-89644791D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911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Act ethically and lawfully while protecting rights and civil liberties</a:t>
            </a:r>
          </a:p>
        </p:txBody>
      </p:sp>
    </p:spTree>
    <p:extLst>
      <p:ext uri="{BB962C8B-B14F-4D97-AF65-F5344CB8AC3E}">
        <p14:creationId xmlns:p14="http://schemas.microsoft.com/office/powerpoint/2010/main" val="13634971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FB0D96-E1C8-459A-BC97-39F85B64F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73b3d47c8c46ef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7DC308-594E-48C7-BB1E-500EFC798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Lecture 9: learning objectives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1F41FB-1454-4043-9CC9-05CD28D10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DE6186-2F56-4553-808E-DE5C3D7C7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37DF14-02D7-4703-8DE1-26D3895E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000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0" b="1">
                <a:solidFill>
                  <a:srgbClr val="EDE4F1"/>
                </a:solidFill>
                <a:latin typeface="Aptos"/>
                <a:ea typeface="Aptos"/>
                <a:cs typeface="Aptos"/>
              </a:defRPr>
            </a:pPr>
            <a:r>
              <a:rPr sz="10800" b="1">
                <a:solidFill>
                  <a:srgbClr val="EDE4F1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4FE721-FD30-47C0-AA4D-361C68785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952625"/>
            <a:ext cx="8096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5431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Security and Human Resource Management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608760-A96C-454F-B66F-CDB8F9DC3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086100"/>
            <a:ext cx="7524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02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Workforce planning, leadership, training, directives and security-force performance.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0517EF-35C4-4307-A989-1DD8F602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095750"/>
            <a:ext cx="7810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Align security workforce strategy with port objectives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middle-management and transformational leadership roles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Plan staffing, budgets, competence and training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Develop accountable patrol, documentation and assurance systems</a:t>
            </a:r>
          </a:p>
        </p:txBody>
      </p:sp>
    </p:spTree>
    <p:extLst>
      <p:ext uri="{BB962C8B-B14F-4D97-AF65-F5344CB8AC3E}">
        <p14:creationId xmlns:p14="http://schemas.microsoft.com/office/powerpoint/2010/main" val="4246878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21E640-71B9-48C1-BEFD-A46789D4D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2b806234a64424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A27E99-9985-4BE7-9551-D8A464A7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People convert plans into performance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DB2891-B70F-440E-B6F1-E03F76601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92C1E1-42ED-4131-92B1-A246E121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A2BA83-D474-4FB3-8987-5F19563D1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866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6702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security programme is only as reliable as the workforce that applies, supervises and improves 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DE905C-BDCC-4C45-B568-5372EAA7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EB5D7A-93AD-4F94-A306-1C1574AB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8F2B6E-7EEA-4AF3-BEA0-812772E23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CAPACITY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7CF289-2552-4154-905C-AAB602545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Enough people at the right time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9C7EDD-B4E3-4A79-ADDD-EB3C18243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500F2E-1DAD-4694-8527-B3B22E504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A56E4B-7FB9-409E-9C7A-D9A655BB7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CAPABILITY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B85FB3-1C7B-45D0-B810-ADE9DAA2F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Knowledge, skill and judgement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344DDF-488D-4D75-AD4A-FC118C332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140693-6D87-4938-8ECE-C52DAD896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8584AB-2659-42DB-A1EA-ABAC6A64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CULTURE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06CFCD-749B-447E-9E32-D7CEA42B8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Expected behaviour and reporting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F0AF45-1145-4EC7-86EF-D62E185DF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1024FD-8CE2-454E-B7E4-47EDBF6CE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C6BE21-D85F-424F-A3FA-D51973D2B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LEADERSHIP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BBBE99-F0F9-45A1-85E0-94B843FC8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Purpose, support and accountability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2A581F-9BE3-4201-8043-163BA522A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62575"/>
            <a:ext cx="1028700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D70621-544E-404E-B53D-F1A470883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34025"/>
            <a:ext cx="979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Human-resource decisions are security decisions—and operational decisions.</a:t>
            </a:r>
          </a:p>
        </p:txBody>
      </p:sp>
    </p:spTree>
    <p:extLst>
      <p:ext uri="{BB962C8B-B14F-4D97-AF65-F5344CB8AC3E}">
        <p14:creationId xmlns:p14="http://schemas.microsoft.com/office/powerpoint/2010/main" val="11657039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0B8B5B-845A-42E8-8E73-7CF2E322B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aa00b9669f4caf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BFF8C6-110D-42F8-8A1D-6C9EDBAAC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Four HR objectives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003DD-0FB5-4390-A7EB-F031D5614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51F789-D2B6-497A-93BF-4D1F3D2A3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DF48A6-C467-4C23-850A-9DA6C860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52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123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Security workforce strategy should create value for the organisation and its people.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5D7EE7-5ACE-4A18-84C7-A832C399A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38500"/>
            <a:ext cx="9715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E5C3A9-3DD0-4727-85A9-09856F9B1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F687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35114B-6FC1-4EAD-83D2-DEACCF6EB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ORGANISATIONAL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F19B49-6EDE-460B-A09B-4B644BFC5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Improve effectiveness and resilience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F42AF3-C244-43DD-A0E6-EF8A850BA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FC20D2-172E-4E55-8ED8-5D8C1D38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FUNCTIONAL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96DF5D-9069-4C4A-ACFB-AA2CE8DAD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Match capability to operational need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C64F9D-0992-41F9-96D9-275761BFD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C7B784-7460-4195-A4EE-7D1A51A3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SOCIETAL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171AC9-F7B3-498F-8A72-741F1EC7A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Act lawfully, fairly and responsibly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B63BB0-DBD3-4958-9143-AC067D12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D081FB-3F78-4A7A-A123-76A985EE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PERSONAL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F4431D-3C6A-4079-9C81-C785BC6E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Support motivation, development and wellbeing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043C48-5DAA-43A3-80BB-B0022285B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10572750" cy="742950"/>
          </a:xfrm>
          <a:prstGeom xmlns:a="http://schemas.openxmlformats.org/drawingml/2006/main" prst="roundRect">
            <a:avLst>
              <a:gd name="adj" fmla="val 1794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99D308-0E3D-4807-8380-E58A16681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353050"/>
            <a:ext cx="1000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Balance the objectives rather than optimising one in isolation.</a:t>
            </a:r>
          </a:p>
        </p:txBody>
      </p:sp>
    </p:spTree>
    <p:extLst>
      <p:ext uri="{BB962C8B-B14F-4D97-AF65-F5344CB8AC3E}">
        <p14:creationId xmlns:p14="http://schemas.microsoft.com/office/powerpoint/2010/main" val="9302381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B2291E-FB2B-4AAE-B2D4-A190C98D2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3e1eafecc24ea0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CC22E7-A4B5-40B9-8D83-4D639667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Framework for leading the security force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44E81B-DC0F-455E-B9BF-321AD541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FF0267-DBD3-4190-A541-E93F348B1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0497A9-E9BB-435C-A22F-5BCBB6F62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CB70EC-9870-4E4F-8C00-232830EF5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PLAN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154F24-0086-4DE7-853E-D3B58E30E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Demand, roles, risks and resources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000DAD-9103-414B-BFF8-28FA356A8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53B35F-2CA7-4EC1-86E7-2E52F0C2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ORGANISE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4B38C2-429C-4855-9F90-3CDDE542D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Structure, shifts, supervision and interfaces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DB3DEA-296A-411E-8925-61F147C9B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430098-BE4A-47A0-A434-76F45E3C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LEAD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B0C390-307B-4F68-8A91-833366FD5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Purpose, trust, standards and feedback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1C2588-317B-4D7A-BC68-F8F4962A3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57750"/>
            <a:ext cx="1028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EE9E49-DB5F-4BDB-98AC-FE33CE495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219700"/>
            <a:ext cx="981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Performance depends on clear work design as well as individual effort.</a:t>
            </a:r>
          </a:p>
        </p:txBody>
      </p:sp>
    </p:spTree>
    <p:extLst>
      <p:ext uri="{BB962C8B-B14F-4D97-AF65-F5344CB8AC3E}">
        <p14:creationId xmlns:p14="http://schemas.microsoft.com/office/powerpoint/2010/main" val="211405211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1A07DA-BFDE-4A68-82C8-B3831E140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9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c36b753f974909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86690D-8651-48B8-8860-E6686B9D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Middle management is the critical link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A541BC-B634-41DA-808E-C00350C68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314E79-CDC0-4AA7-B05E-54B615CB0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8B0477-2D53-42E9-8402-25B59997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239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2917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Supervisors translate strategy into daily decisions and bring operational reality back to leaders.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617741-0222-4212-9A4A-FE0E8152E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6700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DE384C-1301-4583-82A6-8062CA1D5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2415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ALIGN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4F5766-687E-41A2-AD12-963EDFA5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26860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priorities and standards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74D2DC-37A8-453A-B6AB-3454A961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0995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652ACF-6BB4-4C34-8100-03E7499A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6710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ENABLE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D47A8C-C862-47C0-92E7-CD5F5D52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34290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Allocate resources and remove barriers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3F07EC-578B-4974-A408-0C81BD307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5290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A525D0-72C3-4A0A-9A12-8A221EDF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1005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COACH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4B5BD1-F929-490C-B927-F2592DA22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1719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Build judgement and confidence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38FCA3-77A7-47D2-9E11-7B8D409FE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9585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ADB186-9E01-42CD-AB23-7C5409728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300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ESCALATE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3C6BC3-3831-47D0-91E1-5A460FF8A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9149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Surface risk, conflict and emerging need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B3850B-EB34-4F59-8880-ADE1AED5A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428875"/>
            <a:ext cx="2571750" cy="3143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AF8B1E-48A4-45DE-97EB-A04C39DE7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43250"/>
            <a:ext cx="2000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333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Middle managers need authority, competence and access to senior decisions.</a:t>
            </a:r>
          </a:p>
        </p:txBody>
      </p:sp>
    </p:spTree>
    <p:extLst>
      <p:ext uri="{BB962C8B-B14F-4D97-AF65-F5344CB8AC3E}">
        <p14:creationId xmlns:p14="http://schemas.microsoft.com/office/powerpoint/2010/main" val="923984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2026-09-09T15:33:17.1200000Z</dcterms:created>
  <dcterms:modified xsi:type="dcterms:W3CDTF">2026-09-09T15:33:17.1200000Z</dcterms:modified>
</coreProperties>
</file>