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media/image.png" ContentType="image/jpeg"/>
  <Override PartName="/ppt/media/image2.png" ContentType="image/jpeg"/>
  <Override PartName="/ppt/media/image3.png" ContentType="image/jpeg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8896290438f4ea5" /><Relationship Type="http://schemas.openxmlformats.org/officeDocument/2006/relationships/extended-properties" Target="/docProps/app.xml" Id="Rae9bb689acbc400c" /><Relationship Type="http://schemas.openxmlformats.org/officeDocument/2006/relationships/officeDocument" Target="/ppt/presentation.xml" Id="R7078f899eade41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404788ae3049d6"/>
  </p:sldMasterIdLst>
  <p:notesMasterIdLst>
    <p:notesMasterId xmlns:r="http://schemas.openxmlformats.org/officeDocument/2006/relationships" r:id="R80d5c548bc2b4e2d"/>
  </p:notesMasterIdLst>
  <p:sldIdLst>
    <p:sldId xmlns:r="http://schemas.openxmlformats.org/officeDocument/2006/relationships" id="256" r:id="R91e1f1bdba4543e9"/>
    <p:sldId xmlns:r="http://schemas.openxmlformats.org/officeDocument/2006/relationships" id="257" r:id="Rb58f7877bc3f49db"/>
    <p:sldId xmlns:r="http://schemas.openxmlformats.org/officeDocument/2006/relationships" id="258" r:id="R3c97a4841ae546a0"/>
    <p:sldId xmlns:r="http://schemas.openxmlformats.org/officeDocument/2006/relationships" id="259" r:id="Refa15a45063e43fe"/>
    <p:sldId xmlns:r="http://schemas.openxmlformats.org/officeDocument/2006/relationships" id="260" r:id="R378ee0547f104db6"/>
    <p:sldId xmlns:r="http://schemas.openxmlformats.org/officeDocument/2006/relationships" id="261" r:id="Rf277d1944c45469f"/>
    <p:sldId xmlns:r="http://schemas.openxmlformats.org/officeDocument/2006/relationships" id="262" r:id="R34abf2054cf34613"/>
    <p:sldId xmlns:r="http://schemas.openxmlformats.org/officeDocument/2006/relationships" id="263" r:id="R33cebe1640a04bec"/>
    <p:sldId xmlns:r="http://schemas.openxmlformats.org/officeDocument/2006/relationships" id="264" r:id="R4e6a8ef8fd2546ed"/>
    <p:sldId xmlns:r="http://schemas.openxmlformats.org/officeDocument/2006/relationships" id="265" r:id="R5bacd94703d74774"/>
    <p:sldId xmlns:r="http://schemas.openxmlformats.org/officeDocument/2006/relationships" id="266" r:id="Rb84c002bcff747c0"/>
    <p:sldId xmlns:r="http://schemas.openxmlformats.org/officeDocument/2006/relationships" id="267" r:id="R90ffdc091d8641c2"/>
    <p:sldId xmlns:r="http://schemas.openxmlformats.org/officeDocument/2006/relationships" id="268" r:id="R13387b53067e4e72"/>
    <p:sldId xmlns:r="http://schemas.openxmlformats.org/officeDocument/2006/relationships" id="269" r:id="R2c765e092b50401f"/>
    <p:sldId xmlns:r="http://schemas.openxmlformats.org/officeDocument/2006/relationships" id="270" r:id="Rea55a887c8924ea2"/>
    <p:sldId xmlns:r="http://schemas.openxmlformats.org/officeDocument/2006/relationships" id="271" r:id="R2fba923391b44927"/>
    <p:sldId xmlns:r="http://schemas.openxmlformats.org/officeDocument/2006/relationships" id="272" r:id="Re69f5e89f34a444c"/>
    <p:sldId xmlns:r="http://schemas.openxmlformats.org/officeDocument/2006/relationships" id="273" r:id="Rb3563d2596344070"/>
    <p:sldId xmlns:r="http://schemas.openxmlformats.org/officeDocument/2006/relationships" id="274" r:id="Rc5404918ccee4eb5"/>
    <p:sldId xmlns:r="http://schemas.openxmlformats.org/officeDocument/2006/relationships" id="275" r:id="Red3b2cb36ba04696"/>
    <p:sldId xmlns:r="http://schemas.openxmlformats.org/officeDocument/2006/relationships" id="276" r:id="Re502d6a2480947b7"/>
    <p:sldId xmlns:r="http://schemas.openxmlformats.org/officeDocument/2006/relationships" id="277" r:id="R11d66a413ce241b0"/>
    <p:sldId xmlns:r="http://schemas.openxmlformats.org/officeDocument/2006/relationships" id="278" r:id="R6afd64689bc14277"/>
    <p:sldId xmlns:r="http://schemas.openxmlformats.org/officeDocument/2006/relationships" id="279" r:id="R6fae6c17c47941fc"/>
    <p:sldId xmlns:r="http://schemas.openxmlformats.org/officeDocument/2006/relationships" id="280" r:id="R70cf8b1e4bf3476d"/>
    <p:sldId xmlns:r="http://schemas.openxmlformats.org/officeDocument/2006/relationships" id="281" r:id="R9a93a3e8159b4e0e"/>
    <p:sldId xmlns:r="http://schemas.openxmlformats.org/officeDocument/2006/relationships" id="282" r:id="Rc25114e953e84dbb"/>
    <p:sldId xmlns:r="http://schemas.openxmlformats.org/officeDocument/2006/relationships" id="283" r:id="R110478ae1a90456c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5ebbded269e4a45" /><Relationship Type="http://schemas.openxmlformats.org/officeDocument/2006/relationships/slideMaster" Target="/ppt/slideMasters/slideMaster1.xml" Id="R0b404788ae3049d6" /><Relationship Type="http://schemas.openxmlformats.org/officeDocument/2006/relationships/notesMaster" Target="/ppt/notesMasters/notesMaster1.xml" Id="R80d5c548bc2b4e2d" /><Relationship Type="http://schemas.openxmlformats.org/officeDocument/2006/relationships/presProps" Target="/ppt/presProps.xml" Id="Red889d408df34993" /><Relationship Type="http://schemas.openxmlformats.org/officeDocument/2006/relationships/tableStyles" Target="/ppt/tableStyles.xml" Id="R83430dedda7348e5" /><Relationship Type="http://schemas.openxmlformats.org/officeDocument/2006/relationships/slide" Target="/ppt/slides/slide1.xml" Id="R91e1f1bdba4543e9" /><Relationship Type="http://schemas.openxmlformats.org/officeDocument/2006/relationships/slide" Target="/ppt/slides/slide2.xml" Id="Rb58f7877bc3f49db" /><Relationship Type="http://schemas.openxmlformats.org/officeDocument/2006/relationships/slide" Target="/ppt/slides/slide3.xml" Id="R3c97a4841ae546a0" /><Relationship Type="http://schemas.openxmlformats.org/officeDocument/2006/relationships/slide" Target="/ppt/slides/slide4.xml" Id="Refa15a45063e43fe" /><Relationship Type="http://schemas.openxmlformats.org/officeDocument/2006/relationships/slide" Target="/ppt/slides/slide5.xml" Id="R378ee0547f104db6" /><Relationship Type="http://schemas.openxmlformats.org/officeDocument/2006/relationships/slide" Target="/ppt/slides/slide6.xml" Id="Rf277d1944c45469f" /><Relationship Type="http://schemas.openxmlformats.org/officeDocument/2006/relationships/slide" Target="/ppt/slides/slide7.xml" Id="R34abf2054cf34613" /><Relationship Type="http://schemas.openxmlformats.org/officeDocument/2006/relationships/slide" Target="/ppt/slides/slide8.xml" Id="R33cebe1640a04bec" /><Relationship Type="http://schemas.openxmlformats.org/officeDocument/2006/relationships/slide" Target="/ppt/slides/slide9.xml" Id="R4e6a8ef8fd2546ed" /><Relationship Type="http://schemas.openxmlformats.org/officeDocument/2006/relationships/slide" Target="/ppt/slides/slide10.xml" Id="R5bacd94703d74774" /><Relationship Type="http://schemas.openxmlformats.org/officeDocument/2006/relationships/slide" Target="/ppt/slides/slide11.xml" Id="Rb84c002bcff747c0" /><Relationship Type="http://schemas.openxmlformats.org/officeDocument/2006/relationships/slide" Target="/ppt/slides/slide12.xml" Id="R90ffdc091d8641c2" /><Relationship Type="http://schemas.openxmlformats.org/officeDocument/2006/relationships/slide" Target="/ppt/slides/slide13.xml" Id="R13387b53067e4e72" /><Relationship Type="http://schemas.openxmlformats.org/officeDocument/2006/relationships/slide" Target="/ppt/slides/slide14.xml" Id="R2c765e092b50401f" /><Relationship Type="http://schemas.openxmlformats.org/officeDocument/2006/relationships/slide" Target="/ppt/slides/slide15.xml" Id="Rea55a887c8924ea2" /><Relationship Type="http://schemas.openxmlformats.org/officeDocument/2006/relationships/slide" Target="/ppt/slides/slide16.xml" Id="R2fba923391b44927" /><Relationship Type="http://schemas.openxmlformats.org/officeDocument/2006/relationships/slide" Target="/ppt/slides/slide17.xml" Id="Re69f5e89f34a444c" /><Relationship Type="http://schemas.openxmlformats.org/officeDocument/2006/relationships/slide" Target="/ppt/slides/slide18.xml" Id="Rb3563d2596344070" /><Relationship Type="http://schemas.openxmlformats.org/officeDocument/2006/relationships/slide" Target="/ppt/slides/slide19.xml" Id="Rc5404918ccee4eb5" /><Relationship Type="http://schemas.openxmlformats.org/officeDocument/2006/relationships/slide" Target="/ppt/slides/slide20.xml" Id="Red3b2cb36ba04696" /><Relationship Type="http://schemas.openxmlformats.org/officeDocument/2006/relationships/slide" Target="/ppt/slides/slide21.xml" Id="Re502d6a2480947b7" /><Relationship Type="http://schemas.openxmlformats.org/officeDocument/2006/relationships/slide" Target="/ppt/slides/slide22.xml" Id="R11d66a413ce241b0" /><Relationship Type="http://schemas.openxmlformats.org/officeDocument/2006/relationships/slide" Target="/ppt/slides/slide23.xml" Id="R6afd64689bc14277" /><Relationship Type="http://schemas.openxmlformats.org/officeDocument/2006/relationships/slide" Target="/ppt/slides/slide24.xml" Id="R6fae6c17c47941fc" /><Relationship Type="http://schemas.openxmlformats.org/officeDocument/2006/relationships/slide" Target="/ppt/slides/slide25.xml" Id="R70cf8b1e4bf3476d" /><Relationship Type="http://schemas.openxmlformats.org/officeDocument/2006/relationships/slide" Target="/ppt/slides/slide26.xml" Id="R9a93a3e8159b4e0e" /><Relationship Type="http://schemas.openxmlformats.org/officeDocument/2006/relationships/slide" Target="/ppt/slides/slide27.xml" Id="Rc25114e953e84dbb" /><Relationship Type="http://schemas.openxmlformats.org/officeDocument/2006/relationships/slide" Target="/ppt/slides/slide28.xml" Id="R110478ae1a90456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9f040fe032d459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df8532376b34406" /><Relationship Type="http://schemas.openxmlformats.org/officeDocument/2006/relationships/notesMaster" Target="/ppt/notesMasters/notesMaster1.xml" Id="R9c10311a596c48d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20d10b70479499a" /><Relationship Type="http://schemas.openxmlformats.org/officeDocument/2006/relationships/notesMaster" Target="/ppt/notesMasters/notesMaster1.xml" Id="Ra0e3ec0284d7430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37e26dbcf4945c3" /><Relationship Type="http://schemas.openxmlformats.org/officeDocument/2006/relationships/notesMaster" Target="/ppt/notesMasters/notesMaster1.xml" Id="Ra81be5266b324c5b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690c7ff9221437b" /><Relationship Type="http://schemas.openxmlformats.org/officeDocument/2006/relationships/notesMaster" Target="/ppt/notesMasters/notesMaster1.xml" Id="R3d20f81b947248ee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f66a27fcdba04c23" /><Relationship Type="http://schemas.openxmlformats.org/officeDocument/2006/relationships/notesMaster" Target="/ppt/notesMasters/notesMaster1.xml" Id="R9bc4fb1cb14d4466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8d3f7e0782b4049" /><Relationship Type="http://schemas.openxmlformats.org/officeDocument/2006/relationships/notesMaster" Target="/ppt/notesMasters/notesMaster1.xml" Id="Rdd9a178fbdf840d1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abc557b44c7b465a" /><Relationship Type="http://schemas.openxmlformats.org/officeDocument/2006/relationships/notesMaster" Target="/ppt/notesMasters/notesMaster1.xml" Id="Rd8e4335df60340b5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1d473ccb0ace422b" /><Relationship Type="http://schemas.openxmlformats.org/officeDocument/2006/relationships/notesMaster" Target="/ppt/notesMasters/notesMaster1.xml" Id="R9f7fd39e31c5426a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fb52503bb5334a3e" /><Relationship Type="http://schemas.openxmlformats.org/officeDocument/2006/relationships/notesMaster" Target="/ppt/notesMasters/notesMaster1.xml" Id="Re3d1aee609994f57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f5d937ce72eb4bf0" /><Relationship Type="http://schemas.openxmlformats.org/officeDocument/2006/relationships/notesMaster" Target="/ppt/notesMasters/notesMaster1.xml" Id="R55d5c0ff2eeb4c25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3b5bbc37f96946f8" /><Relationship Type="http://schemas.openxmlformats.org/officeDocument/2006/relationships/notesMaster" Target="/ppt/notesMasters/notesMaster1.xml" Id="R44a3d697841b422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e0e6f88cec34631" /><Relationship Type="http://schemas.openxmlformats.org/officeDocument/2006/relationships/notesMaster" Target="/ppt/notesMasters/notesMaster1.xml" Id="Rf6020f6a778e4c71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f6ac5d56e8cf43a8" /><Relationship Type="http://schemas.openxmlformats.org/officeDocument/2006/relationships/notesMaster" Target="/ppt/notesMasters/notesMaster1.xml" Id="Rd3e7fa3e533a41d2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64c2f0240ccb4d88" /><Relationship Type="http://schemas.openxmlformats.org/officeDocument/2006/relationships/notesMaster" Target="/ppt/notesMasters/notesMaster1.xml" Id="R5bdb68542a2448ca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5dc3880beae8411f" /><Relationship Type="http://schemas.openxmlformats.org/officeDocument/2006/relationships/notesMaster" Target="/ppt/notesMasters/notesMaster1.xml" Id="Rf3791ab9859d406c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115d4e60243a4869" /><Relationship Type="http://schemas.openxmlformats.org/officeDocument/2006/relationships/notesMaster" Target="/ppt/notesMasters/notesMaster1.xml" Id="R359633d8def340d3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ae7ec52dfa044fc9" /><Relationship Type="http://schemas.openxmlformats.org/officeDocument/2006/relationships/notesMaster" Target="/ppt/notesMasters/notesMaster1.xml" Id="R4d1a9d997d864dd2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1b8e381c9d004f5c" /><Relationship Type="http://schemas.openxmlformats.org/officeDocument/2006/relationships/notesMaster" Target="/ppt/notesMasters/notesMaster1.xml" Id="Rc824421db89d4850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48a69d159b714694" /><Relationship Type="http://schemas.openxmlformats.org/officeDocument/2006/relationships/notesMaster" Target="/ppt/notesMasters/notesMaster1.xml" Id="R443e6b182cff4ca3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ddf913fead4e4be5" /><Relationship Type="http://schemas.openxmlformats.org/officeDocument/2006/relationships/notesMaster" Target="/ppt/notesMasters/notesMaster1.xml" Id="Ra0503de2c7354bad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6666873aa3a34f6a" /><Relationship Type="http://schemas.openxmlformats.org/officeDocument/2006/relationships/notesMaster" Target="/ppt/notesMasters/notesMaster1.xml" Id="Rb36b60ec57db458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c8cdbd85af2432d" /><Relationship Type="http://schemas.openxmlformats.org/officeDocument/2006/relationships/notesMaster" Target="/ppt/notesMasters/notesMaster1.xml" Id="R8ab96c985aa04fa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80c60e520334034" /><Relationship Type="http://schemas.openxmlformats.org/officeDocument/2006/relationships/notesMaster" Target="/ppt/notesMasters/notesMaster1.xml" Id="R10a031b38b24433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b3d26ed5db24160" /><Relationship Type="http://schemas.openxmlformats.org/officeDocument/2006/relationships/notesMaster" Target="/ppt/notesMasters/notesMaster1.xml" Id="R62d2f675592742d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322288f9d4e4914" /><Relationship Type="http://schemas.openxmlformats.org/officeDocument/2006/relationships/notesMaster" Target="/ppt/notesMasters/notesMaster1.xml" Id="Ra317b397ffd847f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67b30c8fd50441f" /><Relationship Type="http://schemas.openxmlformats.org/officeDocument/2006/relationships/notesMaster" Target="/ppt/notesMasters/notesMaster1.xml" Id="R0071b8197b45477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c4fa783ceeb4cbd" /><Relationship Type="http://schemas.openxmlformats.org/officeDocument/2006/relationships/notesMaster" Target="/ppt/notesMasters/notesMaster1.xml" Id="R7204b8bbe7fd4f7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f66c217609a411c" /><Relationship Type="http://schemas.openxmlformats.org/officeDocument/2006/relationships/notesMaster" Target="/ppt/notesMasters/notesMaster1.xml" Id="Re2db409d3ce74aa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Introduce the lecture, connect it to the course aim and invite one operational expectation.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Cover image: AI-generated specifically for this learning aid.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 the activity in pairs. Require assumptions, accountable owners and evidence before debriefing.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https://www.gov.uk/government/publications/port-marine-safety-code</a:t>
            </a:r>
          </a:p>
          <a:p xmlns:a="http://schemas.openxmlformats.org/drawingml/2006/main">
            <a:r>
              <a:t>- https://www.gov.uk/government/publications/a-guide-to-good-practice-on-port-marine-operations/a-guide-to-good-practice-on-port-and-marine-facilities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image to separate observed facts, reasonable inference and questions requiring verification.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Image: AI-generated specifically for this learning aid.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apply it to a familiar port process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https://www.gov.uk/government/publications/port-marine-safety-code</a:t>
            </a:r>
          </a:p>
          <a:p xmlns:a="http://schemas.openxmlformats.org/drawingml/2006/main">
            <a:r>
              <a:t>- https://www.gov.uk/government/publications/a-guide-to-good-practice-on-port-marine-operations/a-guide-to-good-practice-on-port-and-marine-facilities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apply it to a familiar port process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https://www.gov.uk/government/publications/port-marine-safety-code</a:t>
            </a:r>
          </a:p>
          <a:p xmlns:a="http://schemas.openxmlformats.org/drawingml/2006/main">
            <a:r>
              <a:t>- https://www.gov.uk/government/publications/a-guide-to-good-practice-on-port-marine-operations/a-guide-to-good-practice-on-port-and-marine-facilities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apply it to a familiar port process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https://www.gov.uk/government/publications/port-marine-safety-code</a:t>
            </a:r>
          </a:p>
          <a:p xmlns:a="http://schemas.openxmlformats.org/drawingml/2006/main">
            <a:r>
              <a:t>- https://www.gov.uk/government/publications/a-guide-to-good-practice-on-port-marine-operations/a-guide-to-good-practice-on-port-and-marine-facilities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apply it to a familiar port process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https://www.gov.uk/government/publications/port-marine-safety-code</a:t>
            </a:r>
          </a:p>
          <a:p xmlns:a="http://schemas.openxmlformats.org/drawingml/2006/main">
            <a:r>
              <a:t>- https://www.gov.uk/government/publications/a-guide-to-good-practice-on-port-marine-operations/a-guide-to-good-practice-on-port-and-marine-facilities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apply it to a familiar port process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https://www.gov.uk/government/publications/port-marine-safety-code</a:t>
            </a:r>
          </a:p>
          <a:p xmlns:a="http://schemas.openxmlformats.org/drawingml/2006/main">
            <a:r>
              <a:t>- https://www.gov.uk/government/publications/a-guide-to-good-practice-on-port-marine-operations/a-guide-to-good-practice-on-port-and-marine-facilities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apply it to a familiar port process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https://www.gov.uk/government/publications/port-marine-safety-code</a:t>
            </a:r>
          </a:p>
          <a:p xmlns:a="http://schemas.openxmlformats.org/drawingml/2006/main">
            <a:r>
              <a:t>- https://www.gov.uk/government/publications/a-guide-to-good-practice-on-port-marine-operations/a-guide-to-good-practice-on-port-and-marine-facilities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apply it to a familiar port process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https://www.gov.uk/government/publications/port-marine-safety-code</a:t>
            </a:r>
          </a:p>
          <a:p xmlns:a="http://schemas.openxmlformats.org/drawingml/2006/main">
            <a:r>
              <a:t>- https://www.gov.uk/government/publications/a-guide-to-good-practice-on-port-marine-operations/a-guide-to-good-practice-on-port-and-marine-facilities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apply it to a familiar port process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https://www.gov.uk/government/publications/port-marine-safety-code</a:t>
            </a:r>
          </a:p>
          <a:p xmlns:a="http://schemas.openxmlformats.org/drawingml/2006/main">
            <a:r>
              <a:t>- https://www.gov.uk/government/publications/a-guide-to-good-practice-on-port-marine-operations/a-guide-to-good-practice-on-port-and-marine-facilities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Relate the course aim to the learner's role and local operating context.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apply it to a familiar port process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https://www.gov.uk/government/publications/port-marine-safety-code</a:t>
            </a:r>
          </a:p>
          <a:p xmlns:a="http://schemas.openxmlformats.org/drawingml/2006/main">
            <a:r>
              <a:t>- https://www.gov.uk/government/publications/a-guide-to-good-practice-on-port-marine-operations/a-guide-to-good-practice-on-port-and-marine-facilities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image to explore human, organisational and operational dependencies.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Image: AI-generated specifically for this learning aid.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apply it to a familiar port process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https://www.gov.uk/government/publications/port-marine-safety-code</a:t>
            </a:r>
          </a:p>
          <a:p xmlns:a="http://schemas.openxmlformats.org/drawingml/2006/main">
            <a:r>
              <a:t>- https://www.gov.uk/government/publications/a-guide-to-good-practice-on-port-marine-operations/a-guide-to-good-practice-on-port-and-marine-facilities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apply it to a familiar port process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https://www.gov.uk/government/publications/port-marine-safety-code</a:t>
            </a:r>
          </a:p>
          <a:p xmlns:a="http://schemas.openxmlformats.org/drawingml/2006/main">
            <a:r>
              <a:t>- https://www.gov.uk/government/publications/a-guide-to-good-practice-on-port-marine-operations/a-guide-to-good-practice-on-port-and-marine-facilities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apply it to a familiar port process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https://www.gov.uk/government/publications/port-marine-safety-code</a:t>
            </a:r>
          </a:p>
          <a:p xmlns:a="http://schemas.openxmlformats.org/drawingml/2006/main">
            <a:r>
              <a:t>- https://www.gov.uk/government/publications/a-guide-to-good-practice-on-port-marine-operations/a-guide-to-good-practice-on-port-and-marine-facilities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Facilitate the applied scenario using approved escalation routes, clear ownership and a review trigger.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https://www.gov.uk/government/publications/port-marine-safety-code</a:t>
            </a:r>
          </a:p>
          <a:p xmlns:a="http://schemas.openxmlformats.org/drawingml/2006/main">
            <a:r>
              <a:t>- https://www.gov.uk/government/publications/a-guide-to-good-practice-on-port-marine-operations/a-guide-to-good-practice-on-port-and-marine-facilities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Correct answer: B. Ask learners to explain why each distractor is weaker.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https://www.gov.uk/government/publications/port-marine-safety-code</a:t>
            </a:r>
          </a:p>
          <a:p xmlns:a="http://schemas.openxmlformats.org/drawingml/2006/main">
            <a:r>
              <a:t>- https://www.gov.uk/government/publications/a-guide-to-good-practice-on-port-marine-operations/a-guide-to-good-practice-on-port-and-marine-facilities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each learner to identify one action they will transfer into practice.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Direct learners to current official guidance, approved local plans and competent-authority instructions.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https://www.gov.uk/government/publications/port-marine-safety-code</a:t>
            </a:r>
          </a:p>
          <a:p xmlns:a="http://schemas.openxmlformats.org/drawingml/2006/main">
            <a:r>
              <a:t>- https://www.gov.uk/government/publications/a-guide-to-good-practice-on-port-marine-operations/a-guide-to-good-practice-on-port-and-marine-facilities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outcomes 1–5 as a learning contract and connect them to earlier lectures.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Emphasise application, ethical judgement and evidence-based practice.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Review the lecture objectives and explain the route from principles to applied judgement.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apply it to a familiar port process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https://www.gov.uk/government/publications/port-marine-safety-code</a:t>
            </a:r>
          </a:p>
          <a:p xmlns:a="http://schemas.openxmlformats.org/drawingml/2006/main">
            <a:r>
              <a:t>- https://www.gov.uk/government/publications/a-guide-to-good-practice-on-port-marine-operations/a-guide-to-good-practice-on-port-and-marine-facilities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apply it to a familiar port process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https://www.gov.uk/government/publications/port-marine-safety-code</a:t>
            </a:r>
          </a:p>
          <a:p xmlns:a="http://schemas.openxmlformats.org/drawingml/2006/main">
            <a:r>
              <a:t>- https://www.gov.uk/government/publications/a-guide-to-good-practice-on-port-marine-operations/a-guide-to-good-practice-on-port-and-marine-facilities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apply it to a familiar port process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https://www.gov.uk/government/publications/port-marine-safety-code</a:t>
            </a:r>
          </a:p>
          <a:p xmlns:a="http://schemas.openxmlformats.org/drawingml/2006/main">
            <a:r>
              <a:t>- https://www.gov.uk/government/publications/a-guide-to-good-practice-on-port-marine-operations/a-guide-to-good-practice-on-port-and-marine-facilities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framework, apply it to a familiar port process and identify evidence of effective implementation.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London Gateway College, Port Security Management (PSM-28), supplied course source.</a:t>
            </a:r>
          </a:p>
          <a:p xmlns:a="http://schemas.openxmlformats.org/drawingml/2006/main">
            <a:r>
              <a:t>- https://www.imo.org/en/ourwork/security/pages/solas-xi-2%20isps%20code.aspx</a:t>
            </a:r>
          </a:p>
          <a:p xmlns:a="http://schemas.openxmlformats.org/drawingml/2006/main">
            <a:r>
              <a:t>- https://www.gov.uk/guidance/maritime-security</a:t>
            </a:r>
          </a:p>
          <a:p xmlns:a="http://schemas.openxmlformats.org/drawingml/2006/main">
            <a:r>
              <a:t>- https://www.legislation.gov.uk/uksi/2009/2048</a:t>
            </a:r>
          </a:p>
          <a:p xmlns:a="http://schemas.openxmlformats.org/drawingml/2006/main">
            <a:r>
              <a:t>- https://www.gov.uk/government/publications/port-marine-safety-code</a:t>
            </a:r>
          </a:p>
          <a:p xmlns:a="http://schemas.openxmlformats.org/drawingml/2006/main">
            <a:r>
              <a:t>- https://www.gov.uk/government/publications/a-guide-to-good-practice-on-port-marine-operations/a-guide-to-good-practice-on-port-and-marine-facilities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41247635994ab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7228d6de3714c6c" /><Relationship Type="http://schemas.openxmlformats.org/officeDocument/2006/relationships/slideLayout" Target="/ppt/slideLayouts/slideLayout1.xml" Id="Rbeaff230dc3f431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aff230dc3f431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d548d14984391" /><Relationship Type="http://schemas.openxmlformats.org/officeDocument/2006/relationships/image" Target="/ppt/media/image.png" Id="R7f1abe30e81046ae" /><Relationship Type="http://schemas.openxmlformats.org/officeDocument/2006/relationships/image" Target="/ppt/media/image.jpeg" Id="Rd271472e39c949ed" /><Relationship Type="http://schemas.openxmlformats.org/officeDocument/2006/relationships/notesSlide" Target="/ppt/notesSlides/notesSlide1.xml" Id="R25c2888fc2914b9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f263d6b6046c0" /><Relationship Type="http://schemas.openxmlformats.org/officeDocument/2006/relationships/image" Target="/ppt/media/image10.jpeg" Id="R8bf611ea55a34917" /><Relationship Type="http://schemas.openxmlformats.org/officeDocument/2006/relationships/notesSlide" Target="/ppt/notesSlides/notesSlide10.xml" Id="Re28347c984354c0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b65dc2c8f4130" /><Relationship Type="http://schemas.openxmlformats.org/officeDocument/2006/relationships/image" Target="/ppt/media/image2.png" Id="Rc7b56b1267214e8c" /><Relationship Type="http://schemas.openxmlformats.org/officeDocument/2006/relationships/image" Target="/ppt/media/image11.jpeg" Id="R8425bcbcfc3c4cd3" /><Relationship Type="http://schemas.openxmlformats.org/officeDocument/2006/relationships/notesSlide" Target="/ppt/notesSlides/notesSlide11.xml" Id="R8cde3038c1184d2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6fd01e5204428" /><Relationship Type="http://schemas.openxmlformats.org/officeDocument/2006/relationships/image" Target="/ppt/media/image12.jpeg" Id="R3d7a8e305c2c4833" /><Relationship Type="http://schemas.openxmlformats.org/officeDocument/2006/relationships/notesSlide" Target="/ppt/notesSlides/notesSlide12.xml" Id="R2bbaff6755834f2c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3f25bfd1940ed" /><Relationship Type="http://schemas.openxmlformats.org/officeDocument/2006/relationships/image" Target="/ppt/media/image13.jpeg" Id="R657b3889dffe430e" /><Relationship Type="http://schemas.openxmlformats.org/officeDocument/2006/relationships/notesSlide" Target="/ppt/notesSlides/notesSlide13.xml" Id="R6bd28fa19f2b4c2c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7384c9a8542b1" /><Relationship Type="http://schemas.openxmlformats.org/officeDocument/2006/relationships/image" Target="/ppt/media/image14.jpeg" Id="Rd6ef0c22ab1145c2" /><Relationship Type="http://schemas.openxmlformats.org/officeDocument/2006/relationships/notesSlide" Target="/ppt/notesSlides/notesSlide14.xml" Id="R19df822bf00d4516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e5023da664aa2" /><Relationship Type="http://schemas.openxmlformats.org/officeDocument/2006/relationships/image" Target="/ppt/media/image15.jpeg" Id="R6b1e39d85cb14c15" /><Relationship Type="http://schemas.openxmlformats.org/officeDocument/2006/relationships/notesSlide" Target="/ppt/notesSlides/notesSlide15.xml" Id="R60059969a4c94bb6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aa976569f45a4" /><Relationship Type="http://schemas.openxmlformats.org/officeDocument/2006/relationships/image" Target="/ppt/media/image16.jpeg" Id="Rbc25c2591e06420a" /><Relationship Type="http://schemas.openxmlformats.org/officeDocument/2006/relationships/notesSlide" Target="/ppt/notesSlides/notesSlide16.xml" Id="Rbdc011e6ccd541a5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aaa94a068411c" /><Relationship Type="http://schemas.openxmlformats.org/officeDocument/2006/relationships/image" Target="/ppt/media/image17.jpeg" Id="R93d22995f99f49cc" /><Relationship Type="http://schemas.openxmlformats.org/officeDocument/2006/relationships/notesSlide" Target="/ppt/notesSlides/notesSlide17.xml" Id="R6b45bf4de5e84548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8ffb846bc4c1a" /><Relationship Type="http://schemas.openxmlformats.org/officeDocument/2006/relationships/image" Target="/ppt/media/image18.jpeg" Id="R42706cc47fdb448c" /><Relationship Type="http://schemas.openxmlformats.org/officeDocument/2006/relationships/notesSlide" Target="/ppt/notesSlides/notesSlide18.xml" Id="R1a6bb235f1d94257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0702b36b748a0" /><Relationship Type="http://schemas.openxmlformats.org/officeDocument/2006/relationships/image" Target="/ppt/media/image19.jpeg" Id="Rd936d02578fa4768" /><Relationship Type="http://schemas.openxmlformats.org/officeDocument/2006/relationships/notesSlide" Target="/ppt/notesSlides/notesSlide19.xml" Id="Ra142ef23e4bb45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c0bbe83bd4d66" /><Relationship Type="http://schemas.openxmlformats.org/officeDocument/2006/relationships/image" Target="/ppt/media/image2.jpeg" Id="Rd4ac29805b344ce9" /><Relationship Type="http://schemas.openxmlformats.org/officeDocument/2006/relationships/notesSlide" Target="/ppt/notesSlides/notesSlide2.xml" Id="Rba345811ccd94c3e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cff96fbe94172" /><Relationship Type="http://schemas.openxmlformats.org/officeDocument/2006/relationships/image" Target="/ppt/media/image20.jpeg" Id="R6c21e6cba4ea4088" /><Relationship Type="http://schemas.openxmlformats.org/officeDocument/2006/relationships/notesSlide" Target="/ppt/notesSlides/notesSlide20.xml" Id="R8664f05caff243cc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8b5e34dec4927" /><Relationship Type="http://schemas.openxmlformats.org/officeDocument/2006/relationships/image" Target="/ppt/media/image3.png" Id="R797264113c1940ae" /><Relationship Type="http://schemas.openxmlformats.org/officeDocument/2006/relationships/image" Target="/ppt/media/image21.jpeg" Id="Re1e886e7d34648f5" /><Relationship Type="http://schemas.openxmlformats.org/officeDocument/2006/relationships/notesSlide" Target="/ppt/notesSlides/notesSlide21.xml" Id="Rcc61975f0b7447ff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65b022f9e468f" /><Relationship Type="http://schemas.openxmlformats.org/officeDocument/2006/relationships/image" Target="/ppt/media/image22.jpeg" Id="Ra8970014878f4083" /><Relationship Type="http://schemas.openxmlformats.org/officeDocument/2006/relationships/notesSlide" Target="/ppt/notesSlides/notesSlide22.xml" Id="Rcad94b6b38b2415b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a689eaea94ca9" /><Relationship Type="http://schemas.openxmlformats.org/officeDocument/2006/relationships/image" Target="/ppt/media/image23.jpeg" Id="R53d13c1d940040db" /><Relationship Type="http://schemas.openxmlformats.org/officeDocument/2006/relationships/notesSlide" Target="/ppt/notesSlides/notesSlide23.xml" Id="Rceded7f0f7984cd3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45c3957c84fa4" /><Relationship Type="http://schemas.openxmlformats.org/officeDocument/2006/relationships/image" Target="/ppt/media/image24.jpeg" Id="Rd304aea08fdd419f" /><Relationship Type="http://schemas.openxmlformats.org/officeDocument/2006/relationships/notesSlide" Target="/ppt/notesSlides/notesSlide24.xml" Id="R9c769c98388b43af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ac7d5aa8c4080" /><Relationship Type="http://schemas.openxmlformats.org/officeDocument/2006/relationships/image" Target="/ppt/media/image25.jpeg" Id="R9ff99133d5b843bf" /><Relationship Type="http://schemas.openxmlformats.org/officeDocument/2006/relationships/notesSlide" Target="/ppt/notesSlides/notesSlide25.xml" Id="R58588207224347ba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e440b92734028" /><Relationship Type="http://schemas.openxmlformats.org/officeDocument/2006/relationships/image" Target="/ppt/media/image26.jpeg" Id="R953b17cb8eb34a1c" /><Relationship Type="http://schemas.openxmlformats.org/officeDocument/2006/relationships/notesSlide" Target="/ppt/notesSlides/notesSlide26.xml" Id="Rca1ad610aacc4883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28b6801fd4da6" /><Relationship Type="http://schemas.openxmlformats.org/officeDocument/2006/relationships/image" Target="/ppt/media/image27.jpeg" Id="R387ac46ec412425c" /><Relationship Type="http://schemas.openxmlformats.org/officeDocument/2006/relationships/notesSlide" Target="/ppt/notesSlides/notesSlide27.xml" Id="R102fe224b39743ee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a5c43fedf43d1" /><Relationship Type="http://schemas.openxmlformats.org/officeDocument/2006/relationships/image" Target="/ppt/media/image28.jpeg" Id="Ra44a76ec07774354" /><Relationship Type="http://schemas.openxmlformats.org/officeDocument/2006/relationships/notesSlide" Target="/ppt/notesSlides/notesSlide28.xml" Id="R283e081b1a8d49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0433452744c50" /><Relationship Type="http://schemas.openxmlformats.org/officeDocument/2006/relationships/image" Target="/ppt/media/image3.jpeg" Id="R806f7e74646a4960" /><Relationship Type="http://schemas.openxmlformats.org/officeDocument/2006/relationships/notesSlide" Target="/ppt/notesSlides/notesSlide3.xml" Id="Rbb512a98609943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1543dc9804754" /><Relationship Type="http://schemas.openxmlformats.org/officeDocument/2006/relationships/image" Target="/ppt/media/image4.jpeg" Id="Rcf1b7cd085e14a51" /><Relationship Type="http://schemas.openxmlformats.org/officeDocument/2006/relationships/notesSlide" Target="/ppt/notesSlides/notesSlide4.xml" Id="Rf3da1b71661e47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9652a68ac4e0c" /><Relationship Type="http://schemas.openxmlformats.org/officeDocument/2006/relationships/image" Target="/ppt/media/image5.jpeg" Id="Re0d3284c2cf24a25" /><Relationship Type="http://schemas.openxmlformats.org/officeDocument/2006/relationships/notesSlide" Target="/ppt/notesSlides/notesSlide5.xml" Id="R83130a45d60146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21aed06634ac9" /><Relationship Type="http://schemas.openxmlformats.org/officeDocument/2006/relationships/image" Target="/ppt/media/image6.jpeg" Id="Rf4ddf20eeec34276" /><Relationship Type="http://schemas.openxmlformats.org/officeDocument/2006/relationships/notesSlide" Target="/ppt/notesSlides/notesSlide6.xml" Id="Ref7671242c014c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5085d83b94b3f" /><Relationship Type="http://schemas.openxmlformats.org/officeDocument/2006/relationships/image" Target="/ppt/media/image7.jpeg" Id="Rd708ba3b4b414fdd" /><Relationship Type="http://schemas.openxmlformats.org/officeDocument/2006/relationships/notesSlide" Target="/ppt/notesSlides/notesSlide7.xml" Id="Rdf9b02c4c4a24b5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2e4e2e5b1457b" /><Relationship Type="http://schemas.openxmlformats.org/officeDocument/2006/relationships/image" Target="/ppt/media/image8.jpeg" Id="R6e1448ef4c0c41f2" /><Relationship Type="http://schemas.openxmlformats.org/officeDocument/2006/relationships/notesSlide" Target="/ppt/notesSlides/notesSlide8.xml" Id="Racb0352090cd4d4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9c3c13d3d43cd" /><Relationship Type="http://schemas.openxmlformats.org/officeDocument/2006/relationships/image" Target="/ppt/media/image9.jpeg" Id="Rda442a19b2e44474" /><Relationship Type="http://schemas.openxmlformats.org/officeDocument/2006/relationships/notesSlide" Target="/ppt/notesSlides/notesSlide9.xml" Id="R8b9ba7a0d7d94c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1abe30e81046a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103F27F-1DA2-4AE9-AB14-9F4489836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19125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21102D">
                  <a:alpha val="92157"/>
                </a:srgbClr>
              </a:gs>
              <a:gs pos="100000">
                <a:srgbClr val="21102D">
                  <a:alpha val="60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DBA07EF-EF8A-4E97-A4BB-2782E674E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990600" cy="990600"/>
          </a:xfrm>
          <a:prstGeom xmlns:a="http://schemas.openxmlformats.org/drawingml/2006/main" prst="roundRect">
            <a:avLst>
              <a:gd name="adj" fmla="val 1346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71472e39c949ed"/>
          <a:stretch xmlns:a="http://schemas.openxmlformats.org/drawingml/2006/main"/>
        </p:blipFill>
        <p:spPr>
          <a:xfrm xmlns:a="http://schemas.openxmlformats.org/drawingml/2006/main">
            <a:off x="695325" y="638175"/>
            <a:ext cx="819150" cy="8191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C6DA4AD-F451-4E9B-9C3B-A64B5B61F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704850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LONDON GATEWAY COLLEGE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FEAB348-04C4-4B05-A41B-183415B2D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5143500" cy="1504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259"/>
          </a:bodyPr>
          <a:lstStyle xmlns:a="http://schemas.openxmlformats.org/drawingml/2006/main"/>
          <a:p xmlns:a="http://schemas.openxmlformats.org/drawingml/2006/main">
            <a:pPr algn="l">
              <a:buNone/>
              <a:defRPr sz="50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50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PORT SECURITY</a:t>
            </a:r>
          </a:p>
          <a:p xmlns:a="http://schemas.openxmlformats.org/drawingml/2006/main">
            <a:pPr algn="l">
              <a:buNone/>
              <a:defRPr sz="50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50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MANAGEMENT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24582C6-EA5C-4627-AB50-1675178A1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771900"/>
            <a:ext cx="3619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E8DCEC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E8DCEC"/>
                </a:solidFill>
                <a:latin typeface="Aptos"/>
                <a:ea typeface="Aptos"/>
                <a:cs typeface="Aptos"/>
              </a:rPr>
              <a:t>Course code: PSM-28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D9676D3-9635-486E-859B-F82936EEE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305300"/>
            <a:ext cx="1476375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1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6D416A9-406B-44EF-8141-B4E0F0EA8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572000"/>
            <a:ext cx="238125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LECTURE 10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FA14B4-A7D2-493E-9C36-CFD2F9316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953000"/>
            <a:ext cx="4762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Vessel and Cargo Operations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9494F08-2E29-42B3-8D85-A198DDBBB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0388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E8DCEC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E8DCEC"/>
                </a:solidFill>
                <a:latin typeface="Aptos"/>
                <a:ea typeface="Aptos"/>
                <a:cs typeface="Aptos"/>
              </a:rPr>
              <a:t>Comprehensive learning aid • CPD training deck</a:t>
            </a:r>
          </a:p>
        </p:txBody>
      </p:sp>
    </p:spTree>
    <p:extLst>
      <p:ext uri="{BB962C8B-B14F-4D97-AF65-F5344CB8AC3E}">
        <p14:creationId xmlns:p14="http://schemas.microsoft.com/office/powerpoint/2010/main" val="84196886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76E1D91-3260-49D4-93C6-EEDBD246B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10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f611ea55a34917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9AF1FA4-A767-413D-92A8-9FC476895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Learner activity: changed vessel call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AA1C07E-5102-4692-A559-353BF77A0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8D403B4-7E67-4512-A751-FEBAD0CE2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F7EA1A5-4944-4B9C-BFA1-CA3401374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10858500" cy="110490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853EF05-E546-47AC-A437-33BDDB503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076450"/>
            <a:ext cx="10191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4828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1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 vessel arrives early with replacement crew, urgent stores and incomplete cargo amendments.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6FC3014-274A-4073-A922-D910B9359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476625"/>
            <a:ext cx="533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30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330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7CADBE9-434E-40B5-AF76-720CD3C14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191000"/>
            <a:ext cx="233362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What must be verified before access?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3C0A58B-6E77-4D36-BEF5-AFE2F953D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76625"/>
            <a:ext cx="533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30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330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0766598-8992-4079-A4A7-F9BF4129C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191000"/>
            <a:ext cx="233362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Which ship–facility duties must be agreed?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D6E11C2-1AA8-44E9-AE9F-E47DC8662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476625"/>
            <a:ext cx="533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30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330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950D09D-81F3-4D2F-80F6-CABFD0F52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191000"/>
            <a:ext cx="233362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What may proceed under controlled conditions?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DB63FC3-5C9C-48E8-94CC-A59FB2CED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476625"/>
            <a:ext cx="533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30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330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2DD82CB-6266-48A6-87F9-7536F5906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191000"/>
            <a:ext cx="233362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Which exception requires escalation?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AE2977C-CCB9-4741-B77C-0C3C43BCA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667375"/>
            <a:ext cx="1009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Produce a five-minute coordination brief and evidence list.</a:t>
            </a:r>
          </a:p>
        </p:txBody>
      </p:sp>
    </p:spTree>
    <p:extLst>
      <p:ext uri="{BB962C8B-B14F-4D97-AF65-F5344CB8AC3E}">
        <p14:creationId xmlns:p14="http://schemas.microsoft.com/office/powerpoint/2010/main" val="1694668604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b56b1267214e8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AFD345F-2E6F-4046-88C2-0C48BBE51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C1123">
              <a:alpha val="8509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4AD6865-1FCB-402A-ADEC-66B93FA21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"/>
            <a:ext cx="695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5437"/>
          </a:bodyPr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7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 seal is evidence—not a guarantee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F5C1C51-C0FB-40DB-B4D9-16942C47A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000125"/>
            <a:ext cx="809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E8DCEC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E8DCEC"/>
                </a:solidFill>
                <a:latin typeface="Aptos"/>
                <a:ea typeface="Aptos"/>
                <a:cs typeface="Aptos"/>
              </a:rPr>
              <a:t>Identity  •  Integrity  •  Custody  •  Exception  •  Record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16CA410-22FE-427C-ABD3-6F1DD1D54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858500" cy="125730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FFFFFF">
              <a:alpha val="9098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52091D7-FE63-49DD-BE02-3D7CC0168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191125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046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• Match seal and unit identifiers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96FBCEA-BA2D-47AB-BD07-9A4A116F5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5191125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6685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• Inspect for damage or substitution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7582770-03CE-492F-9499-932C692DC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5191125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4159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• Control authorised replacement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BA02E41-CD48-4EAC-900F-8907E2A5A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65785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7906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• Photograph and record anomalies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1F67387-1F3E-4BBF-AEDA-35C86671F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565785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1111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• Escalate before movement continues</a:t>
            </a:r>
          </a:p>
        </p:txBody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25bcbcfc3c4cd3"/>
          <a:stretch xmlns:a="http://schemas.openxmlformats.org/drawingml/2006/main"/>
        </p:blipFill>
        <p:spPr>
          <a:xfrm xmlns:a="http://schemas.openxmlformats.org/drawingml/2006/main">
            <a:off x="11334750" y="266700"/>
            <a:ext cx="533400" cy="5334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75400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0BC7608-4330-48AA-8F31-3C4C1DFBB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10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7a8e305c2c4833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B8056AC-20F7-4F50-8CA0-B6B2408C1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Declaration of Security: when and why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B6FBCE7-D1AC-4731-9333-4A691EF2A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358AAF2-9E96-4B4B-942B-688CC0090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F2279E7-E854-4E4C-ADA4-58A1BFAD7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990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A DoS documents agreed security responsibilities for a specific ship–port interface.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CB76E66-0BAA-4503-B4CC-BE0EF524A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67000"/>
            <a:ext cx="2667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3437"/>
          </a:bodyPr>
          <a:lstStyle xmlns:a="http://schemas.openxmlformats.org/drawingml/2006/main"/>
          <a:p xmlns:a="http://schemas.openxmlformats.org/drawingml/2006/main">
            <a:pPr algn="ctr">
              <a:buNone/>
              <a:defRPr sz="67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67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START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BB82F56-D926-4331-BFF3-2AC61E4F9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810000"/>
            <a:ext cx="2095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098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Security-level difference, incident, threat or authority requirement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51E033F-062D-47FA-9378-DBBDB3E4E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3048000"/>
            <a:ext cx="95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buNone/>
              <a:defRPr sz="405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405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A3EAEED-746C-4331-93BD-7ABFDE5B2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667000"/>
            <a:ext cx="2667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7604"/>
          </a:bodyPr>
          <a:lstStyle xmlns:a="http://schemas.openxmlformats.org/drawingml/2006/main"/>
          <a:p xmlns:a="http://schemas.openxmlformats.org/drawingml/2006/main">
            <a:pPr algn="ctr">
              <a:buNone/>
              <a:defRPr sz="675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675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AGREE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B0F0562-E779-4ADB-961A-76F25F7F2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810000"/>
            <a:ext cx="2095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4541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Measures, responsibilities, period and contacts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8D9FAFC-8A7A-4122-840E-062DC9D5E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2428875"/>
            <a:ext cx="2333625" cy="2381250"/>
          </a:xfrm>
          <a:prstGeom xmlns:a="http://schemas.openxmlformats.org/drawingml/2006/main" prst="roundRect">
            <a:avLst>
              <a:gd name="adj" fmla="val 7347"/>
            </a:avLst>
          </a:prstGeom>
          <a:solidFill xmlns:a="http://schemas.openxmlformats.org/drawingml/2006/main">
            <a:srgbClr val="EDE4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B2B282A-3494-4E46-9D82-0BF8DC7B0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857500"/>
            <a:ext cx="17621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39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9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4F3AF0E-0554-46D9-B6AE-8D480A848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667125"/>
            <a:ext cx="17621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CONTROL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42A2162-F9FD-48E2-BD39-90612D11D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0"/>
            <a:ext cx="10668000" cy="762000"/>
          </a:xfrm>
          <a:prstGeom xmlns:a="http://schemas.openxmlformats.org/drawingml/2006/main" prst="roundRect">
            <a:avLst>
              <a:gd name="adj" fmla="val 17500"/>
            </a:avLst>
          </a:prstGeom>
          <a:solidFill xmlns:a="http://schemas.openxmlformats.org/drawingml/2006/main">
            <a:srgbClr val="F7E8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7218D0-3E68-4731-BAA7-630A0CEEE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410200"/>
            <a:ext cx="10134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Use the approved process; a signed form does not replace active coordination.</a:t>
            </a:r>
          </a:p>
        </p:txBody>
      </p:sp>
    </p:spTree>
    <p:extLst>
      <p:ext uri="{BB962C8B-B14F-4D97-AF65-F5344CB8AC3E}">
        <p14:creationId xmlns:p14="http://schemas.microsoft.com/office/powerpoint/2010/main" val="131904281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8A363C9-7BB0-4DB8-A17D-01A09EEDE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10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57b3889dffe430e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C563C54-CDB7-4004-9FF7-84BD317F2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Declaration of Security: quality test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2FAE05A-7E51-4E61-8653-BE4C054D0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63B8A67-A5EC-4DB9-8AB2-F62F466D5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24E39D6-7560-456B-B561-4308DEFCA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5000625" cy="3333750"/>
          </a:xfrm>
          <a:prstGeom xmlns:a="http://schemas.openxmlformats.org/drawingml/2006/main" prst="roundRect">
            <a:avLst>
              <a:gd name="adj" fmla="val 5143"/>
            </a:avLst>
          </a:prstGeom>
          <a:solidFill xmlns:a="http://schemas.openxmlformats.org/drawingml/2006/main">
            <a:srgbClr val="F5E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EB06D3D-EA26-4CC6-9BF6-02F3844B4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52650"/>
            <a:ext cx="1666875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A842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741E2C5-A057-49A1-9181-B9ABA7DC7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209800"/>
            <a:ext cx="14763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SCOPE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6DB7641-251B-4543-A802-FFDBE536C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86050"/>
            <a:ext cx="3333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53922"/>
          </a:bodyPr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Identifies vessel, facility, activity and validity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378B27A-DD83-4152-906B-2792F8B2A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286125"/>
            <a:ext cx="4095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No ambiguity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F097AD1-202C-4151-B6FD-8FBD91D7A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24815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67275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RESPONSIBILITY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4ABD1F7-7203-42E4-95CD-CB74883FA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10100"/>
            <a:ext cx="4095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Assigns access, cargo, monitoring and communications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012DDB2-5482-4C86-B809-520684C20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66900"/>
            <a:ext cx="5238750" cy="3333750"/>
          </a:xfrm>
          <a:prstGeom xmlns:a="http://schemas.openxmlformats.org/drawingml/2006/main" prst="roundRect">
            <a:avLst>
              <a:gd name="adj" fmla="val 5143"/>
            </a:avLst>
          </a:prstGeom>
          <a:solidFill xmlns:a="http://schemas.openxmlformats.org/drawingml/2006/main">
            <a:srgbClr val="EDE4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321CBAB-AA12-4933-896A-5C2F39E30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152650"/>
            <a:ext cx="1762125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84E9948-6FB7-4F21-94B2-B4D8F8BA3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09800"/>
            <a:ext cx="1571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Named owners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C2EC8B2-B817-4066-8C51-8DC8C0556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686050"/>
            <a:ext cx="4286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AUTHORITY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215AD31-0172-42E9-A470-BA20C5920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286125"/>
            <a:ext cx="4286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Signed by authorised security officers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2BD9B70-FFEC-4662-8F91-2E8329CAB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24815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69186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Correct approval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73BA4CE-7031-4AA1-906D-2AA67B0BC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610100"/>
            <a:ext cx="4286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EVIDENCE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763B859-B09C-4BF9-916F-BA21280C8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667375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Retained, available and linked to exceptions</a:t>
            </a:r>
          </a:p>
        </p:txBody>
      </p:sp>
    </p:spTree>
    <p:extLst>
      <p:ext uri="{BB962C8B-B14F-4D97-AF65-F5344CB8AC3E}">
        <p14:creationId xmlns:p14="http://schemas.microsoft.com/office/powerpoint/2010/main" val="201876613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6A32B97-2BE6-43D9-B23B-6542968C9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10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ef0c22ab1145c2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E3223C2-14F6-4728-9B67-2255B5A30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Passenger, crew and visitor security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B973DB-5A95-44A1-A820-77B532D00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BD3EC7A-D8C4-44BA-91BB-74AEE96A5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E1EB0B6-E415-4BEA-99DD-B7BE9D8BA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1000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IDENTITY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12B5AFA-D9D6-444E-80BD-0B1C9CEB0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0"/>
            <a:ext cx="2333625" cy="1695450"/>
          </a:xfrm>
          <a:prstGeom xmlns:a="http://schemas.openxmlformats.org/drawingml/2006/main" prst="roundRect">
            <a:avLst>
              <a:gd name="adj" fmla="val 8989"/>
            </a:avLst>
          </a:prstGeom>
          <a:solidFill xmlns:a="http://schemas.openxmlformats.org/drawingml/2006/main">
            <a:srgbClr val="FAF8FB"/>
          </a:solidFill>
          <a:ln xmlns:a="http://schemas.openxmlformats.org/drawingml/2006/main" w="9525">
            <a:solidFill>
              <a:srgbClr val="A8424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1C882BF-2709-498F-BDF2-E2FFFE4C8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14650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64931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Verify person, purpose and authority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E666678-4670-4BC0-9F64-8EF53139A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90900"/>
            <a:ext cx="19145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Role-based evidence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28A8C20-4206-43E8-AE74-9A0DD3535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238500"/>
            <a:ext cx="38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58963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ROUTE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37D0CBF-0622-47A2-B2EF-DCAC5DF6D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667000"/>
            <a:ext cx="2333625" cy="1695450"/>
          </a:xfrm>
          <a:prstGeom xmlns:a="http://schemas.openxmlformats.org/drawingml/2006/main" prst="roundRect">
            <a:avLst>
              <a:gd name="adj" fmla="val 898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9124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F8187C8-FF78-4851-A241-B57A1E5BD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914650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6481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Separate public, controlled and restricted movement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40014ED-74EB-45A9-AC6B-32E8F47F9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3390900"/>
            <a:ext cx="19145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Safe, accessible flows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DEF0CF2-9F8B-4BF1-9331-0FDC438AA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3238500"/>
            <a:ext cx="38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56019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SCREEN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7144BDF-A4D5-4EF3-8C3B-C7ABCE6D3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667000"/>
            <a:ext cx="2333625" cy="1695450"/>
          </a:xfrm>
          <a:prstGeom xmlns:a="http://schemas.openxmlformats.org/drawingml/2006/main" prst="roundRect">
            <a:avLst>
              <a:gd name="adj" fmla="val 8989"/>
            </a:avLst>
          </a:prstGeom>
          <a:solidFill xmlns:a="http://schemas.openxmlformats.org/drawingml/2006/main">
            <a:srgbClr val="FAF8FB"/>
          </a:solidFill>
          <a:ln xmlns:a="http://schemas.openxmlformats.org/drawingml/2006/main" w="9525">
            <a:solidFill>
              <a:srgbClr val="3F1D5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AC45F61-31A0-4FD1-A076-DCDF44798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914650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6481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Apply proportionate checks and prohibited-item controls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B6EF691-571A-4909-B0D2-514265669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390900"/>
            <a:ext cx="19145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Consistent process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CBB2623-CB16-4145-927A-83C1EFDA6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238500"/>
            <a:ext cx="38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41728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ACCOUNT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2AB770A-135D-473E-932C-8740B8329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667000"/>
            <a:ext cx="2333625" cy="1695450"/>
          </a:xfrm>
          <a:prstGeom xmlns:a="http://schemas.openxmlformats.org/drawingml/2006/main" prst="roundRect">
            <a:avLst>
              <a:gd name="adj" fmla="val 898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6738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9AF52A4-7D4F-472C-B706-7785F2DF0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14650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6481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Record embarkation, disembarkation and exceptions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830D30B-1A28-4158-8E1A-E6C875FD4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3390900"/>
            <a:ext cx="19145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6956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Protect dignity and personal data while maintaining security.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DC1C6D3-4888-4D0F-9525-DFE372D19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048250"/>
            <a:ext cx="9525000" cy="80010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DDED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2ECF82B-53AD-4725-AA32-8D2C401DE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257800"/>
            <a:ext cx="8953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025" b="1">
                <a:solidFill>
                  <a:srgbClr val="2E7968"/>
                </a:solidFill>
                <a:latin typeface="Aptos"/>
                <a:ea typeface="Aptos"/>
                <a:cs typeface="Aptos"/>
              </a:defRPr>
            </a:pPr>
            <a:r>
              <a:rPr sz="2025" b="1">
                <a:solidFill>
                  <a:srgbClr val="2E7968"/>
                </a:solidFill>
                <a:latin typeface="Aptos"/>
                <a:ea typeface="Aptos"/>
                <a:cs typeface="Aptos"/>
              </a:rPr>
              <a:t>Plan for queues, language needs and degraded systems.</a:t>
            </a:r>
          </a:p>
        </p:txBody>
      </p:sp>
    </p:spTree>
    <p:extLst>
      <p:ext uri="{BB962C8B-B14F-4D97-AF65-F5344CB8AC3E}">
        <p14:creationId xmlns:p14="http://schemas.microsoft.com/office/powerpoint/2010/main" val="178895557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D1CB5E4-6272-4635-98A1-C96E466A9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10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1e39d85cb14c15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FF2E6C9-66BD-4B6E-A57D-D056A51E1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Special and military vessel visits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F8C2CFA-37DB-4B42-8314-BD9481945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831ADF3-3451-4D75-8D02-6B298DA25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0C50344-1993-482A-9F44-B27106BD5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981200"/>
            <a:ext cx="3048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55804"/>
          </a:bodyPr>
          <a:lstStyle xmlns:a="http://schemas.openxmlformats.org/drawingml/2006/main"/>
          <a:p xmlns:a="http://schemas.openxmlformats.org/drawingml/2006/main">
            <a:pPr algn="l">
              <a:buNone/>
              <a:defRPr sz="84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84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TAILORED VISIT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157EE4C-86AA-4CC4-B6E2-01580DA63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571875"/>
            <a:ext cx="323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69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Unusual authority, sensitivity or threat may require tailored arrangements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9EE2CE9-4423-4701-99DB-DB6072F4F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095500"/>
            <a:ext cx="3810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1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87A893E-9EA6-4B82-8907-81BBB333A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2000250"/>
            <a:ext cx="581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4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Management priorities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6CDF496-83A6-476D-808B-DAD780D35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2762250"/>
            <a:ext cx="5905500" cy="2333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marL="23" indent="-13">
              <a:spcAft>
                <a:spcPts val="13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Confirm competent-authority direction</a:t>
            </a:r>
          </a:p>
          <a:p xmlns:a="http://schemas.openxmlformats.org/drawingml/2006/main">
            <a:pPr marL="23" indent="-13">
              <a:spcAft>
                <a:spcPts val="13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Agree restricted areas and escorts</a:t>
            </a:r>
          </a:p>
          <a:p xmlns:a="http://schemas.openxmlformats.org/drawingml/2006/main">
            <a:pPr marL="23" indent="-13">
              <a:spcAft>
                <a:spcPts val="13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Control information and photography</a:t>
            </a:r>
          </a:p>
          <a:p xmlns:a="http://schemas.openxmlformats.org/drawingml/2006/main">
            <a:pPr marL="23" indent="-13">
              <a:spcAft>
                <a:spcPts val="13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Protect navigation and emergency access</a:t>
            </a:r>
          </a:p>
          <a:p xmlns:a="http://schemas.openxmlformats.org/drawingml/2006/main">
            <a:pPr marL="23" indent="-13">
              <a:spcAft>
                <a:spcPts val="13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Exercise communication and handover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7C33AEB-003C-4A81-BFDB-6C72E718B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5429250"/>
            <a:ext cx="6191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68605E1-3636-4F57-98F0-0E83E179E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6375" y="5581650"/>
            <a:ext cx="571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60562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Do not improvise powers or disclose sensitive arrangements beyond need-to-know.</a:t>
            </a:r>
          </a:p>
        </p:txBody>
      </p:sp>
    </p:spTree>
    <p:extLst>
      <p:ext uri="{BB962C8B-B14F-4D97-AF65-F5344CB8AC3E}">
        <p14:creationId xmlns:p14="http://schemas.microsoft.com/office/powerpoint/2010/main" val="18945361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57FF670-9AA5-4333-8A3A-F442A5615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10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25c2591e06420a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FCA0A3E-4F78-4585-9FBC-A9FDA2619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Cargo security protects the custody chain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2AF5F4C-718B-475A-8200-F8755C6AD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99DF33C-B6F4-4FB1-8A67-CF4770481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560E737-0A28-4C5C-8349-B8331A4D5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90750"/>
            <a:ext cx="228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ORIGIN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AC667C6-8903-4348-9276-08740DC20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003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66369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Known consignor and accurate data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B8F7A16-B3D2-4D21-B3DD-8F830064B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2428875"/>
            <a:ext cx="33337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D8D2DC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D8D2DC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3F84CE5-97F6-4CB5-9BE3-0C0635A48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190750"/>
            <a:ext cx="228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TRANSFER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0C2B652-3D3B-438E-8B82-116DBED37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003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69493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Controlled handover and transport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63DC180-ACC4-424C-9F50-A480CBDA5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2428875"/>
            <a:ext cx="33337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D8D2DC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D8D2DC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7F9A408-5E65-48D2-97E7-7547701A4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190750"/>
            <a:ext cx="228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TERMINAL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E86F34C-544E-4A05-B8FB-AC9A36C98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8003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0726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Access, storage and handling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FF8E5B7-E276-4C45-817F-92C2742C6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2428875"/>
            <a:ext cx="33337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D8D2DC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D8D2DC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7AA260A-8C53-4BEB-B91F-96358B464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190750"/>
            <a:ext cx="2286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VESSEL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C104C31-EB6A-4438-91CA-EB7B5BF7F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8003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3436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Loading, stow and reconciliation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F62E41A-2E82-44E6-B783-3F679CCF6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67125"/>
            <a:ext cx="10668000" cy="95250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EDE4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2F12897-330B-4AAF-933D-1122BF630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876675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Every handover needs identity, integrity, authority and evidence.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3CA0D25-986D-4629-BBE9-34681A953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91125"/>
            <a:ext cx="95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Reflect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859337F-66D4-4435-B1C6-E3E381BF5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512445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Where is custody least visible in your operation?</a:t>
            </a:r>
          </a:p>
        </p:txBody>
      </p:sp>
    </p:spTree>
    <p:extLst>
      <p:ext uri="{BB962C8B-B14F-4D97-AF65-F5344CB8AC3E}">
        <p14:creationId xmlns:p14="http://schemas.microsoft.com/office/powerpoint/2010/main" val="25768874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ACFAF70-0D67-4D44-85FE-A036A2008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10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d22995f99f49cc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FEEB0E9-C2EF-44E1-B9B6-B3B30640D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Cargo reception: four control questions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4175DA0-721D-44A2-96D9-055AE943F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DCB52CA-D7F8-4ED9-9DB0-5ED84D256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02E153A-24DD-43DD-9717-F72D0D609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990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Do not accept a unit merely because it arrived at the expected gate.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5335C83-8918-4881-86A6-54B192E60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647950"/>
            <a:ext cx="3619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EXPECTED?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478D770-32C1-42B0-A69A-63FE479A5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43250"/>
            <a:ext cx="37147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marL="23" indent="-13">
              <a:spcAft>
                <a:spcPts val="13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Booking, manifest and delivery window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23C9FC9-93AF-4BD8-A7E6-04FFDD3AA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6479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AUTHORISED?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5BB7FEB-BF6D-4036-9A6E-9F9E647AA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3143250"/>
            <a:ext cx="31432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marL="23" indent="-13">
              <a:spcAft>
                <a:spcPts val="13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Driver, vehicle and release instruction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C344220-4BC6-40A8-A528-CBADBD437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5375" y="2619375"/>
            <a:ext cx="2333625" cy="2381250"/>
          </a:xfrm>
          <a:prstGeom xmlns:a="http://schemas.openxmlformats.org/drawingml/2006/main" prst="roundRect">
            <a:avLst>
              <a:gd name="adj" fmla="val 49796"/>
            </a:avLst>
          </a:prstGeom>
          <a:solidFill xmlns:a="http://schemas.openxmlformats.org/drawingml/2006/main">
            <a:srgbClr val="F7E8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C6BC1D7-0B0C-4410-8535-C60E8DA79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143250"/>
            <a:ext cx="1666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325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2325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INTACT?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1419BBD-2ED4-4602-8536-ED09CC6E8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714750"/>
            <a:ext cx="1666875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475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Unit, seal, packaging and signs of interference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1916C0D-9D85-4A35-BF4D-4113F4CDB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5524500"/>
            <a:ext cx="1000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RECORDED? — Time, location, outcome and exception</a:t>
            </a:r>
          </a:p>
        </p:txBody>
      </p:sp>
    </p:spTree>
    <p:extLst>
      <p:ext uri="{BB962C8B-B14F-4D97-AF65-F5344CB8AC3E}">
        <p14:creationId xmlns:p14="http://schemas.microsoft.com/office/powerpoint/2010/main" val="2056515350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477F0EF-DD6A-44E8-BE1B-C5DC32539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10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706cc47fdb448c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0511450-76AA-460A-94E7-C50F3F9C1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Loading and unloading assurance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A07071B-C6E0-47D7-BC6D-AA34A4559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3526047-C9A9-4529-A513-C6F7F8E8E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398A95D-96D0-4600-B910-CA8E5230B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145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564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The operation must preserve security while supporting safety and throughput.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0C71ED4-8958-4775-A22D-2C483F2C6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52700"/>
            <a:ext cx="4762500" cy="2714625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5E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F7D3F28-B7D7-49E6-B5B8-D5DB39B03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838450"/>
            <a:ext cx="419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BEFORE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D2D2CCB-4F4D-4F43-89C9-B68043DBC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3381375"/>
            <a:ext cx="38100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marL="23" indent="-13">
              <a:spcAft>
                <a:spcPts val="12"/>
              </a:spcAft>
              <a:buChar char="•"/>
              <a:defRPr sz="180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>
                <a:solidFill>
                  <a:srgbClr val="17202A"/>
                </a:solidFill>
                <a:latin typeface="Aptos"/>
                <a:ea typeface="Aptos"/>
                <a:cs typeface="Aptos"/>
              </a:rPr>
              <a:t>Plan sequence, verify units and protect work area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45DF73D-8004-40F5-9A49-FF8E8A424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552700"/>
            <a:ext cx="5429250" cy="2714625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ED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83106C5-4F97-4FC9-9CB9-7BCF857CC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28384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2E7968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2E7968"/>
                </a:solidFill>
                <a:latin typeface="Aptos"/>
                <a:ea typeface="Aptos"/>
                <a:cs typeface="Aptos"/>
              </a:rPr>
              <a:t>DURING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9FDF952-7D2D-473F-BDFE-F85578C14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381375"/>
            <a:ext cx="42862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marL="23" indent="-13">
              <a:spcAft>
                <a:spcPts val="12"/>
              </a:spcAft>
              <a:buChar char="•"/>
              <a:defRPr sz="180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>
                <a:solidFill>
                  <a:srgbClr val="17202A"/>
                </a:solidFill>
                <a:latin typeface="Aptos"/>
                <a:ea typeface="Aptos"/>
                <a:cs typeface="Aptos"/>
              </a:rPr>
              <a:t>Supervise movements, control substitutions and report anomalies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CB86A5D-5513-4228-BD46-9D97E1397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715000"/>
            <a:ext cx="914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02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02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AFTER — Reconcile cargo, seals, damage, holds and documentation</a:t>
            </a:r>
          </a:p>
        </p:txBody>
      </p:sp>
    </p:spTree>
    <p:extLst>
      <p:ext uri="{BB962C8B-B14F-4D97-AF65-F5344CB8AC3E}">
        <p14:creationId xmlns:p14="http://schemas.microsoft.com/office/powerpoint/2010/main" val="2145290259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1BC5549-ACCD-448F-B89B-F664FE278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10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36d02578fa4768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E91420D-53E3-4A81-8C71-B293F15BD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Loose and high-value cargo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6E6A6BB-09B8-4D9E-936E-0EEAF223C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FB6F245-003D-41CB-AB3D-1D538AA5A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B259CE8-BB5C-4DF9-8B98-497868C1D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885950"/>
            <a:ext cx="428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AC4CF18-50D7-44F4-B663-098EB93FA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1809750"/>
            <a:ext cx="333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IDENTIFY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AE7D411-DDF0-4084-936D-241CFEFFF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1809750"/>
            <a:ext cx="619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Mark, count and link items to documentation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2DF6AB3-1881-475F-92C2-4B7EAB200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552700"/>
            <a:ext cx="98583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9D5B388-E5CA-43E1-8684-189210834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876550"/>
            <a:ext cx="428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D757696-1877-4FB1-BEAB-8F9001EE3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800350"/>
            <a:ext cx="333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SEGREGATE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EACD7CC-686F-4C2B-A651-5252DF5EB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800350"/>
            <a:ext cx="619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Use appropriate secure storage and controlled access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BD2D058-48A1-4BFD-AC34-B333E07C3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543300"/>
            <a:ext cx="98583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679C542-9470-4BB2-A9FC-416E68258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867150"/>
            <a:ext cx="428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C8C6A89-3102-415C-9B83-35304EE77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790950"/>
            <a:ext cx="333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SUPERVISE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FEA6747-F54D-4D51-9964-99F8B6872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790950"/>
            <a:ext cx="619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Limit handling and protect blind spots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C450C92-EA46-4467-83FA-4EEAF4B48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533900"/>
            <a:ext cx="98583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13551EC-81AE-4ED3-B6AA-D16E69FAA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857750"/>
            <a:ext cx="428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C3144DF-46C4-40BB-9EFC-F82B078D8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781550"/>
            <a:ext cx="3333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RECONCILE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222AD30-9EE0-43D1-89DE-34C6F506A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4781550"/>
            <a:ext cx="619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Investigate shortages, overages and damage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971A46A-4BE8-49DA-BA63-AA62790F4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524500"/>
            <a:ext cx="98583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7C1D726-4BC6-42B5-9771-4303D27DB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67400"/>
            <a:ext cx="10572750" cy="438150"/>
          </a:xfrm>
          <a:prstGeom xmlns:a="http://schemas.openxmlformats.org/drawingml/2006/main" prst="roundRect">
            <a:avLst>
              <a:gd name="adj" fmla="val 21739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1FFAF23-263A-4B35-94E7-092BBD638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5962650"/>
            <a:ext cx="1009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Risk-based controls should reflect attractiveness, consequence and ease of concealment.</a:t>
            </a:r>
          </a:p>
        </p:txBody>
      </p:sp>
    </p:spTree>
    <p:extLst>
      <p:ext uri="{BB962C8B-B14F-4D97-AF65-F5344CB8AC3E}">
        <p14:creationId xmlns:p14="http://schemas.microsoft.com/office/powerpoint/2010/main" val="108634791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09DDB9E-E514-481D-B183-5AFDE74DB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10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4ac29805b344ce9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885419E-A57C-4DE4-9F87-9A88F9B02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Course aim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49329FC-266A-4B48-9C3D-E6EC97F4F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7157DD7-A31C-479F-8E5D-BD749F823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8E2033F-9C26-4824-AFF7-9EEBEB7B0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52600"/>
            <a:ext cx="7239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1140"/>
          </a:bodyPr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85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Develop confident, risk-aware port security practitioners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3968126-115E-46A9-9687-07A860915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19375"/>
            <a:ext cx="69532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950" b="0">
                <a:solidFill>
                  <a:srgbClr val="5F6874"/>
                </a:solidFill>
                <a:latin typeface="Aptos"/>
                <a:ea typeface="Aptos"/>
                <a:cs typeface="Aptos"/>
              </a:rPr>
              <a:t>The course provides a comprehensive understanding of the principles, practices and regulatory frameworks that underpin security in the global maritime industry.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3DA6EAE-E4C3-4976-A1A6-AE0CCCB23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752600"/>
            <a:ext cx="3238500" cy="335280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B196F61-23F2-46F8-9976-22D299470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076450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CCBE2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DCCBE2"/>
                </a:solidFill>
                <a:latin typeface="Aptos"/>
                <a:ea typeface="Aptos"/>
                <a:cs typeface="Aptos"/>
              </a:rPr>
              <a:t>LEARNERS WILL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3F26851-DC46-4AAA-91B2-680B64AEA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533650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3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Identify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F9F04F8-A1F1-4C83-9A04-105F600A6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152775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3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Assess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4622936-6D6D-4D38-8E1B-01F5E7D96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771900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3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Manage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58EF851-D9B9-4349-A43E-02369714F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4429125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E8DCEC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E8DCEC"/>
                </a:solidFill>
                <a:latin typeface="Aptos"/>
                <a:ea typeface="Aptos"/>
                <a:cs typeface="Aptos"/>
              </a:rPr>
              <a:t>security risks in port environments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8C4E0F6-7BE6-4A4B-BF9F-E0784347F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334000"/>
            <a:ext cx="10287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People  •  Cargo  •  Vessels  •  Infrastructure  •  Trade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4ADDCF9-F57B-441D-980F-1897F3F02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8645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Professional emphasis: proactive risk management, emergency preparedness, compliance, technology, collaboration and ethical practice.</a:t>
            </a:r>
          </a:p>
        </p:txBody>
      </p:sp>
    </p:spTree>
    <p:extLst>
      <p:ext uri="{BB962C8B-B14F-4D97-AF65-F5344CB8AC3E}">
        <p14:creationId xmlns:p14="http://schemas.microsoft.com/office/powerpoint/2010/main" val="946671545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63C453A-1DB0-41FA-9463-0EE083692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10</a:t>
            </a:r>
          </a:p>
        </p:txBody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c21e6cba4ea4088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5EDAC56-142A-4B13-8176-B8D85EFD7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Cargo exception-management cycle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E1A4E4E-9D28-4AD2-8925-4873884A9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6A71007-C9D9-4BE9-9FD4-1173D557D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4FB8A61-C6B9-478A-BA67-06C759D43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1000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An anomaly remains a risk until it is controlled and closed.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75560BF-1EEE-4D33-8735-8D016F016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714625"/>
            <a:ext cx="1952625" cy="1714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8424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5DEEFA1-09F8-403F-A88D-50BCCE67A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905125"/>
            <a:ext cx="666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30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330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11AAF90-A83D-4B05-BCB9-F6AA2CF1D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543300"/>
            <a:ext cx="1571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STOP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A709857-DB09-49BB-9FE9-94B4C8963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905250"/>
            <a:ext cx="1381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2732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Prevent uncontrolled movement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0CC16D3-8AD5-4E68-9A7C-303C782D5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6075" y="2714625"/>
            <a:ext cx="1952625" cy="1714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3F1D5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FEB4569-041A-41AA-9B30-6ECC21741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905125"/>
            <a:ext cx="666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3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3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FFFB2C2-6B47-4776-B06B-1C2971F8C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3543300"/>
            <a:ext cx="1571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ISOLATE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92E62BB-0AD0-48E1-87A3-273209EB9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1825" y="3905250"/>
            <a:ext cx="1381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5392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Protect people, unit and evidence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AAE38D6-49D9-4205-AFB9-DA563E932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714625"/>
            <a:ext cx="1952625" cy="1714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67386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493CA25-3CE4-4D34-877C-F17FE250C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905125"/>
            <a:ext cx="666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30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330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C8ECCFC-4357-4AA9-AB37-2416B8754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3543300"/>
            <a:ext cx="1571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VERIFY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8BDF5EB-F524-4B3F-BC6D-336692F8D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3905250"/>
            <a:ext cx="1381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187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Check data, seal and authority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66CDE54-E375-44FF-8B74-AFD012C66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2714625"/>
            <a:ext cx="1952625" cy="1714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9124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2410A9F-2B2A-4B58-804C-5FE5AA0AD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05125"/>
            <a:ext cx="666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30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330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33BF266-7982-4C6C-9631-5C15DD02B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3543300"/>
            <a:ext cx="1571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ESCALATE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1696C85-3EE8-40F3-8C7B-EE91B4582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3905250"/>
            <a:ext cx="1381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9767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Notify through approved channels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074C83E-4CBD-4C13-85E0-C5CBDEA11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2714625"/>
            <a:ext cx="1952625" cy="1714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E7968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2353460-0EA2-4CBE-8B31-50EDA8CB3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0350" y="2905125"/>
            <a:ext cx="666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300" b="1">
                <a:solidFill>
                  <a:srgbClr val="2E7968"/>
                </a:solidFill>
                <a:latin typeface="Aptos"/>
                <a:ea typeface="Aptos"/>
                <a:cs typeface="Aptos"/>
              </a:defRPr>
            </a:pPr>
            <a:r>
              <a:rPr sz="3300" b="1">
                <a:solidFill>
                  <a:srgbClr val="2E7968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EFE33D0-4E8E-4C56-A7FA-C203E9D4F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3543300"/>
            <a:ext cx="1571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2E796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E7968"/>
                </a:solidFill>
                <a:latin typeface="Aptos"/>
                <a:ea typeface="Aptos"/>
                <a:cs typeface="Aptos"/>
              </a:rPr>
              <a:t>CLOSE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195A1C9-5E19-4D65-B4C0-DD99CD578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3905250"/>
            <a:ext cx="1381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Decide, record and review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281BAC8-93C1-4CF3-B6C7-AA25EA25C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286375"/>
            <a:ext cx="9334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Evidence → decision → learning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8F104E5-A79B-4AAB-8289-9DCD91167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5829300"/>
            <a:ext cx="609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Timely • traceable • accountable</a:t>
            </a:r>
          </a:p>
        </p:txBody>
      </p:sp>
    </p:spTree>
    <p:extLst>
      <p:ext uri="{BB962C8B-B14F-4D97-AF65-F5344CB8AC3E}">
        <p14:creationId xmlns:p14="http://schemas.microsoft.com/office/powerpoint/2010/main" val="768245797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97264113c1940a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5710CFE-18FB-4729-A2F5-D59B0F23E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810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91765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4CCB12A-20E5-4E8F-83FF-CF62CC125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4619625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8141"/>
          </a:bodyPr>
          <a:lstStyle xmlns:a="http://schemas.openxmlformats.org/drawingml/2006/main"/>
          <a:p xmlns:a="http://schemas.openxmlformats.org/drawingml/2006/main">
            <a:pPr algn="l">
              <a:buNone/>
              <a:defRPr sz="39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9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The DoS makes the interface explicit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7E39CCA-1FAE-418A-BDF2-8EB0E2ECB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0764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3727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Vessel  •  Facility  •  Activity  •  Responsibility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70FF35D-7DA6-4F6B-BEE1-E6B9204BC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14625"/>
            <a:ext cx="4333875" cy="2428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marL="23" indent="-13">
              <a:spcAft>
                <a:spcPts val="13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Security officers agree who controls each measure, how exceptions are communicated and how long the arrangement applies.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CCF192E-750A-427A-9B62-D221AF3D6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72125"/>
            <a:ext cx="4667250" cy="685800"/>
          </a:xfrm>
          <a:prstGeom xmlns:a="http://schemas.openxmlformats.org/drawingml/2006/main" prst="roundRect">
            <a:avLst>
              <a:gd name="adj" fmla="val 19444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4731BC1-C65F-464C-9C71-6D5BC0EC7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743575"/>
            <a:ext cx="4191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57692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Review the agreement when circumstances or security levels change.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1e886e7d34648f5"/>
          <a:stretch xmlns:a="http://schemas.openxmlformats.org/drawingml/2006/main"/>
        </p:blipFill>
        <p:spPr>
          <a:xfrm xmlns:a="http://schemas.openxmlformats.org/drawingml/2006/main">
            <a:off x="11334750" y="266700"/>
            <a:ext cx="533400" cy="5334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682205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7EA73F9-0E84-4F33-B925-7A30D3843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10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8970014878f4083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AB4F30F-68A2-45B5-A447-56E2D78EC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US cargo programmes: transferable learning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81BD390-FEB1-4297-8760-33BA7F33B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7C33F80-A11F-43A8-B80D-AD9B6D392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6B4F3A8-4814-4CE2-93EA-668A1AB54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247650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2CB7BA4-31E2-4BCA-99F4-FBB6BADFE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669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SOURCE CONTEXT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3400722-4BB7-4E91-86EE-96D280BD6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685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3333"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6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CSI and C-TPAT are US initiatives and are not substitutes for UK requirements.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6919C34-BC6F-429B-8E9D-4D1AB496F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90875"/>
            <a:ext cx="66675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5F6874"/>
                </a:solidFill>
                <a:latin typeface="Aptos"/>
                <a:ea typeface="Aptos"/>
                <a:cs typeface="Aptos"/>
              </a:rPr>
              <a:t>Use them only as comparative examples.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238286D-7AE0-4285-A5F6-CC7439A89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1809750"/>
            <a:ext cx="3238500" cy="2905125"/>
          </a:xfrm>
          <a:prstGeom xmlns:a="http://schemas.openxmlformats.org/drawingml/2006/main" prst="roundRect">
            <a:avLst>
              <a:gd name="adj" fmla="val 5902"/>
            </a:avLst>
          </a:prstGeom>
          <a:solidFill xmlns:a="http://schemas.openxmlformats.org/drawingml/2006/main">
            <a:srgbClr val="EDE4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7032D97-C333-4758-9911-DB59AE4A8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133600"/>
            <a:ext cx="2667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TRANSFERABLE PRINCIPLES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BF41F49-A448-4307-AF41-F10DDD77E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714625"/>
            <a:ext cx="2238375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>
            <a:normAutofit fontScale="91475"/>
          </a:bodyPr>
          <a:lstStyle xmlns:a="http://schemas.openxmlformats.org/drawingml/2006/main"/>
          <a:p xmlns:a="http://schemas.openxmlformats.org/drawingml/2006/main">
            <a:pPr marL="23" indent="-13">
              <a:spcAft>
                <a:spcPts val="12"/>
              </a:spcAft>
              <a:buChar char="•"/>
              <a:defRPr sz="165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02A"/>
                </a:solidFill>
                <a:latin typeface="Aptos"/>
                <a:ea typeface="Aptos"/>
                <a:cs typeface="Aptos"/>
              </a:rPr>
              <a:t>Risk-based targeting</a:t>
            </a:r>
          </a:p>
          <a:p xmlns:a="http://schemas.openxmlformats.org/drawingml/2006/main">
            <a:pPr marL="23" indent="-13">
              <a:spcAft>
                <a:spcPts val="12"/>
              </a:spcAft>
              <a:buChar char="•"/>
              <a:defRPr sz="165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02A"/>
                </a:solidFill>
                <a:latin typeface="Aptos"/>
                <a:ea typeface="Aptos"/>
                <a:cs typeface="Aptos"/>
              </a:rPr>
              <a:t>Supply-chain partnership</a:t>
            </a:r>
          </a:p>
          <a:p xmlns:a="http://schemas.openxmlformats.org/drawingml/2006/main">
            <a:pPr marL="23" indent="-13">
              <a:spcAft>
                <a:spcPts val="12"/>
              </a:spcAft>
              <a:buChar char="•"/>
              <a:defRPr sz="165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02A"/>
                </a:solidFill>
                <a:latin typeface="Aptos"/>
                <a:ea typeface="Aptos"/>
                <a:cs typeface="Aptos"/>
              </a:rPr>
              <a:t>Trusted information</a:t>
            </a:r>
          </a:p>
          <a:p xmlns:a="http://schemas.openxmlformats.org/drawingml/2006/main">
            <a:pPr marL="23" indent="-13">
              <a:spcAft>
                <a:spcPts val="12"/>
              </a:spcAft>
              <a:buChar char="•"/>
              <a:defRPr sz="165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02A"/>
                </a:solidFill>
                <a:latin typeface="Aptos"/>
                <a:ea typeface="Aptos"/>
                <a:cs typeface="Aptos"/>
              </a:rPr>
              <a:t>Seal and custody discipline</a:t>
            </a:r>
          </a:p>
          <a:p xmlns:a="http://schemas.openxmlformats.org/drawingml/2006/main">
            <a:pPr marL="23" indent="-13">
              <a:spcAft>
                <a:spcPts val="12"/>
              </a:spcAft>
              <a:buChar char="•"/>
              <a:defRPr sz="165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02A"/>
                </a:solidFill>
                <a:latin typeface="Aptos"/>
                <a:ea typeface="Aptos"/>
                <a:cs typeface="Aptos"/>
              </a:rPr>
              <a:t>Validation and continuous improvement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1884F03-45FD-4D04-8E31-76426F923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525125" cy="857250"/>
          </a:xfrm>
          <a:prstGeom xmlns:a="http://schemas.openxmlformats.org/drawingml/2006/main" prst="roundRect">
            <a:avLst>
              <a:gd name="adj" fmla="val 17778"/>
            </a:avLst>
          </a:prstGeom>
          <a:solidFill xmlns:a="http://schemas.openxmlformats.org/drawingml/2006/main">
            <a:srgbClr val="F7E8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2D729E4-7FB3-4248-BB43-E3816C906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95900"/>
            <a:ext cx="9953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Localise every programme, power and obligation before teaching or applying it.</a:t>
            </a:r>
          </a:p>
        </p:txBody>
      </p:sp>
    </p:spTree>
    <p:extLst>
      <p:ext uri="{BB962C8B-B14F-4D97-AF65-F5344CB8AC3E}">
        <p14:creationId xmlns:p14="http://schemas.microsoft.com/office/powerpoint/2010/main" val="1964082293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DFF23D4-CC93-4F12-8FD6-2ABB7DEB7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10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3d13c1d940040db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FDA4ABB-E920-4F84-AC01-74B49B492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Information integrity supports cargo integrity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52E4910-F94A-4153-B92E-20A9CEDA2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F34F474-6D86-4E03-8AA0-40CA00782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23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F43FE3F-4B55-4C90-8B5D-A97311AE1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14500"/>
            <a:ext cx="952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Cargo security depends on physical and digital records agreeing.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593E5FB-8CDE-45E4-88A9-051F68F54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717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CREATE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9E3DBF4-C670-47D6-B517-309DD3524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71800"/>
            <a:ext cx="857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CAE4643-F3C5-44B5-B12D-4C8F0D295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90875"/>
            <a:ext cx="4286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Accurate booking and declaration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E03EB90-489B-409E-B924-0AE5EC95D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5717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CHANGE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B90C7C4-2B23-4BCA-BAB0-CE2736C22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971800"/>
            <a:ext cx="857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73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2D771AF-E21A-44F3-A03E-509CAF535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190875"/>
            <a:ext cx="4286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Authorised amendment and version control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B1A091E-88AB-40E4-A1BB-79B074D25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4812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MOVE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850F492-78C0-4DE5-B864-B357193A0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48175"/>
            <a:ext cx="857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1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1059C9C-D23C-4800-83AB-7562C926F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67250"/>
            <a:ext cx="4286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Time, handler, location and status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729FC7D-71FD-478B-9633-63F738975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04812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RECONCILE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2B8606A-39CE-4A0E-804A-9BF52DA57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448175"/>
            <a:ext cx="857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42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9B9D6EF-9A23-494D-A7AF-16D54C364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667250"/>
            <a:ext cx="4286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Manifest, terminal and vessel records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0242864-4A4A-44DE-94B5-36FCDDF4C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572125"/>
            <a:ext cx="91440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70EB81D-B9ED-4D90-BDE2-569D93603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2125" y="5686425"/>
            <a:ext cx="866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Protect access • log changes • investigate mismatches • retain evidence</a:t>
            </a:r>
          </a:p>
        </p:txBody>
      </p:sp>
    </p:spTree>
    <p:extLst>
      <p:ext uri="{BB962C8B-B14F-4D97-AF65-F5344CB8AC3E}">
        <p14:creationId xmlns:p14="http://schemas.microsoft.com/office/powerpoint/2010/main" val="1535686298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9E614D0-0800-4DEC-95CA-F71746523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04aea08fdd419f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58ECCB5-3806-4C0E-BA35-C60295E38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Cargo-security assurance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E72892-2CCD-446C-A262-7D3FB0961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68CDCDE-5B69-4E8C-B4CF-61FB973DC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24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ACCF670-8E41-4D01-9F0B-7C1F9EE46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8572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6355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Assurance tests whether controls work throughout the operation.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27F3636-F796-4DEA-8FD3-B4A00615C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190750"/>
            <a:ext cx="95250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9525">
            <a:solidFill>
              <a:srgbClr val="3F1D5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682FE26-06EE-4D89-B06C-330394C06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32410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SAMPLE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E784BA7-8EC1-4B9A-BAE3-51E509B88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230505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Units, seals, records and access events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4E6224C-A5F0-435A-BBCD-E719768E8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2762250"/>
            <a:ext cx="87249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6738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364565A-5CC0-46B4-BB17-1C04CDFAB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289560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OBSERVE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D2DA4CE-76B1-4722-AFB5-C9120517E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876550"/>
            <a:ext cx="5867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Gate, yard, berth and handover practice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EA86764-D865-4D48-B158-017FE226A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3333750"/>
            <a:ext cx="79248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9124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D08B8DD-809A-4B68-81CF-6BEC508DF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346710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TEST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EFAE9E5-5203-4831-AAE6-90924731C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3448050"/>
            <a:ext cx="5067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Alarms, escalation and degraded procedures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207E4C4-FDBA-4339-A401-4707CF927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3905250"/>
            <a:ext cx="71247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8424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C2A6BEE-CE85-4B9A-BF08-D76B9BA87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403860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REVIEW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D6D47A6-8D03-479B-B6B4-5440B0FC5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4019550"/>
            <a:ext cx="426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32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Trends, incidents and contractor performance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B42EF06-DB22-49D6-9C6A-F806B2CB9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4476750"/>
            <a:ext cx="63246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E7968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B75AB8E-7F67-456A-A319-97012472D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461010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E796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E7968"/>
                </a:solidFill>
                <a:latin typeface="Aptos"/>
                <a:ea typeface="Aptos"/>
                <a:cs typeface="Aptos"/>
              </a:rPr>
              <a:t>IMPROVE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01B756D-6E4B-4D54-815B-21D3ADAA2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4591050"/>
            <a:ext cx="346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4516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Corrective action, ownership and closure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3D77709-23CE-4479-8DBB-EF60BF155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953125"/>
            <a:ext cx="9906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Measure custody reliability—not document volume.</a:t>
            </a:r>
          </a:p>
        </p:txBody>
      </p:sp>
    </p:spTree>
    <p:extLst>
      <p:ext uri="{BB962C8B-B14F-4D97-AF65-F5344CB8AC3E}">
        <p14:creationId xmlns:p14="http://schemas.microsoft.com/office/powerpoint/2010/main" val="695346191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8D8A1E3-0CB9-490A-9604-8ED8D066B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10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f99133d5b843bf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0CDCE2F-287D-4240-8ACF-D775EB13B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Applied scenario: seal discrepancy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ECDC6C3-6AE7-41AC-A226-487CAB09D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BB14097-3B38-440D-ACD2-4D4285105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25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86E7AAA-ED56-4B41-AA84-C5D336AB4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10858500" cy="11430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697E2AF-55CC-43B9-B74F-28683C606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66925"/>
            <a:ext cx="10096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8648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 refrigerated container is due for immediate loading. Its seal number differs from the manifest, and the haulier says the seal was replaced after a roadside inspection.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F6ED1E5-6384-4E05-826B-E9E7AEBC1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476625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CONTROL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9F8B145-2CA4-445D-BCAD-5CEF10171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000500"/>
            <a:ext cx="22860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What movement must pause?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0921881-DDA3-4A4F-885B-B155B09F8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476625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VERIFY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B5E1F35-3F64-4294-835D-5840A05A8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000500"/>
            <a:ext cx="22860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Which evidence and authority are required?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708C1FF-76FD-4B7B-BDA0-9D74C3BC2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3476625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COORDINATE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62556DB-257B-4A15-A89B-0C60173E5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4000500"/>
            <a:ext cx="22860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Who must be informed across the interface?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05059E4-71BD-492E-951A-B3DB5F80E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476625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DECIDE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DE4BE18-1E8C-4CD5-9D1F-7AC4A3BF8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000500"/>
            <a:ext cx="22860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What permits release, isolation or refusal?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344DE73-37F2-4260-AF06-3C98F3AD1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619750"/>
            <a:ext cx="1009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Record the decision, residual risk, owner and review point.</a:t>
            </a:r>
          </a:p>
        </p:txBody>
      </p:sp>
    </p:spTree>
    <p:extLst>
      <p:ext uri="{BB962C8B-B14F-4D97-AF65-F5344CB8AC3E}">
        <p14:creationId xmlns:p14="http://schemas.microsoft.com/office/powerpoint/2010/main" val="273164741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48F1807-F23E-4504-8B54-B9187B0DD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10</a:t>
            </a:r>
          </a:p>
        </p:txBody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3b17cb8eb34a1c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992B016-1E3F-462A-B7CB-A8D69B1C5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Knowledge check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9348DD3-D178-4227-A606-8BF513616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7D63067-3DE6-4919-BD02-9EC37DCED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13AFF70-D580-415A-917D-2A9F16D5E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62125"/>
            <a:ext cx="1047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3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Which statement best reflects secure cargo operations?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86CB847-1DC4-4013-A5D9-C6F8CF1C6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571750"/>
            <a:ext cx="514350" cy="514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2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932BC9E-7BE0-4755-BF37-516E01B7C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657475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1CDAF9B-E3E2-4C82-9286-73D577C58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2600325"/>
            <a:ext cx="9191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A matching seal number proves the cargo contents are safe.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B7C9E6A-3EF1-41C1-BC4D-98FF88423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314700"/>
            <a:ext cx="514350" cy="514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E4F1"/>
          </a:solidFill>
          <a:ln xmlns:a="http://schemas.openxmlformats.org/drawingml/2006/main" w="9525">
            <a:solidFill>
              <a:srgbClr val="3F1D5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D711B21-4EE9-47A4-9E30-29ABC0A44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400425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6942C85-D3B0-482C-B832-AB25D7A1C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343275"/>
            <a:ext cx="9191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6806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Security combines identity, integrity, custody, authorised change, reconciliation and exception management.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EF47737-92FA-47AF-B9F5-6869E5853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057650"/>
            <a:ext cx="514350" cy="514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2D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41B8733-1DCD-4612-8E96-274062E93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143375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39BD861-F288-43AD-901F-F7DF84C1A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4086225"/>
            <a:ext cx="9191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Cargo security ends when the unit enters the terminal.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274D041-3072-4BDD-A87A-496886F0F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800600"/>
            <a:ext cx="514350" cy="514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2D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FF499F7-F2EB-495C-8E69-31342076F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886325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E4ADA60-9BDE-4FCD-A4A8-9FB46DCFD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4829175"/>
            <a:ext cx="9191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A signed Declaration of Security removes the need for live coordination.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A9B1B26-C24A-4305-AF1F-A2E7AEF86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953125"/>
            <a:ext cx="9429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Choose one answer and name three forms of evidence.</a:t>
            </a:r>
          </a:p>
        </p:txBody>
      </p:sp>
    </p:spTree>
    <p:extLst>
      <p:ext uri="{BB962C8B-B14F-4D97-AF65-F5344CB8AC3E}">
        <p14:creationId xmlns:p14="http://schemas.microsoft.com/office/powerpoint/2010/main" val="916849438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C7F437B-5BFE-4569-B1D7-059753E5F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87ac46ec412425c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9FC640E-5824-4613-95A7-E12E54447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Lecture 10: key takeaways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C35C365-4DCC-4174-B616-56859075F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D5FF051-D2C5-4C56-9EFF-8896C160D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27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5D3C340-8F3B-4325-B6DA-D1ACF610C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790700"/>
            <a:ext cx="5238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7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1A52648-E09B-4F08-8960-47CC3B0D4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1809750"/>
            <a:ext cx="9334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The ship–port interface needs explicit, recorded and adaptable coordination.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81BFDCF-5935-4579-8BCA-9F85EF302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2419350"/>
            <a:ext cx="91916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D679215-D56B-4907-92BF-1CA3AF8FF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609850"/>
            <a:ext cx="5238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277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BCA88C8-94FD-4D32-BED4-B5B057CE8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2628900"/>
            <a:ext cx="9334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Use UK/ISPS roles and distinguish imported US terminology.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4DEE736-427F-4ED1-8AD2-477B33910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3238500"/>
            <a:ext cx="91916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799418E-579E-4AFD-B3D6-75FAF2AEC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429000"/>
            <a:ext cx="5238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7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F2CC9F0-C059-48F7-B566-88BB8D429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3448050"/>
            <a:ext cx="9334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8126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The Declaration of Security assigns measures; active implementation provides assurance.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99962D0-680E-4ADE-A767-67ED13377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4057650"/>
            <a:ext cx="91916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4CBEDF1-D721-4F1C-9343-D8EB8831F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248150"/>
            <a:ext cx="5238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277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A966DB-0986-472A-B10D-C3EAF6ACD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4267200"/>
            <a:ext cx="9334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4686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Passenger, crew and cargo movements require identity, authority, integrity and accountability.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827E7B1-5C55-4470-B60F-362C6133E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4876800"/>
            <a:ext cx="91916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A59E799-3FF7-4D13-AF25-14969E40E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067300"/>
            <a:ext cx="5238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7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623E525-C809-4FB7-B439-05BD4DA91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5086350"/>
            <a:ext cx="9334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Cargo exceptions must be controlled, evidenced, escalated and learned from.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5C87234-DCCF-475C-8CE8-248E7AFD2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5695950"/>
            <a:ext cx="919162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0C36A7C-2A67-4280-A4E2-10F16778C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6048375"/>
            <a:ext cx="93345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B185D7D-ED8B-4E6D-8E63-16BB05B6B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6153150"/>
            <a:ext cx="885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Next lecture: Safety and Emergency Management</a:t>
            </a:r>
          </a:p>
        </p:txBody>
      </p:sp>
    </p:spTree>
    <p:extLst>
      <p:ext uri="{BB962C8B-B14F-4D97-AF65-F5344CB8AC3E}">
        <p14:creationId xmlns:p14="http://schemas.microsoft.com/office/powerpoint/2010/main" val="1871978898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A7DA1F6-CC6E-44AC-8C53-4240859BE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10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44a76ec07774354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1A1FA95-8E1F-46A8-AACC-1A093644C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References and further learning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EC33A94-A02D-46FC-A567-25D07FD44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777D208-DC00-4018-B00B-67E4CDB06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28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0EDCA0E-1B8B-49C6-BB82-C041F361C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62125"/>
            <a:ext cx="3429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B112DC8-E2AF-47A4-860A-87F4B9F57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90750"/>
            <a:ext cx="10287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London Gateway College. Port Security Management (PSM-28), Lecture 10: Vessel and Cargo Operations.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E5BF733-0280-406C-A65D-B8B07B539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90875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862A2F1-8544-4E68-ACA2-6E55F66DB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667125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marL="23" indent="-13">
              <a:spcAft>
                <a:spcPts val="12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International Maritime Organization — SOLAS Chapter XI-2 and ISPS Code</a:t>
            </a:r>
          </a:p>
          <a:p xmlns:a="http://schemas.openxmlformats.org/drawingml/2006/main">
            <a:pPr marL="23" indent="-13">
              <a:spcAft>
                <a:spcPts val="12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UK Government — Maritime security guidance</a:t>
            </a:r>
          </a:p>
          <a:p xmlns:a="http://schemas.openxmlformats.org/drawingml/2006/main">
            <a:pPr marL="23" indent="-13">
              <a:spcAft>
                <a:spcPts val="12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The Port Security Regulations 2009</a:t>
            </a:r>
          </a:p>
          <a:p xmlns:a="http://schemas.openxmlformats.org/drawingml/2006/main">
            <a:pPr marL="23" indent="-13">
              <a:spcAft>
                <a:spcPts val="12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Port Marine Safety Code and Guide to Good Practice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82B4F96-FCFB-4A51-8E6A-592956A87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86375"/>
            <a:ext cx="10382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Apply approved local procedures and competent-authority directions. Comparative US material is clearly identified and does not replace UK requirements.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85A0586-F96C-45EE-9789-5C98F04D4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436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5F6874"/>
                </a:solidFill>
                <a:latin typeface="Aptos"/>
                <a:ea typeface="Aptos"/>
                <a:cs typeface="Aptos"/>
              </a:rPr>
              <a:t/>
            </a:r>
          </a:p>
        </p:txBody>
      </p:sp>
    </p:spTree>
    <p:extLst>
      <p:ext uri="{BB962C8B-B14F-4D97-AF65-F5344CB8AC3E}">
        <p14:creationId xmlns:p14="http://schemas.microsoft.com/office/powerpoint/2010/main" val="48757236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6B1B04A-5A13-4D89-BCFC-FCAB4D0A8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10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6f7e74646a4960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E02EF51-9971-4550-BED1-42D2EA909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Course learning outcomes — foundations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AF0A58C-62F1-4204-A7E8-B1B5392D7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4CEF44C-DF75-4467-8C86-2F49A2C78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DAF48D3-58D8-46A3-95C3-38E9FFDC7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6858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5F6874"/>
                </a:solidFill>
                <a:latin typeface="Aptos"/>
                <a:ea typeface="Aptos"/>
                <a:cs typeface="Aptos"/>
              </a:rPr>
              <a:t>On successful completion, learners will be able to: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D51D07A-9028-44CD-AAE4-BD356FAEB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26695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7D6155C-116E-473A-A6E2-DECDB8BAD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362200"/>
            <a:ext cx="2857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1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06B6009-0E4D-4E16-BF87-144FA48BF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266950"/>
            <a:ext cx="938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Explain core port-security concepts and strategic importance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C661A78-8618-42B4-9B7B-06053DA63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04800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9AFCB47-2594-4986-B547-12F44D410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143250"/>
            <a:ext cx="2857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1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45C5FB4-58BD-402C-B956-3478F3B12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048000"/>
            <a:ext cx="938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Critically assess legal and regulatory frameworks, including SOLAS and the ISPS Code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1179EE2-5CCD-4683-83EA-EB7CDDF59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82905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16BA8A6-7FDC-466A-A9CF-0BCF290F7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924300"/>
            <a:ext cx="2857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1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7A26BF1-9B3B-4708-9902-DAC159701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829050"/>
            <a:ext cx="938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Identify physical, cyber, criminal and insider threats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B072EA1-310E-4859-966E-4ED44C0DF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61010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B5EA178-B6E6-48F5-B7A4-B39AC1C85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705350"/>
            <a:ext cx="2857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1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DB891F0-4A87-47D1-9811-0EDA0C79F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610100"/>
            <a:ext cx="938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728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Develop security plans covering assessment, access, surveillance, response and communication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D98C85D-B631-4685-AD00-FE782B043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39115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B37491A-066B-4F30-9DEE-6B44BA09E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486400"/>
            <a:ext cx="2857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1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42DB1D9-2BD8-4EF2-B061-C51E550B8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91150"/>
            <a:ext cx="938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Explain stakeholder roles across port authorities, security, customs and international agencies</a:t>
            </a:r>
          </a:p>
        </p:txBody>
      </p:sp>
    </p:spTree>
    <p:extLst>
      <p:ext uri="{BB962C8B-B14F-4D97-AF65-F5344CB8AC3E}">
        <p14:creationId xmlns:p14="http://schemas.microsoft.com/office/powerpoint/2010/main" val="65633903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05E1D68-FFB4-449C-8316-1DE16E530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10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f1b7cd085e14a51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FABC111-014B-43C7-A98A-DB5C7AABF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Course learning outcomes — application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767C0B3-4455-4D6E-B0A7-56A043D3B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E2F3F27-41DD-4190-A78F-7473C87FF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B8B8C9F-D248-4F48-8D78-03F18824F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619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5F6874"/>
                </a:solidFill>
                <a:latin typeface="Aptos"/>
                <a:ea typeface="Aptos"/>
                <a:cs typeface="Aptos"/>
              </a:rPr>
              <a:t>Learners will also be able to: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5DD8004-8C78-4586-9A1A-B140F9FCB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26695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9D177F7-3F84-4E64-A985-F233F0872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362200"/>
            <a:ext cx="2857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73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C002782-8064-456C-B382-9517CF0B8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266950"/>
            <a:ext cx="938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Apply risk-management principles to vulnerability assessment and mitigation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7F4CA17-75E7-4478-95CF-789482D65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04800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8E2B76B-B09F-4C14-A931-DF07B8E27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143250"/>
            <a:ext cx="2857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73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3954C8A-7549-4F86-8001-F272B1920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048000"/>
            <a:ext cx="938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Analyse security technologies such as CCTV, biometrics, AIS and cyber tools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DA5D4A0-2AEF-4E1D-87E5-5FA4EB54B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82905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578EAD4-E665-4842-88D6-93D59102F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924300"/>
            <a:ext cx="2857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73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B94AE9C-CAFE-467B-AAE9-4018DE9B3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829050"/>
            <a:ext cx="938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Evaluate incidents and turn lessons learned into stronger controls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4BA3AB1-E108-45B1-B8BF-E3B3DBFCD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61010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CBBB228-493C-48A6-8DD8-971216FDD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705350"/>
            <a:ext cx="2857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73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9A8A06F-6E5E-4C99-B397-0D0556AFC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610100"/>
            <a:ext cx="938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Communicate during crises, inter-agency coordination and stakeholder reporting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58A5380-A613-4F63-846C-9129A9A72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391150"/>
            <a:ext cx="523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C1313C2-CF83-4FF3-AA85-E658F0A69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486400"/>
            <a:ext cx="28575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73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3120A08-4D60-4875-9F21-89644791D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91150"/>
            <a:ext cx="9382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Act ethically and lawfully while protecting rights and civil liberties</a:t>
            </a:r>
          </a:p>
        </p:txBody>
      </p:sp>
    </p:spTree>
    <p:extLst>
      <p:ext uri="{BB962C8B-B14F-4D97-AF65-F5344CB8AC3E}">
        <p14:creationId xmlns:p14="http://schemas.microsoft.com/office/powerpoint/2010/main" val="136349711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1FB0D96-E1C8-459A-BC97-39F85B64F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10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0d3284c2cf24a25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97DC308-594E-48C7-BB1E-500EFC798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Lecture 10: learning objectives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91F41FB-1454-4043-9CC9-05CD28D10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3DE6186-2F56-4553-808E-DE5C3D7C7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637DF14-02D7-4703-8DE1-26D3895E2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200025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00" b="1">
                <a:solidFill>
                  <a:srgbClr val="EDE4F1"/>
                </a:solidFill>
                <a:latin typeface="Aptos"/>
                <a:ea typeface="Aptos"/>
                <a:cs typeface="Aptos"/>
              </a:defRPr>
            </a:pPr>
            <a:r>
              <a:rPr sz="10800" b="1">
                <a:solidFill>
                  <a:srgbClr val="EDE4F1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54FE721-FD30-47C0-AA4D-361C68785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1952625"/>
            <a:ext cx="8096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43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43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Vessel and Cargo Operations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A608760-A96C-454F-B66F-CDB8F9DC3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3086100"/>
            <a:ext cx="752475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025" b="0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2025" b="0">
                <a:solidFill>
                  <a:srgbClr val="5F6874"/>
                </a:solidFill>
                <a:latin typeface="Aptos"/>
                <a:ea typeface="Aptos"/>
                <a:cs typeface="Aptos"/>
              </a:rPr>
              <a:t>Secure ship–port interfaces, people, cargo custody, documentation and assurance.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30517EF-35C4-4307-A989-1DD8F6029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095750"/>
            <a:ext cx="7810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marL="23" indent="-13">
              <a:spcAft>
                <a:spcPts val="12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Coordinate vessel and port-facility security responsibilities</a:t>
            </a:r>
          </a:p>
          <a:p xmlns:a="http://schemas.openxmlformats.org/drawingml/2006/main">
            <a:pPr marL="23" indent="-13">
              <a:spcAft>
                <a:spcPts val="12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Apply Declaration of Security and interface-control principles</a:t>
            </a:r>
          </a:p>
          <a:p xmlns:a="http://schemas.openxmlformats.org/drawingml/2006/main">
            <a:pPr marL="23" indent="-13">
              <a:spcAft>
                <a:spcPts val="12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Protect passenger, crew and cargo movements</a:t>
            </a:r>
          </a:p>
          <a:p xmlns:a="http://schemas.openxmlformats.org/drawingml/2006/main">
            <a:pPr marL="23" indent="-13">
              <a:spcAft>
                <a:spcPts val="12"/>
              </a:spcAft>
              <a:buChar char="•"/>
              <a:defRPr sz="1725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>
                <a:solidFill>
                  <a:srgbClr val="17202A"/>
                </a:solidFill>
                <a:latin typeface="Aptos"/>
                <a:ea typeface="Aptos"/>
                <a:cs typeface="Aptos"/>
              </a:rPr>
              <a:t>Design auditable custody, seal and reconciliation arrangements</a:t>
            </a:r>
          </a:p>
        </p:txBody>
      </p:sp>
    </p:spTree>
    <p:extLst>
      <p:ext uri="{BB962C8B-B14F-4D97-AF65-F5344CB8AC3E}">
        <p14:creationId xmlns:p14="http://schemas.microsoft.com/office/powerpoint/2010/main" val="42468783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221E640-71B9-48C1-BEFD-A46789D4D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10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ddf20eeec34276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6A27E99-9985-4BE7-9551-D8A464A7D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The ship–port interface concentrates risk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6DB2891-B70F-440E-B6F1-E03F76601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A92C1E1-42ED-4131-92B1-A246E1210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3A2BA83-D474-4FB3-8987-5F19563D1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8667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1705"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Vessels, people, cargo, information and authority converge at the berth.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6DE905C-BDCC-4C45-B568-5372EAA70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24125"/>
            <a:ext cx="66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6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46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CEB5D7A-93AD-4F94-A306-1C1574AB8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21431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E8F2B6E-7EEA-4AF3-BEA0-812772E23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00450"/>
            <a:ext cx="2143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VESSEL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67CF289-2552-4154-905C-AAB602545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0"/>
            <a:ext cx="2143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Ship Security Officer and shipboard measures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B9C7EDD-B4E3-4A79-ADDD-EB3C18243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524125"/>
            <a:ext cx="66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65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465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5500F2E-1DAD-4694-8527-B3B22E504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3352800"/>
            <a:ext cx="21431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73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8A56E4B-7FB9-409E-9C7A-D9A655BB7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3600450"/>
            <a:ext cx="2143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FACILITY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7B85FB3-1C7B-45D0-B810-ADE9DAA2F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4000500"/>
            <a:ext cx="2143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PFSO, access, berth and cargo controls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3344DDF-488D-4D75-AD4A-FC118C332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524125"/>
            <a:ext cx="66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65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465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1140693-6D87-4938-8ECE-C52DAD896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352800"/>
            <a:ext cx="21431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91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38584AB-2659-42DB-A1EA-ABAC6A642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600450"/>
            <a:ext cx="2143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OPERATIONS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506CFCD-749B-447E-9E32-D7CEA42B8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000500"/>
            <a:ext cx="2143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Safe, efficient movement and custody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CF0AF45-1145-4EC7-86EF-D62E185DF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524125"/>
            <a:ext cx="666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6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46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31024FD-8CE2-454E-B7E4-47EDBF6CE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352800"/>
            <a:ext cx="21431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42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9C6BE21-D85F-424F-A3FA-D51973D2B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00450"/>
            <a:ext cx="2143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ASSURANCE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1BBBE99-F0F9-45A1-85E0-94B843FC8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000500"/>
            <a:ext cx="2143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Records, exceptions and review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72A581F-9BE3-4201-8043-163BA522A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362575"/>
            <a:ext cx="10287000" cy="704850"/>
          </a:xfrm>
          <a:prstGeom xmlns:a="http://schemas.openxmlformats.org/drawingml/2006/main" prst="roundRect">
            <a:avLst>
              <a:gd name="adj" fmla="val 18919"/>
            </a:avLst>
          </a:prstGeom>
          <a:solidFill xmlns:a="http://schemas.openxmlformats.org/drawingml/2006/main">
            <a:srgbClr val="EDE4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8D70621-544E-404E-B53D-F1A470883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534025"/>
            <a:ext cx="9791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Security is strongest when responsibilities meet without gaps or duplication.</a:t>
            </a:r>
          </a:p>
        </p:txBody>
      </p:sp>
    </p:spTree>
    <p:extLst>
      <p:ext uri="{BB962C8B-B14F-4D97-AF65-F5344CB8AC3E}">
        <p14:creationId xmlns:p14="http://schemas.microsoft.com/office/powerpoint/2010/main" val="116570396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60B8B5B-845A-42E8-8E73-7CF2E322B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10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708ba3b4b414fdd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1BFF8C6-110D-42F8-8A1D-6C9EDBAAC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Plan from risk, not routine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8003DD-0FB5-4390-A7EB-F031D5614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C51F789-D2B6-497A-93BF-4D1F3D2A3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8DF48A6-C467-4C23-850A-9DA6C8601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9525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A familiar vessel call can still present changing threats and vulnerabilities.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E5D7EE7-5ACE-4A18-84C7-A832C399A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238500"/>
            <a:ext cx="97155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5E5C3A9-3DD0-4727-85A9-09856F9B1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028950"/>
            <a:ext cx="419100" cy="419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F687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835114B-6FC1-4EAD-83D2-DEACCF6EB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28875"/>
            <a:ext cx="1952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CONTEXT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6F19B49-6EDE-460B-A09B-4B644BFC5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667125"/>
            <a:ext cx="22383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Ship type, cargo, people and port activity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AF42AF3-C244-43DD-A0E6-EF8A850BA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29025" y="3028950"/>
            <a:ext cx="419100" cy="419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842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0FC20D2-172E-4E55-8ED8-5D8C1D383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428875"/>
            <a:ext cx="1952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A8424A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A8424A"/>
                </a:solidFill>
                <a:latin typeface="Aptos"/>
                <a:ea typeface="Aptos"/>
                <a:cs typeface="Aptos"/>
              </a:rPr>
              <a:t>THREAT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896DF5D-9069-4C4A-ACFB-AA2CE8DAD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3667125"/>
            <a:ext cx="22383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Intent, capability and opportunity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9C64F9D-0992-41F9-96D9-275761BFD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028950"/>
            <a:ext cx="419100" cy="419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BC7B784-7460-4195-A4EE-7D1A51A3E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28875"/>
            <a:ext cx="1952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VULNERABILITY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F171AC9-F7B3-498F-8A72-741F1EC7A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667125"/>
            <a:ext cx="22383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Interface gaps, timing and degraded systems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6B63BB0-DBD3-4958-9143-AC067D12E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8275" y="3028950"/>
            <a:ext cx="419100" cy="419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73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7D081FB-3F78-4A7A-A123-76A985EE2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428875"/>
            <a:ext cx="1952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CONSEQUENCE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AF4431D-3C6A-4079-9C81-C785BC6E2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3667125"/>
            <a:ext cx="22383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Life, environment, trade and reputation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D043C48-5DAA-43A3-80BB-B0022285B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91125"/>
            <a:ext cx="10572750" cy="742950"/>
          </a:xfrm>
          <a:prstGeom xmlns:a="http://schemas.openxmlformats.org/drawingml/2006/main" prst="roundRect">
            <a:avLst>
              <a:gd name="adj" fmla="val 17949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199D308-0E3D-4807-8380-E58A16681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353050"/>
            <a:ext cx="10001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Reassess when the vessel, security level, operation or information changes.</a:t>
            </a:r>
          </a:p>
        </p:txBody>
      </p:sp>
    </p:spTree>
    <p:extLst>
      <p:ext uri="{BB962C8B-B14F-4D97-AF65-F5344CB8AC3E}">
        <p14:creationId xmlns:p14="http://schemas.microsoft.com/office/powerpoint/2010/main" val="93023816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BB2291E-FB2B-4AAE-B2D4-A190C98D2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10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e1448ef4c0c41f2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1CC22E7-A4B5-40B9-8D83-4D639667C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UK / ISPS roles and terminology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F44E81B-DC0F-455E-B9BF-321AD5414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8FF0267-DBD3-4190-A541-E93F348B1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B0497A9-E9BB-435C-A22F-5BCBB6F62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1962150"/>
            <a:ext cx="762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51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51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0CB70EC-9870-4E4F-8C00-232830EF5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9527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SHIP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8154F24-0086-4DE7-853E-D3B58E30E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476625"/>
            <a:ext cx="295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Ship Security Officer (SSO) and Company Security Officer (CSO)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2000DAD-9103-414B-BFF8-28FA356A8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1962150"/>
            <a:ext cx="762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510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510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953B35F-2CA7-4EC1-86E7-2E52F0C2F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29527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67386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67386"/>
                </a:solidFill>
                <a:latin typeface="Aptos"/>
                <a:ea typeface="Aptos"/>
                <a:cs typeface="Aptos"/>
              </a:rPr>
              <a:t>FACILITY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24B38C2-429C-4855-9F90-3CDDE542D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476625"/>
            <a:ext cx="295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Port Facility Security Officer (PFSO) and approved PFSP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ADB3DEA-296A-411E-8925-61F147C9B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1962150"/>
            <a:ext cx="762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510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510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/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A430098-BE4A-47A0-A434-76F45E3C5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9527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D39124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D39124"/>
                </a:solidFill>
                <a:latin typeface="Aptos"/>
                <a:ea typeface="Aptos"/>
                <a:cs typeface="Aptos"/>
              </a:rPr>
              <a:t>COORDINATION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BB0C390-307B-4F68-8A91-833366FD5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476625"/>
            <a:ext cx="295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Agree measures, communications, evidence and escalation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91C2588-317B-4D7A-BC68-F8F4962A3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857750"/>
            <a:ext cx="10287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2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6EE9E49-DB5F-4BDB-98AC-FE33CE495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219700"/>
            <a:ext cx="9810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75484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175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175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The source's VSO, MTSA, FSP and MARSEC references are US-specific—not UK legal terminology.</a:t>
            </a:r>
          </a:p>
        </p:txBody>
      </p:sp>
    </p:spTree>
    <p:extLst>
      <p:ext uri="{BB962C8B-B14F-4D97-AF65-F5344CB8AC3E}">
        <p14:creationId xmlns:p14="http://schemas.microsoft.com/office/powerpoint/2010/main" val="211405211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A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C1A07DA-BFDE-4A68-82C8-B3831E140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81539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PORT SECURITY MANAGEMENT  •  PSM-28  •  </a:t>
            </a:r>
            <a:r>
              <a:rPr sz="1125" b="1">
                <a:solidFill>
                  <a:srgbClr val="81539A"/>
                </a:solidFill>
                <a:latin typeface="Aptos"/>
                <a:ea typeface="Aptos"/>
                <a:cs typeface="Aptos"/>
              </a:rPr>
              <a:t>LECTURE 10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442a19b2e44474"/>
          <a:stretch xmlns:a="http://schemas.openxmlformats.org/drawingml/2006/main"/>
        </p:blipFill>
        <p:spPr>
          <a:xfrm xmlns:a="http://schemas.openxmlformats.org/drawingml/2006/main">
            <a:off x="11277600" y="1714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286690D-8651-48B8-8860-E6686B9D4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Pre-arrival security coordination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7A541BC-B634-41DA-808E-C00350C68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3314E79-CDC0-4AA7-B05E-54B615CB0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1">
                <a:solidFill>
                  <a:srgbClr val="5F6874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5F6874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28B0477-2D53-42E9-8402-25B599970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14500"/>
            <a:ext cx="9239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40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Good coordination begins before lines are made fast.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B617741-0222-4212-9A4A-FE0E8152E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67000"/>
            <a:ext cx="1381125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ADE384C-1301-4583-82A6-8062CA1D5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724150"/>
            <a:ext cx="1190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VERIFY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74F5766-687E-41A2-AD12-963EDFA5A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19375" y="2686050"/>
            <a:ext cx="7524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7202A"/>
                </a:solidFill>
                <a:latin typeface="Aptos"/>
                <a:ea typeface="Aptos"/>
                <a:cs typeface="Aptos"/>
              </a:rPr>
              <a:t>Identity, voyage, cargo and security information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574D2DC-37A8-453A-B6AB-3454A9619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09950"/>
            <a:ext cx="1381125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1673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0652ACF-6BB4-4C34-8100-03E7499A1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467100"/>
            <a:ext cx="1190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COMPARE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8D47A8C-C862-47C0-92E7-CD5F5D52F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19375" y="3429000"/>
            <a:ext cx="7524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Ship and facility security levels and constraints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B3F07EC-578B-4974-A408-0C81BD307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52900"/>
            <a:ext cx="1381125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3F1D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3A525D0-72C3-4A0A-9A12-8A221EDF2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210050"/>
            <a:ext cx="1190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AGREE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F4B5BD1-F929-490C-B927-F2592DA22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19375" y="4171950"/>
            <a:ext cx="7524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Berth, access, stores, visitors and cargo controls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538FCA3-77A7-47D2-9E11-7B8D409FE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895850"/>
            <a:ext cx="1381125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16738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9ADB186-9E01-42CD-AB23-7C5409728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953000"/>
            <a:ext cx="11906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ESCALATE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83C6BC3-3831-47D0-91E1-5A460FF8A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19375" y="4914900"/>
            <a:ext cx="7524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7202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02A"/>
                </a:solidFill>
                <a:latin typeface="Aptos"/>
                <a:ea typeface="Aptos"/>
                <a:cs typeface="Aptos"/>
              </a:rPr>
              <a:t>Resolve anomalies before operations begin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2B3850B-EB34-4F59-8880-ADE1AED5A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428875"/>
            <a:ext cx="2571750" cy="3143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E4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EAF8B1E-48A4-45DE-97EB-A04C39DE7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143250"/>
            <a:ext cx="2000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1408"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3F1D52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3F1D52"/>
                </a:solidFill>
                <a:latin typeface="Aptos"/>
                <a:ea typeface="Aptos"/>
                <a:cs typeface="Aptos"/>
              </a:rPr>
              <a:t>Record decisions, responsible persons and communication channels.</a:t>
            </a:r>
          </a:p>
        </p:txBody>
      </p:sp>
    </p:spTree>
    <p:extLst>
      <p:ext uri="{BB962C8B-B14F-4D97-AF65-F5344CB8AC3E}">
        <p14:creationId xmlns:p14="http://schemas.microsoft.com/office/powerpoint/2010/main" val="9239848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2026-09-09T15:33:18.7110000Z</dcterms:created>
  <dcterms:modified xsi:type="dcterms:W3CDTF">2026-09-09T15:33:18.7110000Z</dcterms:modified>
</coreProperties>
</file>