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media/image.png" ContentType="image/jpeg"/>
  <Override PartName="/ppt/media/image2.png" ContentType="image/jpeg"/>
  <Override PartName="/ppt/media/image3.pn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2e6b09de634faf" /><Relationship Type="http://schemas.openxmlformats.org/officeDocument/2006/relationships/extended-properties" Target="/docProps/app.xml" Id="Rd501d064baf340a4" /><Relationship Type="http://schemas.openxmlformats.org/officeDocument/2006/relationships/officeDocument" Target="/ppt/presentation.xml" Id="R81ed75bfa05344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a5d6d221db4020"/>
  </p:sldMasterIdLst>
  <p:notesMasterIdLst>
    <p:notesMasterId xmlns:r="http://schemas.openxmlformats.org/officeDocument/2006/relationships" r:id="Rc6a15a037ce24d76"/>
  </p:notesMasterIdLst>
  <p:sldIdLst>
    <p:sldId xmlns:r="http://schemas.openxmlformats.org/officeDocument/2006/relationships" id="256" r:id="R5d344591031a4958"/>
    <p:sldId xmlns:r="http://schemas.openxmlformats.org/officeDocument/2006/relationships" id="257" r:id="R286ebd4a8bbd497b"/>
    <p:sldId xmlns:r="http://schemas.openxmlformats.org/officeDocument/2006/relationships" id="258" r:id="Rc82aa577dbc54e14"/>
    <p:sldId xmlns:r="http://schemas.openxmlformats.org/officeDocument/2006/relationships" id="259" r:id="R7a4151ab50454c80"/>
    <p:sldId xmlns:r="http://schemas.openxmlformats.org/officeDocument/2006/relationships" id="260" r:id="R6631098f7e8c4f93"/>
    <p:sldId xmlns:r="http://schemas.openxmlformats.org/officeDocument/2006/relationships" id="261" r:id="R07603c3a766647e5"/>
    <p:sldId xmlns:r="http://schemas.openxmlformats.org/officeDocument/2006/relationships" id="262" r:id="R3e80358485ce4314"/>
    <p:sldId xmlns:r="http://schemas.openxmlformats.org/officeDocument/2006/relationships" id="263" r:id="Rc2a2f3d8d9a44fa7"/>
    <p:sldId xmlns:r="http://schemas.openxmlformats.org/officeDocument/2006/relationships" id="264" r:id="R3973843e60b74ac5"/>
    <p:sldId xmlns:r="http://schemas.openxmlformats.org/officeDocument/2006/relationships" id="265" r:id="R6de444dea59c4478"/>
    <p:sldId xmlns:r="http://schemas.openxmlformats.org/officeDocument/2006/relationships" id="266" r:id="Rd336d0672dfe4cf9"/>
    <p:sldId xmlns:r="http://schemas.openxmlformats.org/officeDocument/2006/relationships" id="267" r:id="Rdffaf33095b14948"/>
    <p:sldId xmlns:r="http://schemas.openxmlformats.org/officeDocument/2006/relationships" id="268" r:id="Rf4ea51f73be14cbf"/>
    <p:sldId xmlns:r="http://schemas.openxmlformats.org/officeDocument/2006/relationships" id="269" r:id="Rced4b82def2a48a4"/>
    <p:sldId xmlns:r="http://schemas.openxmlformats.org/officeDocument/2006/relationships" id="270" r:id="R52cc3ac0046347d4"/>
    <p:sldId xmlns:r="http://schemas.openxmlformats.org/officeDocument/2006/relationships" id="271" r:id="Rbc193a271aa74162"/>
    <p:sldId xmlns:r="http://schemas.openxmlformats.org/officeDocument/2006/relationships" id="272" r:id="R09f32a4ef93e4c4a"/>
    <p:sldId xmlns:r="http://schemas.openxmlformats.org/officeDocument/2006/relationships" id="273" r:id="Rf28ba218757247db"/>
    <p:sldId xmlns:r="http://schemas.openxmlformats.org/officeDocument/2006/relationships" id="274" r:id="R8f56083bf1664ff8"/>
    <p:sldId xmlns:r="http://schemas.openxmlformats.org/officeDocument/2006/relationships" id="275" r:id="Rd55161bf85c842d3"/>
    <p:sldId xmlns:r="http://schemas.openxmlformats.org/officeDocument/2006/relationships" id="276" r:id="Rc25e931610504b21"/>
    <p:sldId xmlns:r="http://schemas.openxmlformats.org/officeDocument/2006/relationships" id="277" r:id="R0e72cd7899b94629"/>
    <p:sldId xmlns:r="http://schemas.openxmlformats.org/officeDocument/2006/relationships" id="278" r:id="R367267c0b03a48c1"/>
    <p:sldId xmlns:r="http://schemas.openxmlformats.org/officeDocument/2006/relationships" id="279" r:id="R2a2bd73a6eff4006"/>
    <p:sldId xmlns:r="http://schemas.openxmlformats.org/officeDocument/2006/relationships" id="280" r:id="R2bb415ce426a41c7"/>
    <p:sldId xmlns:r="http://schemas.openxmlformats.org/officeDocument/2006/relationships" id="281" r:id="Rd92abb81fe7d41ab"/>
    <p:sldId xmlns:r="http://schemas.openxmlformats.org/officeDocument/2006/relationships" id="282" r:id="R0ed1ee7e747f476c"/>
    <p:sldId xmlns:r="http://schemas.openxmlformats.org/officeDocument/2006/relationships" id="283" r:id="R554d7aa6210946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a5800fdaab46e1" /><Relationship Type="http://schemas.openxmlformats.org/officeDocument/2006/relationships/slideMaster" Target="/ppt/slideMasters/slideMaster1.xml" Id="R63a5d6d221db4020" /><Relationship Type="http://schemas.openxmlformats.org/officeDocument/2006/relationships/notesMaster" Target="/ppt/notesMasters/notesMaster1.xml" Id="Rc6a15a037ce24d76" /><Relationship Type="http://schemas.openxmlformats.org/officeDocument/2006/relationships/presProps" Target="/ppt/presProps.xml" Id="Re23c4dbf78ef452e" /><Relationship Type="http://schemas.openxmlformats.org/officeDocument/2006/relationships/tableStyles" Target="/ppt/tableStyles.xml" Id="R3df7755f150e46c2" /><Relationship Type="http://schemas.openxmlformats.org/officeDocument/2006/relationships/slide" Target="/ppt/slides/slide1.xml" Id="R5d344591031a4958" /><Relationship Type="http://schemas.openxmlformats.org/officeDocument/2006/relationships/slide" Target="/ppt/slides/slide2.xml" Id="R286ebd4a8bbd497b" /><Relationship Type="http://schemas.openxmlformats.org/officeDocument/2006/relationships/slide" Target="/ppt/slides/slide3.xml" Id="Rc82aa577dbc54e14" /><Relationship Type="http://schemas.openxmlformats.org/officeDocument/2006/relationships/slide" Target="/ppt/slides/slide4.xml" Id="R7a4151ab50454c80" /><Relationship Type="http://schemas.openxmlformats.org/officeDocument/2006/relationships/slide" Target="/ppt/slides/slide5.xml" Id="R6631098f7e8c4f93" /><Relationship Type="http://schemas.openxmlformats.org/officeDocument/2006/relationships/slide" Target="/ppt/slides/slide6.xml" Id="R07603c3a766647e5" /><Relationship Type="http://schemas.openxmlformats.org/officeDocument/2006/relationships/slide" Target="/ppt/slides/slide7.xml" Id="R3e80358485ce4314" /><Relationship Type="http://schemas.openxmlformats.org/officeDocument/2006/relationships/slide" Target="/ppt/slides/slide8.xml" Id="Rc2a2f3d8d9a44fa7" /><Relationship Type="http://schemas.openxmlformats.org/officeDocument/2006/relationships/slide" Target="/ppt/slides/slide9.xml" Id="R3973843e60b74ac5" /><Relationship Type="http://schemas.openxmlformats.org/officeDocument/2006/relationships/slide" Target="/ppt/slides/slide10.xml" Id="R6de444dea59c4478" /><Relationship Type="http://schemas.openxmlformats.org/officeDocument/2006/relationships/slide" Target="/ppt/slides/slide11.xml" Id="Rd336d0672dfe4cf9" /><Relationship Type="http://schemas.openxmlformats.org/officeDocument/2006/relationships/slide" Target="/ppt/slides/slide12.xml" Id="Rdffaf33095b14948" /><Relationship Type="http://schemas.openxmlformats.org/officeDocument/2006/relationships/slide" Target="/ppt/slides/slide13.xml" Id="Rf4ea51f73be14cbf" /><Relationship Type="http://schemas.openxmlformats.org/officeDocument/2006/relationships/slide" Target="/ppt/slides/slide14.xml" Id="Rced4b82def2a48a4" /><Relationship Type="http://schemas.openxmlformats.org/officeDocument/2006/relationships/slide" Target="/ppt/slides/slide15.xml" Id="R52cc3ac0046347d4" /><Relationship Type="http://schemas.openxmlformats.org/officeDocument/2006/relationships/slide" Target="/ppt/slides/slide16.xml" Id="Rbc193a271aa74162" /><Relationship Type="http://schemas.openxmlformats.org/officeDocument/2006/relationships/slide" Target="/ppt/slides/slide17.xml" Id="R09f32a4ef93e4c4a" /><Relationship Type="http://schemas.openxmlformats.org/officeDocument/2006/relationships/slide" Target="/ppt/slides/slide18.xml" Id="Rf28ba218757247db" /><Relationship Type="http://schemas.openxmlformats.org/officeDocument/2006/relationships/slide" Target="/ppt/slides/slide19.xml" Id="R8f56083bf1664ff8" /><Relationship Type="http://schemas.openxmlformats.org/officeDocument/2006/relationships/slide" Target="/ppt/slides/slide20.xml" Id="Rd55161bf85c842d3" /><Relationship Type="http://schemas.openxmlformats.org/officeDocument/2006/relationships/slide" Target="/ppt/slides/slide21.xml" Id="Rc25e931610504b21" /><Relationship Type="http://schemas.openxmlformats.org/officeDocument/2006/relationships/slide" Target="/ppt/slides/slide22.xml" Id="R0e72cd7899b94629" /><Relationship Type="http://schemas.openxmlformats.org/officeDocument/2006/relationships/slide" Target="/ppt/slides/slide23.xml" Id="R367267c0b03a48c1" /><Relationship Type="http://schemas.openxmlformats.org/officeDocument/2006/relationships/slide" Target="/ppt/slides/slide24.xml" Id="R2a2bd73a6eff4006" /><Relationship Type="http://schemas.openxmlformats.org/officeDocument/2006/relationships/slide" Target="/ppt/slides/slide25.xml" Id="R2bb415ce426a41c7" /><Relationship Type="http://schemas.openxmlformats.org/officeDocument/2006/relationships/slide" Target="/ppt/slides/slide26.xml" Id="Rd92abb81fe7d41ab" /><Relationship Type="http://schemas.openxmlformats.org/officeDocument/2006/relationships/slide" Target="/ppt/slides/slide27.xml" Id="R0ed1ee7e747f476c" /><Relationship Type="http://schemas.openxmlformats.org/officeDocument/2006/relationships/slide" Target="/ppt/slides/slide28.xml" Id="R554d7aa6210946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4892625f0741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37e97590054abc" /><Relationship Type="http://schemas.openxmlformats.org/officeDocument/2006/relationships/notesMaster" Target="/ppt/notesMasters/notesMaster1.xml" Id="R2d9eb472e49742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ee1cb6423446a7" /><Relationship Type="http://schemas.openxmlformats.org/officeDocument/2006/relationships/notesMaster" Target="/ppt/notesMasters/notesMaster1.xml" Id="R69446d84028a44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3e357f87de4b42" /><Relationship Type="http://schemas.openxmlformats.org/officeDocument/2006/relationships/notesMaster" Target="/ppt/notesMasters/notesMaster1.xml" Id="R1ff6d3d65ba448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4ab7a9e4594d56" /><Relationship Type="http://schemas.openxmlformats.org/officeDocument/2006/relationships/notesMaster" Target="/ppt/notesMasters/notesMaster1.xml" Id="Rffc5588a57cc43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5c7cdb707449e9" /><Relationship Type="http://schemas.openxmlformats.org/officeDocument/2006/relationships/notesMaster" Target="/ppt/notesMasters/notesMaster1.xml" Id="R47bfbc4f1aae48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ca3f56bc744949" /><Relationship Type="http://schemas.openxmlformats.org/officeDocument/2006/relationships/notesMaster" Target="/ppt/notesMasters/notesMaster1.xml" Id="Re7186be75a7b40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c8b057b9594f82" /><Relationship Type="http://schemas.openxmlformats.org/officeDocument/2006/relationships/notesMaster" Target="/ppt/notesMasters/notesMaster1.xml" Id="R10477b2014a847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b39cf9f8df4411" /><Relationship Type="http://schemas.openxmlformats.org/officeDocument/2006/relationships/notesMaster" Target="/ppt/notesMasters/notesMaster1.xml" Id="R6673086d5a62484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a636743ae2483b" /><Relationship Type="http://schemas.openxmlformats.org/officeDocument/2006/relationships/notesMaster" Target="/ppt/notesMasters/notesMaster1.xml" Id="Rabd55f2956c643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b10b4388d946d1" /><Relationship Type="http://schemas.openxmlformats.org/officeDocument/2006/relationships/notesMaster" Target="/ppt/notesMasters/notesMaster1.xml" Id="Rb561a9524bd5415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05b077bc9f4127" /><Relationship Type="http://schemas.openxmlformats.org/officeDocument/2006/relationships/notesMaster" Target="/ppt/notesMasters/notesMaster1.xml" Id="R7551ec224978455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4331ef16dbc4a4c" /><Relationship Type="http://schemas.openxmlformats.org/officeDocument/2006/relationships/notesMaster" Target="/ppt/notesMasters/notesMaster1.xml" Id="Rea75319995c84d2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9c69e4bfb1475d" /><Relationship Type="http://schemas.openxmlformats.org/officeDocument/2006/relationships/notesMaster" Target="/ppt/notesMasters/notesMaster1.xml" Id="R21d077c32bb240a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925984f4f2d4fb7" /><Relationship Type="http://schemas.openxmlformats.org/officeDocument/2006/relationships/notesMaster" Target="/ppt/notesMasters/notesMaster1.xml" Id="Rd0e6ff1b52f144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021b88d0ad44234" /><Relationship Type="http://schemas.openxmlformats.org/officeDocument/2006/relationships/notesMaster" Target="/ppt/notesMasters/notesMaster1.xml" Id="Ra22138658b8e4c3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d9fb73f785b45e0" /><Relationship Type="http://schemas.openxmlformats.org/officeDocument/2006/relationships/notesMaster" Target="/ppt/notesMasters/notesMaster1.xml" Id="R63688b891ce04c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628f58ce494c9f" /><Relationship Type="http://schemas.openxmlformats.org/officeDocument/2006/relationships/notesMaster" Target="/ppt/notesMasters/notesMaster1.xml" Id="R185cc12bdb60407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59b831e7e5f4279" /><Relationship Type="http://schemas.openxmlformats.org/officeDocument/2006/relationships/notesMaster" Target="/ppt/notesMasters/notesMaster1.xml" Id="R8f0168cac855424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2c17efaca3a481f" /><Relationship Type="http://schemas.openxmlformats.org/officeDocument/2006/relationships/notesMaster" Target="/ppt/notesMasters/notesMaster1.xml" Id="R0ee23c3cacae468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fed0f03c3449ba" /><Relationship Type="http://schemas.openxmlformats.org/officeDocument/2006/relationships/notesMaster" Target="/ppt/notesMasters/notesMaster1.xml" Id="R067633fb3a9b418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ed61ce3c9fd4b44" /><Relationship Type="http://schemas.openxmlformats.org/officeDocument/2006/relationships/notesMaster" Target="/ppt/notesMasters/notesMaster1.xml" Id="Rcabe508e30d04f3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7c0e027c7c7456c" /><Relationship Type="http://schemas.openxmlformats.org/officeDocument/2006/relationships/notesMaster" Target="/ppt/notesMasters/notesMaster1.xml" Id="R3e2ce2fa2104467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72af41ab434dcc" /><Relationship Type="http://schemas.openxmlformats.org/officeDocument/2006/relationships/notesMaster" Target="/ppt/notesMasters/notesMaster1.xml" Id="R34ef920179574d3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54038fe9af94125" /><Relationship Type="http://schemas.openxmlformats.org/officeDocument/2006/relationships/notesMaster" Target="/ppt/notesMasters/notesMaster1.xml" Id="R240d0ad927e54d3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28bbbf2e9b04414" /><Relationship Type="http://schemas.openxmlformats.org/officeDocument/2006/relationships/notesMaster" Target="/ppt/notesMasters/notesMaster1.xml" Id="R0ddb8ca08ed1485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15080eab5144576" /><Relationship Type="http://schemas.openxmlformats.org/officeDocument/2006/relationships/notesMaster" Target="/ppt/notesMasters/notesMaster1.xml" Id="R9e3b50bc280243b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de6ee9ba6964401" /><Relationship Type="http://schemas.openxmlformats.org/officeDocument/2006/relationships/notesMaster" Target="/ppt/notesMasters/notesMaster1.xml" Id="R392fd0bd3993462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0cdd39bc46143f0" /><Relationship Type="http://schemas.openxmlformats.org/officeDocument/2006/relationships/notesMaster" Target="/ppt/notesMasters/notesMaster1.xml" Id="R66baefad999e48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lecture, connect it to the course aim and invite one operational expectation.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Cover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Relate the course aim to the learner's role and local operating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outcomes 1–5 as a learning contract and connect them to earlier lectures.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Emphasise application, ethical judgement and evidence-based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lecture objectives and explain the route from principles to applied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the activity in pairs. Require assumptions, accountable owners and evidence before debriefing.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separate observed facts, reasonable inference and questions requiring verification.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image to explore human, organisational and operational dependencies.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Image: AI-generated specifically for this learning aid.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framework, apply it to a familiar port process and identify evidence of effective implementation.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Facilitate the applied scenario using approved escalation routes, clear ownership and a review trigger.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answer: B. Ask learners to explain why each distractor is weaker.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each learner to identify one action they will transfer into practice.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 learners to current official guidance, approved local plans and competent-authority instructions.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London Gateway College, Port Security Management (PSM-28), supplied course source.</a:t>
            </a:r>
          </a:p>
          <a:p xmlns:a="http://schemas.openxmlformats.org/drawingml/2006/main">
            <a:r>
              <a:t>- https://www.gov.uk/government/publications/port-marine-safety-code</a:t>
            </a:r>
          </a:p>
          <a:p xmlns:a="http://schemas.openxmlformats.org/drawingml/2006/main">
            <a:r>
              <a:t>- https://www.gov.uk/government/publications/a-guide-to-good-practice-on-port-marine-operations/a-guide-to-good-practice-on-port-and-marine-facilities</a:t>
            </a:r>
          </a:p>
          <a:p xmlns:a="http://schemas.openxmlformats.org/drawingml/2006/main">
            <a:r>
              <a:t>- https://www.legislation.gov.uk/uksi/2016/721</a:t>
            </a:r>
          </a:p>
          <a:p xmlns:a="http://schemas.openxmlformats.org/drawingml/2006/main">
            <a:r>
              <a:t>- https://www.legislation.gov.uk/ukpga/2004/36</a:t>
            </a:r>
          </a:p>
          <a:p xmlns:a="http://schemas.openxmlformats.org/drawingml/2006/main">
            <a:r>
              <a:t>- https://www.jesip.org.uk/</a:t>
            </a:r>
          </a:p>
          <a:p xmlns:a="http://schemas.openxmlformats.org/drawingml/2006/main">
            <a:r>
              <a:t>- https://www.gov.uk/guidance/maritime-security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2b6a12cb824d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b94cdfee924fb5" /><Relationship Type="http://schemas.openxmlformats.org/officeDocument/2006/relationships/slideLayout" Target="/ppt/slideLayouts/slideLayout1.xml" Id="R36a474ca706c49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a474ca706c49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79507eace4b03" /><Relationship Type="http://schemas.openxmlformats.org/officeDocument/2006/relationships/image" Target="/ppt/media/image.png" Id="R3c4f2caeeba0468e" /><Relationship Type="http://schemas.openxmlformats.org/officeDocument/2006/relationships/image" Target="/ppt/media/image.jpeg" Id="R06bcedca3cf34f41" /><Relationship Type="http://schemas.openxmlformats.org/officeDocument/2006/relationships/notesSlide" Target="/ppt/notesSlides/notesSlide1.xml" Id="R808285047f1b4a7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3cb676c374edb" /><Relationship Type="http://schemas.openxmlformats.org/officeDocument/2006/relationships/image" Target="/ppt/media/image2.jpeg" Id="Rd9fb3e6eae264b7d" /><Relationship Type="http://schemas.openxmlformats.org/officeDocument/2006/relationships/notesSlide" Target="/ppt/notesSlides/notesSlide2.xml" Id="Rd1ed1c53926f41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b6e862e804889" /><Relationship Type="http://schemas.openxmlformats.org/officeDocument/2006/relationships/image" Target="/ppt/media/image3.jpeg" Id="R6704d1880cec4f05" /><Relationship Type="http://schemas.openxmlformats.org/officeDocument/2006/relationships/notesSlide" Target="/ppt/notesSlides/notesSlide3.xml" Id="R5602ff98ddc640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16c8ff25745f4" /><Relationship Type="http://schemas.openxmlformats.org/officeDocument/2006/relationships/image" Target="/ppt/media/image4.jpeg" Id="R4de4aca6edad4100" /><Relationship Type="http://schemas.openxmlformats.org/officeDocument/2006/relationships/notesSlide" Target="/ppt/notesSlides/notesSlide4.xml" Id="R01717f2686aa49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7c6f3bf1d2423c" /><Relationship Type="http://schemas.openxmlformats.org/officeDocument/2006/relationships/image" Target="/ppt/media/image5.jpeg" Id="R4bee6e82c57140f9" /><Relationship Type="http://schemas.openxmlformats.org/officeDocument/2006/relationships/notesSlide" Target="/ppt/notesSlides/notesSlide5.xml" Id="R49f1d8e1f87f40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d6070a1d847b3" /><Relationship Type="http://schemas.openxmlformats.org/officeDocument/2006/relationships/image" Target="/ppt/media/image6.jpeg" Id="R0a14d09c7a92435c" /><Relationship Type="http://schemas.openxmlformats.org/officeDocument/2006/relationships/notesSlide" Target="/ppt/notesSlides/notesSlide6.xml" Id="R3e409c6c768446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35276f7cf43e2" /><Relationship Type="http://schemas.openxmlformats.org/officeDocument/2006/relationships/image" Target="/ppt/media/image7.jpeg" Id="Re210ae61e98d45b3" /><Relationship Type="http://schemas.openxmlformats.org/officeDocument/2006/relationships/notesSlide" Target="/ppt/notesSlides/notesSlide7.xml" Id="Re79446256b4046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e1a7b7bb3a4a92" /><Relationship Type="http://schemas.openxmlformats.org/officeDocument/2006/relationships/image" Target="/ppt/media/image8.jpeg" Id="R55776e92d0234b60" /><Relationship Type="http://schemas.openxmlformats.org/officeDocument/2006/relationships/notesSlide" Target="/ppt/notesSlides/notesSlide8.xml" Id="R0ee7081574e141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a1d559b8244bed" /><Relationship Type="http://schemas.openxmlformats.org/officeDocument/2006/relationships/image" Target="/ppt/media/image9.jpeg" Id="R0aae1e283beb4565" /><Relationship Type="http://schemas.openxmlformats.org/officeDocument/2006/relationships/notesSlide" Target="/ppt/notesSlides/notesSlide9.xml" Id="Ra8bc878f7a204a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e05c76fa74112" /><Relationship Type="http://schemas.openxmlformats.org/officeDocument/2006/relationships/image" Target="/ppt/media/image10.jpeg" Id="R2863ffb60a554a3b" /><Relationship Type="http://schemas.openxmlformats.org/officeDocument/2006/relationships/notesSlide" Target="/ppt/notesSlides/notesSlide10.xml" Id="Rc515d79dfadc42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de4a36504401c" /><Relationship Type="http://schemas.openxmlformats.org/officeDocument/2006/relationships/image" Target="/ppt/media/image2.png" Id="R80f8c3ac751b49a8" /><Relationship Type="http://schemas.openxmlformats.org/officeDocument/2006/relationships/image" Target="/ppt/media/image11.jpeg" Id="Rd4866d8dc55a42a5" /><Relationship Type="http://schemas.openxmlformats.org/officeDocument/2006/relationships/notesSlide" Target="/ppt/notesSlides/notesSlide11.xml" Id="R102cf99efb7c407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560db168a4cc5" /><Relationship Type="http://schemas.openxmlformats.org/officeDocument/2006/relationships/image" Target="/ppt/media/image12.jpeg" Id="R84a07a3b856a4535" /><Relationship Type="http://schemas.openxmlformats.org/officeDocument/2006/relationships/notesSlide" Target="/ppt/notesSlides/notesSlide12.xml" Id="Rcd1cde21568d428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5bc46c6934909" /><Relationship Type="http://schemas.openxmlformats.org/officeDocument/2006/relationships/image" Target="/ppt/media/image13.jpeg" Id="R0b7014a86be54e79" /><Relationship Type="http://schemas.openxmlformats.org/officeDocument/2006/relationships/notesSlide" Target="/ppt/notesSlides/notesSlide13.xml" Id="Rcb4fdcf8b86446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32c1b6b3d46ae" /><Relationship Type="http://schemas.openxmlformats.org/officeDocument/2006/relationships/image" Target="/ppt/media/image14.jpeg" Id="R3d94e996d0c249d3" /><Relationship Type="http://schemas.openxmlformats.org/officeDocument/2006/relationships/notesSlide" Target="/ppt/notesSlides/notesSlide14.xml" Id="R78b0e96114464b8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08ffc82f14e11" /><Relationship Type="http://schemas.openxmlformats.org/officeDocument/2006/relationships/image" Target="/ppt/media/image15.jpeg" Id="Rd38c8a0ecd73470f" /><Relationship Type="http://schemas.openxmlformats.org/officeDocument/2006/relationships/notesSlide" Target="/ppt/notesSlides/notesSlide15.xml" Id="R5687d016e4de4a5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3abee8e2b4bf1" /><Relationship Type="http://schemas.openxmlformats.org/officeDocument/2006/relationships/image" Target="/ppt/media/image16.jpeg" Id="R5a1eec232f2c4af0" /><Relationship Type="http://schemas.openxmlformats.org/officeDocument/2006/relationships/notesSlide" Target="/ppt/notesSlides/notesSlide16.xml" Id="R39608566cf8f42b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053c60f844090" /><Relationship Type="http://schemas.openxmlformats.org/officeDocument/2006/relationships/image" Target="/ppt/media/image17.jpeg" Id="R50adb4fcbb8a4d7a" /><Relationship Type="http://schemas.openxmlformats.org/officeDocument/2006/relationships/notesSlide" Target="/ppt/notesSlides/notesSlide17.xml" Id="R1e98d1d5412f428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2375fd35a436d" /><Relationship Type="http://schemas.openxmlformats.org/officeDocument/2006/relationships/image" Target="/ppt/media/image18.jpeg" Id="R59978da2378c4cfb" /><Relationship Type="http://schemas.openxmlformats.org/officeDocument/2006/relationships/notesSlide" Target="/ppt/notesSlides/notesSlide18.xml" Id="R23515259b51c47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5b1a991654d20" /><Relationship Type="http://schemas.openxmlformats.org/officeDocument/2006/relationships/image" Target="/ppt/media/image19.jpeg" Id="R70fc90d47f85422f" /><Relationship Type="http://schemas.openxmlformats.org/officeDocument/2006/relationships/notesSlide" Target="/ppt/notesSlides/notesSlide19.xml" Id="R9dc094646fac4a3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2e94a160442be" /><Relationship Type="http://schemas.openxmlformats.org/officeDocument/2006/relationships/image" Target="/ppt/media/image20.jpeg" Id="R362bf6873bed4a73" /><Relationship Type="http://schemas.openxmlformats.org/officeDocument/2006/relationships/notesSlide" Target="/ppt/notesSlides/notesSlide20.xml" Id="R3df6c03d1475425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1c3c0a0e1419b" /><Relationship Type="http://schemas.openxmlformats.org/officeDocument/2006/relationships/image" Target="/ppt/media/image3.png" Id="R1e0b644592eb419c" /><Relationship Type="http://schemas.openxmlformats.org/officeDocument/2006/relationships/image" Target="/ppt/media/image21.jpeg" Id="R28a5e0785f1f400c" /><Relationship Type="http://schemas.openxmlformats.org/officeDocument/2006/relationships/notesSlide" Target="/ppt/notesSlides/notesSlide21.xml" Id="Rce38cbd90a14487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fa719a95654d19" /><Relationship Type="http://schemas.openxmlformats.org/officeDocument/2006/relationships/image" Target="/ppt/media/image22.jpeg" Id="Rdd96373eace94c48" /><Relationship Type="http://schemas.openxmlformats.org/officeDocument/2006/relationships/notesSlide" Target="/ppt/notesSlides/notesSlide22.xml" Id="R4baf3f314ff6411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6898f4ea94277" /><Relationship Type="http://schemas.openxmlformats.org/officeDocument/2006/relationships/image" Target="/ppt/media/image23.jpeg" Id="Rdb0ca051186948f2" /><Relationship Type="http://schemas.openxmlformats.org/officeDocument/2006/relationships/notesSlide" Target="/ppt/notesSlides/notesSlide23.xml" Id="R868cb4c252e043d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54b7e8f8934d5f" /><Relationship Type="http://schemas.openxmlformats.org/officeDocument/2006/relationships/image" Target="/ppt/media/image24.jpeg" Id="R12598c93500e4b4c" /><Relationship Type="http://schemas.openxmlformats.org/officeDocument/2006/relationships/notesSlide" Target="/ppt/notesSlides/notesSlide24.xml" Id="R20c3c026c8cb464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b530b1e174fe2" /><Relationship Type="http://schemas.openxmlformats.org/officeDocument/2006/relationships/image" Target="/ppt/media/image25.jpeg" Id="R367ed85d86674b35" /><Relationship Type="http://schemas.openxmlformats.org/officeDocument/2006/relationships/notesSlide" Target="/ppt/notesSlides/notesSlide25.xml" Id="R562bde3ba2344b5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46244ec4b441d" /><Relationship Type="http://schemas.openxmlformats.org/officeDocument/2006/relationships/image" Target="/ppt/media/image26.jpeg" Id="Rc4d46a6c056e4e8c" /><Relationship Type="http://schemas.openxmlformats.org/officeDocument/2006/relationships/notesSlide" Target="/ppt/notesSlides/notesSlide26.xml" Id="R325ec1984ff94d8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4bacba0e8418d" /><Relationship Type="http://schemas.openxmlformats.org/officeDocument/2006/relationships/image" Target="/ppt/media/image27.jpeg" Id="R3af51dc69b8d4ea3" /><Relationship Type="http://schemas.openxmlformats.org/officeDocument/2006/relationships/notesSlide" Target="/ppt/notesSlides/notesSlide27.xml" Id="R16b51b5d94a6491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9dc2baf7a4e20" /><Relationship Type="http://schemas.openxmlformats.org/officeDocument/2006/relationships/image" Target="/ppt/media/image28.jpeg" Id="R37c57700e7df480f" /><Relationship Type="http://schemas.openxmlformats.org/officeDocument/2006/relationships/notesSlide" Target="/ppt/notesSlides/notesSlide28.xml" Id="R4f8854178cbd4ce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f2caeeba0468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3F27F-1DA2-4AE9-AB14-9F448983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21102D">
                  <a:alpha val="92157"/>
                </a:srgbClr>
              </a:gs>
              <a:gs pos="100000">
                <a:srgbClr val="21102D">
                  <a:alpha val="60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A07EF-EF8A-4E97-A4BB-2782E674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990600" cy="990600"/>
          </a:xfrm>
          <a:prstGeom xmlns:a="http://schemas.openxmlformats.org/drawingml/2006/main" prst="roundRect">
            <a:avLst>
              <a:gd name="adj" fmla="val 134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bcedca3cf34f41"/>
          <a:stretch xmlns:a="http://schemas.openxmlformats.org/drawingml/2006/main"/>
        </p:blipFill>
        <p:spPr>
          <a:xfrm xmlns:a="http://schemas.openxmlformats.org/drawingml/2006/main">
            <a:off x="695325" y="638175"/>
            <a:ext cx="819150" cy="8191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DA4AD-F451-4E9B-9C3B-A64B5B61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7048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LONDON GATEWAY COLLEGE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AB348-04C4-4B05-A41B-183415B2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1435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59"/>
          </a:bodyPr>
          <a:lstStyle xmlns:a="http://schemas.openxmlformats.org/drawingml/2006/main"/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PORT SECURITY</a:t>
            </a:r>
          </a:p>
          <a:p xmlns:a="http://schemas.openxmlformats.org/drawingml/2006/main">
            <a:pPr algn="l">
              <a:buNone/>
              <a:defRPr sz="5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5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582C6-EA5C-4627-AB50-1675178A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719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Course code: PSM-28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9676D3-9635-486E-859B-F82936EE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14763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D416A9-406B-44EF-8141-B4E0F0EA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238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FA14B4-A7D2-493E-9C36-CFD2F931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53000"/>
            <a:ext cx="476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Safety and Emergency Management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94F08-2E29-42B3-8D85-A198DDBB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388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Comprehensive learning aid • CPD training deck</a:t>
            </a:r>
          </a:p>
        </p:txBody>
      </p:sp>
    </p:spTree>
    <p:extLst>
      <p:ext uri="{BB962C8B-B14F-4D97-AF65-F5344CB8AC3E}">
        <p14:creationId xmlns:p14="http://schemas.microsoft.com/office/powerpoint/2010/main" val="841968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9DDB9E-E514-481D-B183-5AFDE74D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fb3e6eae264b7d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85419E-A57C-4DE4-9F87-9A88F9B0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aim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329FC-266A-4B48-9C3D-E6EC97F4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57DD7-A31C-479F-8E5D-BD749F82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2033F-9C26-4824-AFF7-9EEBEB7B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14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confident, risk-aware port security practitioners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68126-115E-46A9-9687-07A86091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19375"/>
            <a:ext cx="6953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The course provides a comprehensive understanding of the principles, practices and regulatory frameworks that underpin security in the global maritime industry.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DA6EAE-E4C3-4976-A1A6-AE0CCCB2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52600"/>
            <a:ext cx="3238500" cy="335280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96F61-23F2-46F8-9976-22D29947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764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DCCBE2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DCCBE2"/>
                </a:solidFill>
                <a:latin typeface="Aptos"/>
                <a:ea typeface="Aptos"/>
                <a:cs typeface="Aptos"/>
              </a:rPr>
              <a:t>LEARNERS WILL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26851-DC46-4AAA-91B2-680B64AE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53365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Identify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F04F8-A1F1-4C83-9A04-105F600A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5277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Assess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622936-6D6D-4D38-8E1B-01F5E7D9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71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Manage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EF851-D9B9-4349-A43E-02369714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4291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E8DCEC"/>
                </a:solidFill>
                <a:latin typeface="Aptos"/>
                <a:ea typeface="Aptos"/>
                <a:cs typeface="Aptos"/>
              </a:rPr>
              <a:t>security risks in port environments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4E0F6-7BE6-4A4B-BF9F-E0784347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  •  Cargo  •  Vessels  •  Infrastructure  •  Trade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DDCF9-F57B-441D-980F-1897F3F0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864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Professional emphasis: proactive risk management, emergency preparedness, compliance, technology, collaboration and ethical practice.</a:t>
            </a:r>
          </a:p>
        </p:txBody>
      </p:sp>
    </p:spTree>
    <p:extLst>
      <p:ext uri="{BB962C8B-B14F-4D97-AF65-F5344CB8AC3E}">
        <p14:creationId xmlns:p14="http://schemas.microsoft.com/office/powerpoint/2010/main" val="9466715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B1B04A-5A13-4D89-BCFC-FCAB4D0A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4d1880cec4f0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02EF51-9971-4550-BED1-42D2EA90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foundations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0A58C-62F1-4204-A7E8-B1B5392D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EF44C-DF75-4467-8C86-2F49A2C7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F48D3-58D8-46A3-95C3-38E9FFDC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On successful completion, learners will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1D07A-9028-44CD-AAE4-BD356FAE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6155C-116E-473A-A6E2-DECDB8BA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B6009-0E4D-4E16-BF87-144FA48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core port-security concepts and strategic importance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61A78-8618-42B4-9B7B-06053DA6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FCB47-2594-4986-B547-12F44D4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C5FB4-58BD-402C-B956-3478F3B1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Critically assess legal and regulatory frameworks, including SOLAS and the ISPS Code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79EE2-5CCD-4683-83EA-EB7CDDF5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BA8A6-7FDC-466A-A9CF-0BCF290F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A26BF1-9B3B-4708-9902-DAC15970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Identify physical, cyber, criminal and insider threats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72EA1-310E-4859-966E-4ED44C0D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EA178-B6E6-48F5-B7A4-B39AC1C8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891F0-4A87-47D1-9811-0EDA0C79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728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Develop security plans covering assessment, access, surveillance, response and communication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98C85D-B631-4685-AD00-FE782B04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37491A-066B-4F30-9DEE-6B44BA09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DB1D9-2BD8-4EF2-B061-C51E550B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stakeholder roles across port authorities, security, customs and international agencies</a:t>
            </a:r>
          </a:p>
        </p:txBody>
      </p:sp>
    </p:spTree>
    <p:extLst>
      <p:ext uri="{BB962C8B-B14F-4D97-AF65-F5344CB8AC3E}">
        <p14:creationId xmlns:p14="http://schemas.microsoft.com/office/powerpoint/2010/main" val="6563390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5E1D68-FFB4-449C-8316-1DE16E53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4aca6edad410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ABC111-014B-43C7-A98A-DB5C7AAB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Course learning outcomes — application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7C0B3-4455-4D6E-B0A7-56A043D3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F3F27-41DD-4190-A78F-7473C87F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B8C9F-D248-4F48-8D78-03F18824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Learners will also be able to: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D8004-8C78-4586-9A1A-B140F9FC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177F7-3F84-4E64-A985-F233F087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622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02782-8064-456C-B382-9517CF0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2669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Apply risk-management principles to vulnerability assessment and mitigation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4CA17-75E7-4478-95CF-789482D6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480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2B76B-B09F-4C14-A931-DF07B8E2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432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54C8A-7549-4F86-8001-F272B192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480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Analyse security technologies such as CCTV, biometrics, AIS and cyber tools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5D4A0-2AEF-4E1D-87E5-5FA4EB54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290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8EAD4-E665-4842-88D6-93D59102F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243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94AE9C-CAFE-467B-AAE9-4018DE9B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8290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Evaluate incidents and turn lessons learned into stronger controls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BA3AB1-E108-45B1-B8BF-E3B3DBFC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BB228-493C-48A6-8DD8-971216FD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0535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8A06F-6E5E-4C99-B397-0D0556AF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61010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Communicate during crises, inter-agency coordination and stakeholder reporting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A5380-A613-4F63-846C-9129A9A7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91150"/>
            <a:ext cx="523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313C2-CF83-4FF3-AA85-E658F0A6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86400"/>
            <a:ext cx="2857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20A08-4D60-4875-9F21-89644791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391150"/>
            <a:ext cx="93821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 ethically and lawfully while protecting rights and civil liberties</a:t>
            </a:r>
          </a:p>
        </p:txBody>
      </p:sp>
    </p:spTree>
    <p:extLst>
      <p:ext uri="{BB962C8B-B14F-4D97-AF65-F5344CB8AC3E}">
        <p14:creationId xmlns:p14="http://schemas.microsoft.com/office/powerpoint/2010/main" val="13634971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B0D96-E1C8-459A-BC97-39F85B64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ee6e82c57140f9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7DC308-594E-48C7-BB1E-500EFC79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11: learning objectives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F41FB-1454-4043-9CC9-05CD28D10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E6186-2F56-4553-808E-DE5C3D7C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7DF14-02D7-4703-8DE1-26D3895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000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0" b="1">
                <a:solidFill>
                  <a:srgbClr val="EDE4F1"/>
                </a:solidFill>
                <a:latin typeface="Aptos"/>
                <a:ea typeface="Aptos"/>
                <a:cs typeface="Aptos"/>
              </a:defRPr>
            </a:pPr>
            <a:r>
              <a:rPr sz="10800" b="1">
                <a:solidFill>
                  <a:srgbClr val="EDE4F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FE721-FD30-47C0-AA4D-361C6878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1952625"/>
            <a:ext cx="809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5561"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Safety and Emergency Management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08760-A96C-454F-B66F-CDB8F9DC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86100"/>
            <a:ext cx="7524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Integrated readiness for incidents, hazardous materials, evacuation, communications and continuity.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517EF-35C4-4307-A989-1DD8F602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95750"/>
            <a:ext cx="7810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Explain how safety, security and emergency arrangements interact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Structure an actionable Emergency Operations Plan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Coordinate evacuation, hazardous-material and multi-agency response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Protect information, records and continuity during disruption</a:t>
            </a:r>
          </a:p>
        </p:txBody>
      </p:sp>
    </p:spTree>
    <p:extLst>
      <p:ext uri="{BB962C8B-B14F-4D97-AF65-F5344CB8AC3E}">
        <p14:creationId xmlns:p14="http://schemas.microsoft.com/office/powerpoint/2010/main" val="4246878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21E640-71B9-48C1-BEFD-A46789D4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4d09c7a92435c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A27E99-9985-4BE7-9551-D8A464A7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991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Safety and security share one operating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B2891-B70F-440E-B6F1-E03F7660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2C1E1-42ED-4131-92B1-A246E121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2BA83-D474-4FB3-8987-5F19563D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66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695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Controls must protect people while preserving response access, critical services and command.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DE905C-BDCC-4C45-B568-5372EAA7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B5D7A-93AD-4F94-A306-1C1574AB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F2B6E-7EEA-4AF3-BEA0-812772E23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PREVENT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CF289-2552-4154-905C-AAB60254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Safe work and protective security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C7EDD-B4E3-4A79-ADDD-EB3C1824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00F2E-1DAD-4694-8527-B3B22E50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56E4B-7FB9-409E-9C7A-D9A655BB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PREPARE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85FB3-1C7B-45D0-B810-ADE9DAA2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Plans, competence and resources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344DDF-488D-4D75-AD4A-FC118C33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140693-6D87-4938-8ECE-C52DAD89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8584AB-2659-42DB-A1EA-ABAC6A64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RESPOND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06CFCD-749B-447E-9E32-D7CEA42B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Life safety, command and communication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0AF45-1145-4EC7-86EF-D62E185D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524125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024FD-8CE2-454E-B7E4-47EDBF6C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352800"/>
            <a:ext cx="21431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6BE21-D85F-424F-A3FA-D51973D2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600450"/>
            <a:ext cx="214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RECOVER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BBBE99-F0F9-45A1-85E0-94B843FC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000500"/>
            <a:ext cx="2143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Continuity, evidence and learning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2A581F-9BE3-4201-8043-163BA522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62575"/>
            <a:ext cx="102870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D70621-544E-404E-B53D-F1A47088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34025"/>
            <a:ext cx="979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 security measure that obstructs safe response creates a new risk.</a:t>
            </a:r>
          </a:p>
        </p:txBody>
      </p:sp>
    </p:spTree>
    <p:extLst>
      <p:ext uri="{BB962C8B-B14F-4D97-AF65-F5344CB8AC3E}">
        <p14:creationId xmlns:p14="http://schemas.microsoft.com/office/powerpoint/2010/main" val="11657039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B8B5B-845A-42E8-8E73-7CF2E322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10ae61e98d45b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BFF8C6-110D-42F8-8A1D-6C9EDBAA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Governance for port safety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003DD-0FB5-4390-A7EB-F031D561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51F789-D2B6-497A-93BF-4D1F3D2A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DF48A6-C467-4C23-850A-9DA6C860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52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Clear accountability turns policy into daily hazard control.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D7EE7-5ACE-4A18-84C7-A832C399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38500"/>
            <a:ext cx="9715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E5C3A9-3DD0-4727-85A9-09856F9B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F687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5114B-6FC1-4EAD-83D2-DEACCF6E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DUTY HOLDER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19B49-6EDE-460B-A09B-4B644BFC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Sets policy, resources and assurance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42AF3-C244-43DD-A0E6-EF8A850B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C20D2-172E-4E55-8ED8-5D8C1D38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PORT SAFETY LEAD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6DF5D-9069-4C4A-ACFB-AA2CE8DA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Coordinates systems and professional advice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C64F9D-0992-41F9-96D9-275761BF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7B784-7460-4195-A4EE-7D1A51A3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MANAGERS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171AC9-F7B3-498F-8A72-741F1EC7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Control work, contractors and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63BB0-DBD3-4958-9143-AC067D12E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028950"/>
            <a:ext cx="41910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D081FB-3F78-4A7A-A123-76A985EE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428875"/>
            <a:ext cx="1952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WORKFORCE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4431D-3C6A-4079-9C81-C785BC6E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667125"/>
            <a:ext cx="223837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Follow controls and report hazards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43C48-5DAA-43A3-80BB-B0022285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10572750" cy="742950"/>
          </a:xfrm>
          <a:prstGeom xmlns:a="http://schemas.openxmlformats.org/drawingml/2006/main" prst="roundRect">
            <a:avLst>
              <a:gd name="adj" fmla="val 1794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9D308-0E3D-4807-8380-E58A1668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53050"/>
            <a:ext cx="1000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Committees support consultation; they do not replace accountable decisions.</a:t>
            </a:r>
          </a:p>
        </p:txBody>
      </p:sp>
    </p:spTree>
    <p:extLst>
      <p:ext uri="{BB962C8B-B14F-4D97-AF65-F5344CB8AC3E}">
        <p14:creationId xmlns:p14="http://schemas.microsoft.com/office/powerpoint/2010/main" val="930238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B2291E-FB2B-4AAE-B2D4-A190C98D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76e92d0234b6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CC22E7-A4B5-40B9-8D83-4D639667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 management is a capability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4E81B-DC0F-455E-B9BF-321AD541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F0267-DBD3-4190-A541-E93F348B1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497A9-E9BB-435C-A22F-5BCBB6F6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CB70EC-9870-4E4F-8C00-232830EF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54F24-0086-4DE7-853E-D3B58E30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Objectives, roles, triggers and options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000DAD-9103-414B-BFF8-28FA356A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3B35F-2CA7-4EC1-86E7-2E52F0C2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PREPARE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B38C2-429C-4855-9F90-3CDDE542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People, equipment, information and partners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DB3DEA-296A-411E-8925-61F147C9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962150"/>
            <a:ext cx="762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51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30098-BE4A-47A0-A434-76F45E3C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952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PERFORM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B0C390-307B-4F68-8A91-833366FD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76625"/>
            <a:ext cx="295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Command, communication and coordinated 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C2588-317B-4D7A-BC68-F8F4962A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577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E9E49-DB5F-4BDB-98AC-FE33CE49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19700"/>
            <a:ext cx="981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730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Capability must work at night, under pressure and when normal systems fail.</a:t>
            </a:r>
          </a:p>
        </p:txBody>
      </p:sp>
    </p:spTree>
    <p:extLst>
      <p:ext uri="{BB962C8B-B14F-4D97-AF65-F5344CB8AC3E}">
        <p14:creationId xmlns:p14="http://schemas.microsoft.com/office/powerpoint/2010/main" val="2114052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1A07DA-BFDE-4A68-82C8-B3831E14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e1e283beb456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86690D-8651-48B8-8860-E6686B9D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 Operations Plan: core design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541BC-B634-41DA-808E-C00350C6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314E79-CDC0-4AA7-B05E-54B615CB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B0477-2D53-42E9-8402-25B59997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23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0517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The plan should be concise enough to use and complete enough to coordinate.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617741-0222-4212-9A4A-FE0E8152E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670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DE384C-1301-4583-82A6-8062CA1D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TRIGGER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F5766-687E-41A2-AD12-963EDFA5A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6860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Activation and escalation thresholds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4D2DC-37A8-453A-B6AB-3454A961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99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652ACF-6BB4-4C34-8100-03E7499A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671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COMMAND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47A8C-C862-47C0-92E7-CD5F5D52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4290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Authority, structure and decision rights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F07EC-578B-4974-A408-0C81BD30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5290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A525D0-72C3-4A0A-9A12-8A221EDF2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B5BD1-F929-490C-B927-F2592DA2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17195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Life safety, containment and continuity priorities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38FCA3-77A7-47D2-9E11-7B8D409F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95850"/>
            <a:ext cx="1381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ADB186-9E01-42CD-AB23-7C540972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INFORMATION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3C6BC3-3831-47D0-91E1-5A460FF8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914900"/>
            <a:ext cx="752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Common picture, notifications and records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3850B-EB34-4F59-8880-ADE1AED5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28875"/>
            <a:ext cx="2571750" cy="3143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F8B1E-48A4-45DE-97EB-A04C39DE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432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14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Include stand-down, recovery and lessons—not only initial response.</a:t>
            </a:r>
          </a:p>
        </p:txBody>
      </p:sp>
    </p:spTree>
    <p:extLst>
      <p:ext uri="{BB962C8B-B14F-4D97-AF65-F5344CB8AC3E}">
        <p14:creationId xmlns:p14="http://schemas.microsoft.com/office/powerpoint/2010/main" val="92398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E1D91-3260-49D4-93C6-EEDBD246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63ffb60a554a3b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AF1FA4-A767-413D-92A8-9FC47689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Learner activity: three simultaneous alarms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1C07E-5102-4692-A559-353BF77A0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403B4-7E67-4512-A751-FEBAD0CE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EA1A5-4944-4B9C-BFA1-CA340137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08585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3EF05-E546-47AC-A437-33BDDB50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76450"/>
            <a:ext cx="1019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82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fire alarm, gate outage and unconfirmed chemical odour occur during a busy vessel turnaround.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FC3014-274A-4073-A922-D910B935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CADBE9-434E-40B5-AF76-720CD3C1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is the immediate life-safety priority?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0A58B-6E77-4D36-BEF5-AFE2F953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66598-8992-4079-A4A7-F9BF4129C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commands and who advises?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6E11C2-1AA8-44E9-AE9F-E47DC866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50D09D-81F3-4D2F-80F6-CABFD0F5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operations must stop or continue?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63FC3-5C9C-48E8-94CC-A59FB2CE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76625"/>
            <a:ext cx="533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DD82CB-6266-48A6-87F9-7536F590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19100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information is essential now?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2977C-CCB9-4741-B77C-0C3C43BCA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Produce an initial action plan for the first ten minutes.</a:t>
            </a:r>
          </a:p>
        </p:txBody>
      </p:sp>
    </p:spTree>
    <p:extLst>
      <p:ext uri="{BB962C8B-B14F-4D97-AF65-F5344CB8AC3E}">
        <p14:creationId xmlns:p14="http://schemas.microsoft.com/office/powerpoint/2010/main" val="169466860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8c3ac751b49a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D345F-2E6F-4046-88C2-0C48BBE5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1123">
              <a:alpha val="85098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D6865-1FCB-402A-ADEC-66B93FA2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469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Evacuation must be practised, not presumed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C1C51-C0FB-40DB-B4D9-16942C47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E8DCEC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E8DCEC"/>
                </a:solidFill>
                <a:latin typeface="Aptos"/>
                <a:ea typeface="Aptos"/>
                <a:cs typeface="Aptos"/>
              </a:rPr>
              <a:t>Alert  •  Route  •  Assist  •  Account  •  Re-enter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CA410-22FE-427C-ABD3-6F1DD1D5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0"/>
            <a:ext cx="108585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>
              <a:alpha val="9098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091D7-FE63-49DD-BE02-3D7CC016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Use clear, accessible warnings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FBCEA-BA2D-47AB-BD07-9A4A116F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941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• Protect routes from changing hazards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582770-03CE-492F-9499-932C692D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191125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7376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Support visitors and vulnerable people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A02E41-CD48-4EAC-900F-8907E2A5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Account accurately at muster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67387-1F3E-4BBF-AEDA-35C86671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657850"/>
            <a:ext cx="323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0163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• Authorise re-entry through command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66d8dc55a42a5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540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C7608-4330-48AA-8F31-3C4C1DFB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07a3b856a453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8056AC-20F7-4F50-8CA0-B6B2408C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Incident command: common discipline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FBCE7-D1AC-4731-9333-4A691EF2A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8AAF2-9E96-4B4B-942B-688CC0090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279E7-E854-4E4C-ADA4-58A1BFAD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9725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 shared structure helps organisations act together without losing their legal responsibilities.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76E66-0BAA-4503-B4CC-BE0EF524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713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STRATEGY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82F56-D926-4331-BFF3-2AC61E4F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0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Purpose, priorities and public consequence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1E033F-062D-47FA-9378-DBBDB3E4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40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EAEED-746C-4331-93BD-7ABFDE5B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667000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7178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TACTICS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F0562-E779-4ADB-961A-76F25F7F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100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Coordination, resources and plan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D9FAFC-8A7A-4122-840E-062DC9D5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428875"/>
            <a:ext cx="2333625" cy="2381250"/>
          </a:xfrm>
          <a:prstGeom xmlns:a="http://schemas.openxmlformats.org/drawingml/2006/main" prst="roundRect">
            <a:avLst>
              <a:gd name="adj" fmla="val 7347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B282A-3494-4E46-9D82-0BF8DC7B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857500"/>
            <a:ext cx="1762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3AF0E-0554-46D9-B6AE-8D480A84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3667125"/>
            <a:ext cx="1762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A2162-F9FD-48E2-BD39-90612D11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0"/>
            <a:ext cx="10668000" cy="762000"/>
          </a:xfrm>
          <a:prstGeom xmlns:a="http://schemas.openxmlformats.org/drawingml/2006/main" prst="roundRect">
            <a:avLst>
              <a:gd name="adj" fmla="val 17500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218D0-3E68-4731-BAA7-630A0CEE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10200"/>
            <a:ext cx="10134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557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Use JESIP principles where emergency services collaborate; align port arrangements in advance.</a:t>
            </a:r>
          </a:p>
        </p:txBody>
      </p:sp>
    </p:spTree>
    <p:extLst>
      <p:ext uri="{BB962C8B-B14F-4D97-AF65-F5344CB8AC3E}">
        <p14:creationId xmlns:p14="http://schemas.microsoft.com/office/powerpoint/2010/main" val="13190428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363C9-7BB0-4DB8-A17D-01A09EEDE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014a86be54e79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563C54-CDB7-4004-9FF7-84BD317F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The PFSO during an emergency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AE05A-7E51-4E61-8653-BE4C054D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8A67-A5EC-4DB9-8AB2-F62F466D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E39D6-7560-456B-B561-4308DEFC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5000625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06D3D-EA26-4CC6-9BF6-02F3844B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52650"/>
            <a:ext cx="166687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1E2C5-A057-49A1-9181-B9ABA7DC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09800"/>
            <a:ext cx="1476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SECURITY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B7641-251B-4543-A802-FFDBE536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3922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Maintain protective measures and security-level awareness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8B27A-DD83-4152-906B-2792F8B2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861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Prevent exploitation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097AD1-202C-4151-B6FD-8FBD91D7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LIAISON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ABD1F7-7203-42E4-95CD-CB74883FA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95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Connect facility, vessel, command and agencies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2DDB2-5482-4C86-B809-520684C2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66900"/>
            <a:ext cx="523875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1CBAB-AA12-4933-896A-5C2F39E30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17621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E9948-6FB7-4F21-94B2-B4D8F8BA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09800"/>
            <a:ext cx="1571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6738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Share need-to-know information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EC8B2-B817-4066-8C51-8DC8C055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8605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CONTINUITY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15AD31-0172-42E9-A470-BA20C592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86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Prioritise critical security functions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D9B70-FFEC-4662-8F91-2E8329CA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48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Plan degraded operation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3BA4CE-7031-4AA1-906D-2AA67B0B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610100"/>
            <a:ext cx="428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63B859-B09C-4BF9-916F-BA21280C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67375"/>
            <a:ext cx="1009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Protect logs, decisions and relevant scene information</a:t>
            </a:r>
          </a:p>
        </p:txBody>
      </p:sp>
    </p:spTree>
    <p:extLst>
      <p:ext uri="{BB962C8B-B14F-4D97-AF65-F5344CB8AC3E}">
        <p14:creationId xmlns:p14="http://schemas.microsoft.com/office/powerpoint/2010/main" val="20187661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A32B97-2BE6-43D9-B23B-6542968C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4e996d0c249d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E3223C2-14F6-4728-9B67-2255B5A3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Hazardous-material incident priorities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973DB-5A95-44A1-A820-77B532D0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3EC7A-D8C4-44BA-91BB-74AEE96A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1EB0B6-E415-4BEA-99DD-B7BE9D8B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RECOGNISE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B5AFA-D9D6-444E-80BD-0B1C9CEB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882BF-2709-498F-BDF2-E2FFFE4C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Indicators, labels, reports and monitoring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666678-4670-4BC0-9F64-8EF53139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9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Do not create secondary casualties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A8C20-4206-43E8-AE74-9A0DD353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036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ISOLATE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D0CBF-0622-47A2-B2EF-DCAC5DF6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187C8-FF78-4851-A241-B57A1E5B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Cordon, control ignition and protect routes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014ED-74EB-45A9-AC6B-32E8F47F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Use specialist advice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EF0CF2-9F8B-4BF1-9331-0FDC438AA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579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NOTIFY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144BDF-A4D5-4EF3-8C3B-C7ABCE6D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AF8FB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45F61-31A0-4FD1-A076-DCDF4479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 services, harbour and duty contacts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EF691-571A-4909-B0D2-51426566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Accurate information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B2623-CB16-4145-927A-83C1EFDA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238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4517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B770A-135D-473E-932C-8740B832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67000"/>
            <a:ext cx="2333625" cy="1695450"/>
          </a:xfrm>
          <a:prstGeom xmlns:a="http://schemas.openxmlformats.org/drawingml/2006/main" prst="roundRect">
            <a:avLst>
              <a:gd name="adj" fmla="val 898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AF52A4-7D4F-472C-B706-7785F2DF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914650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481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People, environment and critical operations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30D30B-1A28-4158-8E1A-E6C875FD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90900"/>
            <a:ext cx="19145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6718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Follow dangerous-goods, emergency and site-specific arrangements.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1C6D3-4888-4D0F-9525-DFE372D1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48250"/>
            <a:ext cx="95250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CF82B-53AD-4725-AA32-8D2C401D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57800"/>
            <a:ext cx="895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Security staff should not exceed competence or protective equipment.</a:t>
            </a:r>
          </a:p>
        </p:txBody>
      </p:sp>
    </p:spTree>
    <p:extLst>
      <p:ext uri="{BB962C8B-B14F-4D97-AF65-F5344CB8AC3E}">
        <p14:creationId xmlns:p14="http://schemas.microsoft.com/office/powerpoint/2010/main" val="17889555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CB5E4-6272-4635-98A1-C96E466A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c8a0ecd73470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F2E6C9-66BD-4B6E-A57D-D056A51E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Evacuation plan quality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C2CFA-37DB-4B42-8314-BD948194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1ADF3-3451-4D75-8D02-6B298DA25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C50344-1993-482A-9F44-B27106BD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81200"/>
            <a:ext cx="304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49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84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SAFE MOVEMENT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7EE4C-86AA-4CC4-B6E2-01580DA6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718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Routes, alternatives, assembly, assistance and traffic control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E2CE9-4423-4701-99DB-DB6072F4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95500"/>
            <a:ext cx="381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7A893E-9EA6-4B82-8907-81BBB333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0002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Critical checks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CDF496-83A6-476D-808B-DAD780D3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762250"/>
            <a:ext cx="5905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Accessible alarms and instructions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Visitor and contractor accountability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Shift/night arrangements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Hazard-aware route changes</a:t>
            </a:r>
          </a:p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Re-entry authority and records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33AEB-003C-4A81-BFDB-6C72E718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429250"/>
            <a:ext cx="61912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605E1-3636-4F57-98F0-0E83E179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55816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666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Exercise realistic constraints: blocked routes, missing persons and communication failure.</a:t>
            </a:r>
          </a:p>
        </p:txBody>
      </p:sp>
    </p:spTree>
    <p:extLst>
      <p:ext uri="{BB962C8B-B14F-4D97-AF65-F5344CB8AC3E}">
        <p14:creationId xmlns:p14="http://schemas.microsoft.com/office/powerpoint/2010/main" val="1894536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7FF670-9AA5-4333-8A3A-F442A561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eec232f2c4af0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CA0A3E-4F78-4585-9FBC-A9FDA261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 information flow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F5F4C-718B-475A-8200-F8755C6A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DF33C-B6F4-4FB1-8A67-CF477048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0E737-0A28-4C5C-8349-B8331A4D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COLLECT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667C6-8903-4348-9276-08740DC2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23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Facts, source, time and confidence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F7A16-B3D2-4D21-B3DD-8F830064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84CE5-97F6-4CB5-9BE3-0C0635A4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VALIDATE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2B652-3D3B-438E-8B82-116DBED3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16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Separate observation from assumption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DC180-ACC4-424C-9F50-A480CBDA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9A408-5E65-48D2-97E7-7547701A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SHARE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86F34C-544E-4A05-B8FB-AC9A36C9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5952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Right people, secure channel, common format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F8E5B7-E276-4C45-817F-92C2742C6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428875"/>
            <a:ext cx="333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D8D2DC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D8D2DC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A260A-8C53-4BEB-B91F-96358B46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9075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UPDATE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04C31-EB6A-4438-91CA-EB7B5BF7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003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496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Decision, action and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62E41A-2E82-44E6-B783-3F679CCF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1066800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F12897-330B-4AAF-933D-1122BF63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76675"/>
            <a:ext cx="10001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 fast unverified message can amplify harm; a late verified message can also fail.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A0D25-986D-4629-BBE9-34681A95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59337F-66D4-4435-B1C6-E3E381BF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is your trusted common operating picture?</a:t>
            </a:r>
          </a:p>
        </p:txBody>
      </p:sp>
    </p:spTree>
    <p:extLst>
      <p:ext uri="{BB962C8B-B14F-4D97-AF65-F5344CB8AC3E}">
        <p14:creationId xmlns:p14="http://schemas.microsoft.com/office/powerpoint/2010/main" val="2576887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FAF70-0D67-4D44-85FE-A036A2008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db4fcbb8a4d7a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EEB0E9-C2EF-44E1-B9B6-B3B30640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Notification design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75DA0-721D-44A2-96D9-055AE943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B52CA-D7F8-4ED9-9DB0-5ED84D256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E153A-24DD-43DD-9717-F72D0D60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Every notification should help the recipient decide or act.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35C83-8918-4881-86A6-54B192E6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479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WHO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8D770-32C1-42B0-A69A-63FE479A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3714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Role, authority and availability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C9FC9-93AF-4BD8-A7E6-04FFDD3A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6479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WHEN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BB7FEB-BF6D-4036-9A6E-9F9E647A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143250"/>
            <a:ext cx="314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Trigger, urgency and fallback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4220-4BC6-40A8-A528-CBADBD43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619375"/>
            <a:ext cx="2333625" cy="2381250"/>
          </a:xfrm>
          <a:prstGeom xmlns:a="http://schemas.openxmlformats.org/drawingml/2006/main" prst="roundRect">
            <a:avLst>
              <a:gd name="adj" fmla="val 49796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6BC1D7-0B0C-4410-8535-C60E8DA7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143250"/>
            <a:ext cx="1666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WHAT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19BBD-2ED4-4602-8536-ED09CC6E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14750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Facts, impact, action and uncertainty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16C0D-9D85-4A35-BF4D-4113F4CD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HOW — Primary and resilient communication channels</a:t>
            </a:r>
          </a:p>
        </p:txBody>
      </p:sp>
    </p:spTree>
    <p:extLst>
      <p:ext uri="{BB962C8B-B14F-4D97-AF65-F5344CB8AC3E}">
        <p14:creationId xmlns:p14="http://schemas.microsoft.com/office/powerpoint/2010/main" val="205651535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7F0EF-DD6A-44E8-BE1B-C5DC3253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78da2378c4cfb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511450-76AA-460A-94E7-C50F3F9C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 resources and records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07071B-C6E0-47D7-BC6D-AA34A455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526047-C9A9-4529-A513-C6F7F8E8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8A95D-96D0-4600-B910-CA8E5230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RESOURCES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71ED4-8958-4775-A22D-2C483F2C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476250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5E0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7D3F28-B7D7-49E6-B5B8-D5DB39B0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38450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578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People, PPE, communications, maps, access, welfare and specialist support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D2CCB-4F4D-4F43-89C9-B68043DB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381375"/>
            <a:ext cx="3810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Availability and readiness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DF73D-8004-40F5-9A49-FF8E8A42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52700"/>
            <a:ext cx="5429250" cy="2714625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ED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3106C5-4F97-4FC9-9CB9-7BCF857C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838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RECORDS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DF952-7D2D-473F-BDFE-F85578C14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28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80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>
                <a:solidFill>
                  <a:srgbClr val="17202A"/>
                </a:solidFill>
                <a:latin typeface="Aptos"/>
                <a:ea typeface="Aptos"/>
                <a:cs typeface="Aptos"/>
              </a:rPr>
              <a:t>Decision log, messages, actions, resources, casualties and handovers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86A5D-5513-4228-BD46-9D97E139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15000"/>
            <a:ext cx="914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731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Time-stamped records support command, accountability, investigation and recovery.</a:t>
            </a:r>
          </a:p>
        </p:txBody>
      </p:sp>
    </p:spTree>
    <p:extLst>
      <p:ext uri="{BB962C8B-B14F-4D97-AF65-F5344CB8AC3E}">
        <p14:creationId xmlns:p14="http://schemas.microsoft.com/office/powerpoint/2010/main" val="21452902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BC5549-ACCD-448F-B89B-F664FE27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fc90d47f85422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91420D-53E3-4A81-8C71-B293F15BD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Security Levels 1–3 in emergencies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E6A6BB-09B8-4D9E-936E-0EEAF223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6F245-003D-41CB-AB3D-1D538AA5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59CE8-BB5C-4DF9-8B98-497868C1D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859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4CF18-50D7-44F4-B663-098EB93F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097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LEVEL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7D411-DDF0-4084-936D-241CFEFF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8097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Routine appropriate protective measures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DF6AB3-1881-475F-92C2-4B7EAB20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527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D5B388-E5CA-43E1-8684-18921083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757696-1877-4FB1-BEAB-8F9001EE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03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LEVEL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CD7CC-686F-4C2B-A651-5252DF5E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8003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Additional measures for heightened risk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2D058-48A1-4BFD-AC34-B333E07C3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433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9C542-9470-4BB2-A9FC-416E6825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671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8C6A89-3102-415C-9B83-35304EE7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909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LEVEL 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A6747-F54D-4D51-9964-99F8B6872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7909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Specific further measures for probable or imminent threat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50C92-EA46-4467-83FA-4EEAF4B4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5339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551EC-81AE-4ED3-B6AA-D16E69FAA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57750"/>
            <a:ext cx="42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3144DF-46C4-40BB-9EFC-F82B078D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815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EMERGENCY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22AD30-9EE0-43D1-89DE-34C6F506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781550"/>
            <a:ext cx="619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May occur at any level and may change threat assessment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71A46A-4BE8-49DA-BA63-AA62790F4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524500"/>
            <a:ext cx="98583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C1D726-4BC6-42B5-9771-4303D27D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67400"/>
            <a:ext cx="10572750" cy="438150"/>
          </a:xfrm>
          <a:prstGeom xmlns:a="http://schemas.openxmlformats.org/drawingml/2006/main" prst="roundRect">
            <a:avLst>
              <a:gd name="adj" fmla="val 2173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FFAF23-263A-4B35-94E7-092BBD63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962650"/>
            <a:ext cx="1009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Do not substitute the source's US MARSEC terminology for UK/ISPS security levels.</a:t>
            </a:r>
          </a:p>
        </p:txBody>
      </p:sp>
    </p:spTree>
    <p:extLst>
      <p:ext uri="{BB962C8B-B14F-4D97-AF65-F5344CB8AC3E}">
        <p14:creationId xmlns:p14="http://schemas.microsoft.com/office/powerpoint/2010/main" val="10863479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3C453A-1DB0-41FA-9463-0EE083692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bf6873bed4a7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EDAC56-142A-4B13-8176-B8D85EFD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Exercise and improvement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A4E4E-9D28-4AD2-8925-4873884A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71007-C9D9-4BE9-9FD4-1173D557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B8A61-C6B9-478A-BA67-06C759D4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Training and exercises turn a written plan into dependable performance.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560BF-1EEE-4D33-8735-8D016F01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EEFA1-09F8-403F-A88D-50BCCE67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1AAF90-A83D-4B05-BCB9-F6AA2CF1D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DESIGN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709857-DB09-49BB-9FE9-94B4C896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12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Objectives and credible scenario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C16D3-8AD5-4E68-9A7C-303C782D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EB4569-041A-41AA-9B30-6ECC2174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FB2C2-6B47-4776-B06B-1C2971F8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DELIVER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2E62BB-0AD0-48E1-87A3-273209EB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20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Safe control and realistic decisions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AE38D6-49D9-4205-AFB9-DA563E93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3CA25-3CE4-4D34-877C-F17FE250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ECCFC-4357-4AA9-AB37-2416B875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OBSERVE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DF5EB-F524-4B3F-BC6D-336692F8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Actions, timing and interfaces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CDE54-E375-44FF-8B74-AFD012C6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410A9F-2B2A-4B58-804C-5FE5AA0A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BF266-7982-4C6C-9631-5C15DD02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DEBRIEF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96C85-3EE8-40F3-8C7B-EE91B458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Evidence and root causes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74C83E-4CBD-4C13-85E0-C5CBDEA1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714625"/>
            <a:ext cx="1952625" cy="1714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353460-0EA2-4CBE-8B31-50EDA8CB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0350" y="290512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330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FE33D0-4E8E-4C56-A7FA-C203E9D4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150" y="3543300"/>
            <a:ext cx="1571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IMPROVE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95A1C9-5E19-4D65-B4C0-DD99CD57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905250"/>
            <a:ext cx="1381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7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Owner, deadline and retest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81BAC8-93C1-4CF3-B6C7-AA25EA2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286375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Learning is complete only when action closes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F104E5-A79B-4AAB-8289-9DCD9116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82930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Specific • owned • verified</a:t>
            </a:r>
          </a:p>
        </p:txBody>
      </p:sp>
    </p:spTree>
    <p:extLst>
      <p:ext uri="{BB962C8B-B14F-4D97-AF65-F5344CB8AC3E}">
        <p14:creationId xmlns:p14="http://schemas.microsoft.com/office/powerpoint/2010/main" val="76824579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0b644592eb419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10CFE-18FB-4729-A2F5-D59B0F23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91765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CB12A-20E5-4E8F-83FF-CF62CC12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141"/>
          </a:bodyPr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Command needs one shared picture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39CCA-1FAE-418A-BDF2-8EB0E2EC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764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8098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Security  •  Operations  •  Emergency services  •  Vessel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FF35D-7DA6-4F6B-BEE1-E6B9204B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14625"/>
            <a:ext cx="433387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3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Leaders need current facts, clear priorities, accountable actions and a disciplined rhythm of updates.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F192E-750A-427A-9B62-D221AF3D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466725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31BC1-C65F-464C-9C71-6D5BC0EC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43575"/>
            <a:ext cx="4191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57692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Protect sensitive information while sharing what responders require.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5e0785f1f400c"/>
          <a:stretch xmlns:a="http://schemas.openxmlformats.org/drawingml/2006/main"/>
        </p:blipFill>
        <p:spPr>
          <a:xfrm xmlns:a="http://schemas.openxmlformats.org/drawingml/2006/main">
            <a:off x="11334750" y="266700"/>
            <a:ext cx="533400" cy="5334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822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EA73F9-0E84-4F33-B925-7A30D384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6373eace94c48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B4F30F-68A2-45B5-A447-56E2D78E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Business continuity and emergency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BD390-FEB1-4297-8760-33BA7F33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33F80-A11F-43A8-B80D-AD9B6D39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4F3A8-4814-4CE2-93EA-668A1AB5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2476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B7BA4-31E2-4BCA-99F4-FBB6BADF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EMERGENCY RESPONSE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00722-4BB7-4E91-86EE-96D280BD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Protect life, stabilise the incident and control immediate consequence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19C34-BC6F-429B-8E9D-4D1AB496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666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>Minutes to hours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8286D-7AE0-4285-A5F6-CC7439A8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09750"/>
            <a:ext cx="3238500" cy="2905125"/>
          </a:xfrm>
          <a:prstGeom xmlns:a="http://schemas.openxmlformats.org/drawingml/2006/main" prst="roundRect">
            <a:avLst>
              <a:gd name="adj" fmla="val 5902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32D97-C333-4758-9911-DB59AE4A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133600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BUSINESS CONTINUITY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F41F49-A448-4307-AF41-F10DDD77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714625"/>
            <a:ext cx="2238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65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>
                <a:solidFill>
                  <a:srgbClr val="17202A"/>
                </a:solidFill>
                <a:latin typeface="Aptos"/>
                <a:ea typeface="Aptos"/>
                <a:cs typeface="Aptos"/>
              </a:rPr>
              <a:t>Sustain priority services through disruption and recovery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84F03-45FD-4D04-8E31-76426F92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5875"/>
            <a:ext cx="10525125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7E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729E4-7FB3-4248-BB43-E3816C90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95900"/>
            <a:ext cx="9953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153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The plans must share assumptions, contacts, dependencies, recovery priorities and decision rights.</a:t>
            </a:r>
          </a:p>
        </p:txBody>
      </p:sp>
    </p:spTree>
    <p:extLst>
      <p:ext uri="{BB962C8B-B14F-4D97-AF65-F5344CB8AC3E}">
        <p14:creationId xmlns:p14="http://schemas.microsoft.com/office/powerpoint/2010/main" val="19640822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FF23D4-CC93-4F12-8FD6-2ABB7DEB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0ca051186948f2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DA4ABB-E920-4F84-AC01-74B49B49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Continuity priorities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E4910-F94A-4153-B92E-20A9CEDA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4F474-6D86-4E03-8AA0-40CA0078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3FE3F-4B55-4C90-8B5D-A97311AE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952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Identify what must continue—and what may stop safely.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3E5FB-8CDE-45E4-88A9-051F68F5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3DBF4-C670-47D6-B517-309DD352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E4643-F3C5-44B5-B12D-4C8F0D29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Command, welfare and critical competence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3EB90-489B-409E-B924-0AE5EC95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571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0C7C4-2B23-4BCA-BAB0-CE2736C2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71800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38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771AF-E21A-44F3-A03E-509CAF53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90875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Access, monitoring, communications and cargo 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A091E-88AB-40E4-A1BB-79B074D2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TECHNOLOGY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0F492-78C0-4DE5-B864-B357193A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912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59C9C-D23C-4800-83AB-7562C926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Power, networks, CCTV and operational systems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9FC7D-71FD-478B-9633-63F73897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481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PARTNERS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8606A-39CE-4A0E-804A-9BF52DA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48175"/>
            <a:ext cx="857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42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B9D6EF-9A23-494D-A7AF-16D54C364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667250"/>
            <a:ext cx="428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Vessels, tenants, responders and suppliers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42864-4A4A-44DE-94B5-36FCDDF4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572125"/>
            <a:ext cx="91440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0EB81D-B9ED-4D90-BDE2-569D93603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686425"/>
            <a:ext cx="866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8437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Define minimum service • workaround • recovery time • owner • return-to-normal test</a:t>
            </a:r>
          </a:p>
        </p:txBody>
      </p:sp>
    </p:spTree>
    <p:extLst>
      <p:ext uri="{BB962C8B-B14F-4D97-AF65-F5344CB8AC3E}">
        <p14:creationId xmlns:p14="http://schemas.microsoft.com/office/powerpoint/2010/main" val="15356862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E614D0-0800-4DEC-95CA-F7174652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98c93500e4b4c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58ECCB5-3806-4C0E-BA35-C60295E3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Emergency-readiness assurance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72892-2CCD-446C-A262-7D3FB096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CDCDE-5B69-4E8C-B4CF-61FB973D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CF670-8E41-4D01-9F0B-7C1F9EE4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905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Assurance must test capability, not merely document presence.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F3636-F796-4DEA-8FD3-B4A00615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90750"/>
            <a:ext cx="95250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2FE26-06EE-4D89-B06C-330394C0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24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84BA7-8EC1-4B9A-BAE3-51E509B8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3050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Current, accessible and aligned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6224C-A5F0-435A-BBCD-E719768E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762250"/>
            <a:ext cx="87249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38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4565A-5CC0-46B4-BB17-1C04CDFA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2895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PEOPLE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DA4CE-76B1-4722-AFB5-C9120517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76550"/>
            <a:ext cx="586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Competent, briefed and available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86764-D865-4D48-B158-017FE226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3333750"/>
            <a:ext cx="79248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3912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8B8DD-809A-4B68-81CF-6BEC508D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467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RESOURCES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FAE9E5-5203-4831-AAE6-90924731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448050"/>
            <a:ext cx="5067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Maintained, located and usable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7E4C4-FDBA-4339-A401-4707CF92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905250"/>
            <a:ext cx="71247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424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2A6BEE-CE85-4B9A-BF08-D76B9BA8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0386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INTERFACES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6D47A6-8D03-479B-B6B4-5440B0FC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19550"/>
            <a:ext cx="426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Partners, handovers and communications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42EF06-DB22-49D6-9C6A-F806B2CB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476750"/>
            <a:ext cx="63246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E796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75AB8E-7F67-456A-A319-97012472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610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E796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E7968"/>
                </a:solidFill>
                <a:latin typeface="Aptos"/>
                <a:ea typeface="Aptos"/>
                <a:cs typeface="Aptos"/>
              </a:rPr>
              <a:t>LEARNING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1B756D-6E4B-4D54-815B-21D3ADAA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591050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3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Actions closed and changes embedded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77709-23CE-4479-8DBB-EF60BF15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531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Test nights, weekends, degraded systems and simultaneous demands.</a:t>
            </a:r>
          </a:p>
        </p:txBody>
      </p:sp>
    </p:spTree>
    <p:extLst>
      <p:ext uri="{BB962C8B-B14F-4D97-AF65-F5344CB8AC3E}">
        <p14:creationId xmlns:p14="http://schemas.microsoft.com/office/powerpoint/2010/main" val="69534619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D8A1E3-0CB9-490A-9604-8ED8D066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ed85d86674b35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CDCE2F-287D-4240-8ACF-D775EB13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Applied scenario: chemical release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DC6C3-6AE7-41AC-A226-487CAB09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14097-3B38-440D-ACD2-4D428510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E7AAA-ED56-4B41-AA84-C5D336AB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0858500" cy="1143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97E2AF-55CC-43B9-B74F-28683C60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66925"/>
            <a:ext cx="1009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8889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forklift damages a dangerous-goods package near a passenger route. CCTV fails as staff report breathing irritation and social-media posts begin.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6ED1E5-6384-4E05-826B-E9E7AEBC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PROTECT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F8B145-2CA4-445D-BCAD-5CEF1017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immediate life-safety actions apply?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921881-DDA3-4A4F-885B-B155B09F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COMMAND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E1F35-3F64-4294-835D-5840A05A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Who activates, advises and coordinates?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8C1FF-76FD-4B7B-BDA0-9D74C3BC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INFORM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556DB-257B-4A15-A89B-0C60173E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What is verified, shared and protected?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059E4-71BD-492E-951A-B3DB5F80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76625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D39124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D39124"/>
                </a:solidFill>
                <a:latin typeface="Aptos"/>
                <a:ea typeface="Aptos"/>
                <a:cs typeface="Aptos"/>
              </a:rPr>
              <a:t>CONTINUE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E4BE18-1E8C-4CD5-9D1F-7AC4A3BF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00500"/>
            <a:ext cx="228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critical functions require workarounds?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4DE73-37F2-4260-AF06-3C98F3AD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197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Set a review rhythm and evidence requirements.</a:t>
            </a:r>
          </a:p>
        </p:txBody>
      </p:sp>
    </p:spTree>
    <p:extLst>
      <p:ext uri="{BB962C8B-B14F-4D97-AF65-F5344CB8AC3E}">
        <p14:creationId xmlns:p14="http://schemas.microsoft.com/office/powerpoint/2010/main" val="2731647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F1807-F23E-4504-8B54-B9187B0D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46a6c056e4e8c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92B016-1E3F-462A-B7CB-A8D69B1C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Knowledge check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48DD3-D178-4227-A606-8BF51361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63067-3DE6-4919-BD02-9EC37DCE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FF70-D580-415A-917D-2A9F16D5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Which statement best reflects emergency readiness?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CB847-1DC4-4013-A5D9-C6F8CF1C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717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2BC9E-7BE0-4755-BF37-516E01B7C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574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DAF9B-E3E2-4C82-9286-73D577C5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003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An approved plan proves the port can respond effectively.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C9E6A-3EF1-41C1-BC4D-98FF8842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3147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DE4F1"/>
          </a:solidFill>
          <a:ln xmlns:a="http://schemas.openxmlformats.org/drawingml/2006/main" w="9525">
            <a:solidFill>
              <a:srgbClr val="3F1D5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11B21-4EE9-47A4-9E30-29ABC0A4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004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42C85-D3B0-482C-B832-AB25D7A1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3432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Readiness combines usable plans, competent people, resources, interfaces, exercises, records and improvement.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47737-92FA-47AF-B9F5-6869E585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0576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1B8733-1DCD-4612-8E96-274062E9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1433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BD861-F288-43AD-901F-F7DF84C1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8622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Security levels determine whether evacuation procedures are required.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4D041-3072-4BDD-A87A-496886F0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006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2D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F499F7-F2EB-495C-8E69-31342076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86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ADA60-9BDE-4FCD-A4A8-9FB46DCF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29175"/>
            <a:ext cx="9191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Business continuity begins only after emergency responders leave.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B1B26-C24A-4305-AF1F-A2E7AEF8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953125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>Choose one answer and identify two assurance tests.</a:t>
            </a:r>
          </a:p>
        </p:txBody>
      </p:sp>
    </p:spTree>
    <p:extLst>
      <p:ext uri="{BB962C8B-B14F-4D97-AF65-F5344CB8AC3E}">
        <p14:creationId xmlns:p14="http://schemas.microsoft.com/office/powerpoint/2010/main" val="91684943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7F437B-5BFE-4569-B1D7-059753E5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51dc69b8d4ea3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FC640E-5824-4613-95A7-E12E5444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Lecture 11: key takeaways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5C365-4DCC-4174-B616-56859075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5FF051-D2C5-4C56-9EFF-8896C160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C340-8F3B-4325-B6DA-D1ACF610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907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52648-E09B-4F08-8960-47CC3B0D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8097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Safety, security, emergency response and continuity must be integrated.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BFDCF-5935-4579-8BCA-9F85EF302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193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79215-D56B-4907-92BF-1CA3AF8F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098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A88C8-94FD-4D32-BED4-B5B057CE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6289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Plans need triggers, command, actions, information, recovery and learning.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EE736-427F-4ED1-8AD2-477B3391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385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9418E-579E-4AFD-B3D6-75FAF2AE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290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2CC9F0-C059-48F7-B566-88BB8D42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480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175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Hazardous-material response prioritises recognition, isolation, notification and specialist support.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962D0-680E-4ADE-A767-67ED1337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576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BEDF1-D721-4F1C-9343-D8EB8831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4815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966DB-0986-472A-B10D-C3EAF6AC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6720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Evacuation requires accessible warning, safe routes, assistance and accountability.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27E7B1-5C55-4470-B60F-362C6133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7680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9E799-3FF7-4D13-AF25-14969E40E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067300"/>
            <a:ext cx="52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77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23E525-C809-4FB7-B439-05BD4DA9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086350"/>
            <a:ext cx="933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202A"/>
                </a:solidFill>
                <a:latin typeface="Aptos"/>
                <a:ea typeface="Aptos"/>
                <a:cs typeface="Aptos"/>
              </a:rPr>
              <a:t>Exercises must produce owned, verified improvement actions.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C87234-DCCF-475C-8CE8-248E7AFD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95950"/>
            <a:ext cx="9191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36A7C-2A67-4280-A4E2-10F16778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048375"/>
            <a:ext cx="9334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185D7D-ED8B-4E6D-8E63-16BB05B6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53150"/>
            <a:ext cx="885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Next lecture: Leveraging Technology for Enhanced Port Facility Security</a:t>
            </a:r>
          </a:p>
        </p:txBody>
      </p:sp>
    </p:spTree>
    <p:extLst>
      <p:ext uri="{BB962C8B-B14F-4D97-AF65-F5344CB8AC3E}">
        <p14:creationId xmlns:p14="http://schemas.microsoft.com/office/powerpoint/2010/main" val="187197889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DA1F6-CC6E-44AC-8C53-4240859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1539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PORT SECURITY MANAGEMENT  •  PSM-28  •  </a:t>
            </a:r>
            <a:r>
              <a:rPr sz="1125" b="1">
                <a:solidFill>
                  <a:srgbClr val="81539A"/>
                </a:solidFill>
                <a:latin typeface="Aptos"/>
                <a:ea typeface="Aptos"/>
                <a:cs typeface="Aptos"/>
              </a:rPr>
              <a:t>LECTURE 11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c57700e7df480f"/>
          <a:stretch xmlns:a="http://schemas.openxmlformats.org/drawingml/2006/main"/>
        </p:blipFill>
        <p:spPr>
          <a:xfrm xmlns:a="http://schemas.openxmlformats.org/drawingml/2006/main">
            <a:off x="11277600" y="171450"/>
            <a:ext cx="590550" cy="590550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A1FA95-8E1F-46A8-AACC-1A093644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>References and further learning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33A94-A02D-46FC-A567-25D07FD4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1D5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7D208-DC00-4018-B00B-67E4CDB0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86525"/>
            <a:ext cx="438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125" b="1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F6874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DCA0E-1B8B-49C6-BB82-C041F361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3F1D5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3F1D52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2DC8-E2AF-47A4-860A-87F4B9F5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7202A"/>
                </a:solidFill>
                <a:latin typeface="Aptos"/>
                <a:ea typeface="Aptos"/>
                <a:cs typeface="Aptos"/>
              </a:rPr>
              <a:t>London Gateway College. Port Security Management (PSM-28), Lecture 11: Safety and Emergency Management.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BF733-0280-406C-A65D-B8B07B53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67386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7386"/>
                </a:solidFill>
                <a:latin typeface="Aptos"/>
                <a:ea typeface="Aptos"/>
                <a:cs typeface="Apto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2A2F1-8544-4E68-ACA2-6E55F66D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67125"/>
            <a:ext cx="1009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>
            <a:normAutofit fontScale="93739"/>
          </a:bodyPr>
          <a:lstStyle xmlns:a="http://schemas.openxmlformats.org/drawingml/2006/main"/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Port Marine Safety Code and Guide to Good Practice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Dangerous Goods in Harbour Areas Regulations 2016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Civil Contingencies Act 2004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Joint Emergency Services Interoperability Principles</a:t>
            </a:r>
          </a:p>
          <a:p xmlns:a="http://schemas.openxmlformats.org/drawingml/2006/main">
            <a:pPr marL="23" indent="-13">
              <a:spcAft>
                <a:spcPts val="12"/>
              </a:spcAft>
              <a:buChar char="•"/>
              <a:defRPr sz="1725">
                <a:solidFill>
                  <a:srgbClr val="17202A"/>
                </a:solidFill>
                <a:latin typeface="Aptos"/>
                <a:ea typeface="Aptos"/>
                <a:cs typeface="Aptos"/>
              </a:defRPr>
            </a:pPr>
            <a:r>
              <a:rPr sz="1725">
                <a:solidFill>
                  <a:srgbClr val="17202A"/>
                </a:solidFill>
                <a:latin typeface="Aptos"/>
                <a:ea typeface="Aptos"/>
                <a:cs typeface="Aptos"/>
              </a:rPr>
              <a:t>UK Government — Maritime security guidance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2B4F96-FCFB-4A51-8E6A-592956A8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86375"/>
            <a:ext cx="1038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A8424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A8424A"/>
                </a:solidFill>
                <a:latin typeface="Aptos"/>
                <a:ea typeface="Aptos"/>
                <a:cs typeface="Aptos"/>
              </a:rPr>
              <a:t>Follow approved emergency plans, statutory duties, competent specialist advice and current local responder arrangements.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5A0586-F96C-45EE-9789-5C98F04D4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43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5F6874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F6874"/>
                </a:solidFill>
                <a:latin typeface="Aptos"/>
                <a:ea typeface="Aptos"/>
                <a:cs typeface="Apto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4875723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2026-09-09T15:33:20.3250000Z</dcterms:created>
  <dcterms:modified xsi:type="dcterms:W3CDTF">2026-09-09T15:33:20.3250000Z</dcterms:modified>
</coreProperties>
</file>