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media/image.png" ContentType="image/jpeg"/>
  <Override PartName="/ppt/media/image2.png" ContentType="image/jpeg"/>
  <Override PartName="/ppt/media/image3.pn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c7e9aa80674be8" /><Relationship Type="http://schemas.openxmlformats.org/officeDocument/2006/relationships/extended-properties" Target="/docProps/app.xml" Id="R3c7f024956974640" /><Relationship Type="http://schemas.openxmlformats.org/officeDocument/2006/relationships/officeDocument" Target="/ppt/presentation.xml" Id="R538e6d325ab34a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6be3fe7e3645d6"/>
  </p:sldMasterIdLst>
  <p:notesMasterIdLst>
    <p:notesMasterId xmlns:r="http://schemas.openxmlformats.org/officeDocument/2006/relationships" r:id="R13923257c8164582"/>
  </p:notesMasterIdLst>
  <p:sldIdLst>
    <p:sldId xmlns:r="http://schemas.openxmlformats.org/officeDocument/2006/relationships" id="256" r:id="R09e8bf82ae1d4dd3"/>
    <p:sldId xmlns:r="http://schemas.openxmlformats.org/officeDocument/2006/relationships" id="257" r:id="R36cf86149b2d48a1"/>
    <p:sldId xmlns:r="http://schemas.openxmlformats.org/officeDocument/2006/relationships" id="258" r:id="R6ca46019c5d744a6"/>
    <p:sldId xmlns:r="http://schemas.openxmlformats.org/officeDocument/2006/relationships" id="259" r:id="Rf2acd91bc61f436a"/>
    <p:sldId xmlns:r="http://schemas.openxmlformats.org/officeDocument/2006/relationships" id="260" r:id="Rebe2d6f635ce4ac4"/>
    <p:sldId xmlns:r="http://schemas.openxmlformats.org/officeDocument/2006/relationships" id="261" r:id="Rb5bae4bd231746d2"/>
    <p:sldId xmlns:r="http://schemas.openxmlformats.org/officeDocument/2006/relationships" id="262" r:id="Ra6f65d0a6b614d5a"/>
    <p:sldId xmlns:r="http://schemas.openxmlformats.org/officeDocument/2006/relationships" id="263" r:id="Rda848b3dec814bf5"/>
    <p:sldId xmlns:r="http://schemas.openxmlformats.org/officeDocument/2006/relationships" id="264" r:id="R4ebbe9d7a0614c7f"/>
    <p:sldId xmlns:r="http://schemas.openxmlformats.org/officeDocument/2006/relationships" id="265" r:id="R483f2b6dd9d74fbe"/>
    <p:sldId xmlns:r="http://schemas.openxmlformats.org/officeDocument/2006/relationships" id="266" r:id="R51b70112ac22461a"/>
    <p:sldId xmlns:r="http://schemas.openxmlformats.org/officeDocument/2006/relationships" id="267" r:id="Re74f36388cd2467a"/>
    <p:sldId xmlns:r="http://schemas.openxmlformats.org/officeDocument/2006/relationships" id="268" r:id="R1b9d462d459f4712"/>
    <p:sldId xmlns:r="http://schemas.openxmlformats.org/officeDocument/2006/relationships" id="269" r:id="R1e3231d4b1c3494c"/>
    <p:sldId xmlns:r="http://schemas.openxmlformats.org/officeDocument/2006/relationships" id="270" r:id="R1f71abe09cf74f05"/>
    <p:sldId xmlns:r="http://schemas.openxmlformats.org/officeDocument/2006/relationships" id="271" r:id="Ra19de115766844e1"/>
    <p:sldId xmlns:r="http://schemas.openxmlformats.org/officeDocument/2006/relationships" id="272" r:id="Rf97d3c8c673542a6"/>
    <p:sldId xmlns:r="http://schemas.openxmlformats.org/officeDocument/2006/relationships" id="273" r:id="R44715c27462842f4"/>
    <p:sldId xmlns:r="http://schemas.openxmlformats.org/officeDocument/2006/relationships" id="274" r:id="Rec7f217e3db94a61"/>
    <p:sldId xmlns:r="http://schemas.openxmlformats.org/officeDocument/2006/relationships" id="275" r:id="Refe5747f2c2f4506"/>
    <p:sldId xmlns:r="http://schemas.openxmlformats.org/officeDocument/2006/relationships" id="276" r:id="R479201f720b2482f"/>
    <p:sldId xmlns:r="http://schemas.openxmlformats.org/officeDocument/2006/relationships" id="277" r:id="Rdeb64ed824f04a2e"/>
    <p:sldId xmlns:r="http://schemas.openxmlformats.org/officeDocument/2006/relationships" id="278" r:id="Rc58c766e941a40bb"/>
    <p:sldId xmlns:r="http://schemas.openxmlformats.org/officeDocument/2006/relationships" id="279" r:id="R1045a467107640ad"/>
    <p:sldId xmlns:r="http://schemas.openxmlformats.org/officeDocument/2006/relationships" id="280" r:id="Rf22dfbf363b54959"/>
    <p:sldId xmlns:r="http://schemas.openxmlformats.org/officeDocument/2006/relationships" id="281" r:id="R7c15c82af4dc4b94"/>
    <p:sldId xmlns:r="http://schemas.openxmlformats.org/officeDocument/2006/relationships" id="282" r:id="Rb35814e66b4c4b93"/>
    <p:sldId xmlns:r="http://schemas.openxmlformats.org/officeDocument/2006/relationships" id="283" r:id="R3de92a3b095947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b0f40d6317421f" /><Relationship Type="http://schemas.openxmlformats.org/officeDocument/2006/relationships/slideMaster" Target="/ppt/slideMasters/slideMaster1.xml" Id="Ra26be3fe7e3645d6" /><Relationship Type="http://schemas.openxmlformats.org/officeDocument/2006/relationships/notesMaster" Target="/ppt/notesMasters/notesMaster1.xml" Id="R13923257c8164582" /><Relationship Type="http://schemas.openxmlformats.org/officeDocument/2006/relationships/presProps" Target="/ppt/presProps.xml" Id="Rb2b1c849077f4824" /><Relationship Type="http://schemas.openxmlformats.org/officeDocument/2006/relationships/tableStyles" Target="/ppt/tableStyles.xml" Id="R2893748c39764c1e" /><Relationship Type="http://schemas.openxmlformats.org/officeDocument/2006/relationships/slide" Target="/ppt/slides/slide1.xml" Id="R09e8bf82ae1d4dd3" /><Relationship Type="http://schemas.openxmlformats.org/officeDocument/2006/relationships/slide" Target="/ppt/slides/slide2.xml" Id="R36cf86149b2d48a1" /><Relationship Type="http://schemas.openxmlformats.org/officeDocument/2006/relationships/slide" Target="/ppt/slides/slide3.xml" Id="R6ca46019c5d744a6" /><Relationship Type="http://schemas.openxmlformats.org/officeDocument/2006/relationships/slide" Target="/ppt/slides/slide4.xml" Id="Rf2acd91bc61f436a" /><Relationship Type="http://schemas.openxmlformats.org/officeDocument/2006/relationships/slide" Target="/ppt/slides/slide5.xml" Id="Rebe2d6f635ce4ac4" /><Relationship Type="http://schemas.openxmlformats.org/officeDocument/2006/relationships/slide" Target="/ppt/slides/slide6.xml" Id="Rb5bae4bd231746d2" /><Relationship Type="http://schemas.openxmlformats.org/officeDocument/2006/relationships/slide" Target="/ppt/slides/slide7.xml" Id="Ra6f65d0a6b614d5a" /><Relationship Type="http://schemas.openxmlformats.org/officeDocument/2006/relationships/slide" Target="/ppt/slides/slide8.xml" Id="Rda848b3dec814bf5" /><Relationship Type="http://schemas.openxmlformats.org/officeDocument/2006/relationships/slide" Target="/ppt/slides/slide9.xml" Id="R4ebbe9d7a0614c7f" /><Relationship Type="http://schemas.openxmlformats.org/officeDocument/2006/relationships/slide" Target="/ppt/slides/slide10.xml" Id="R483f2b6dd9d74fbe" /><Relationship Type="http://schemas.openxmlformats.org/officeDocument/2006/relationships/slide" Target="/ppt/slides/slide11.xml" Id="R51b70112ac22461a" /><Relationship Type="http://schemas.openxmlformats.org/officeDocument/2006/relationships/slide" Target="/ppt/slides/slide12.xml" Id="Re74f36388cd2467a" /><Relationship Type="http://schemas.openxmlformats.org/officeDocument/2006/relationships/slide" Target="/ppt/slides/slide13.xml" Id="R1b9d462d459f4712" /><Relationship Type="http://schemas.openxmlformats.org/officeDocument/2006/relationships/slide" Target="/ppt/slides/slide14.xml" Id="R1e3231d4b1c3494c" /><Relationship Type="http://schemas.openxmlformats.org/officeDocument/2006/relationships/slide" Target="/ppt/slides/slide15.xml" Id="R1f71abe09cf74f05" /><Relationship Type="http://schemas.openxmlformats.org/officeDocument/2006/relationships/slide" Target="/ppt/slides/slide16.xml" Id="Ra19de115766844e1" /><Relationship Type="http://schemas.openxmlformats.org/officeDocument/2006/relationships/slide" Target="/ppt/slides/slide17.xml" Id="Rf97d3c8c673542a6" /><Relationship Type="http://schemas.openxmlformats.org/officeDocument/2006/relationships/slide" Target="/ppt/slides/slide18.xml" Id="R44715c27462842f4" /><Relationship Type="http://schemas.openxmlformats.org/officeDocument/2006/relationships/slide" Target="/ppt/slides/slide19.xml" Id="Rec7f217e3db94a61" /><Relationship Type="http://schemas.openxmlformats.org/officeDocument/2006/relationships/slide" Target="/ppt/slides/slide20.xml" Id="Refe5747f2c2f4506" /><Relationship Type="http://schemas.openxmlformats.org/officeDocument/2006/relationships/slide" Target="/ppt/slides/slide21.xml" Id="R479201f720b2482f" /><Relationship Type="http://schemas.openxmlformats.org/officeDocument/2006/relationships/slide" Target="/ppt/slides/slide22.xml" Id="Rdeb64ed824f04a2e" /><Relationship Type="http://schemas.openxmlformats.org/officeDocument/2006/relationships/slide" Target="/ppt/slides/slide23.xml" Id="Rc58c766e941a40bb" /><Relationship Type="http://schemas.openxmlformats.org/officeDocument/2006/relationships/slide" Target="/ppt/slides/slide24.xml" Id="R1045a467107640ad" /><Relationship Type="http://schemas.openxmlformats.org/officeDocument/2006/relationships/slide" Target="/ppt/slides/slide25.xml" Id="Rf22dfbf363b54959" /><Relationship Type="http://schemas.openxmlformats.org/officeDocument/2006/relationships/slide" Target="/ppt/slides/slide26.xml" Id="R7c15c82af4dc4b94" /><Relationship Type="http://schemas.openxmlformats.org/officeDocument/2006/relationships/slide" Target="/ppt/slides/slide27.xml" Id="Rb35814e66b4c4b93" /><Relationship Type="http://schemas.openxmlformats.org/officeDocument/2006/relationships/slide" Target="/ppt/slides/slide28.xml" Id="R3de92a3b095947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630a8b8baa48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29106377144cd9" /><Relationship Type="http://schemas.openxmlformats.org/officeDocument/2006/relationships/notesMaster" Target="/ppt/notesMasters/notesMaster1.xml" Id="Rbeb2a5c31ddb4c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a0ae3e55f44dd8" /><Relationship Type="http://schemas.openxmlformats.org/officeDocument/2006/relationships/notesMaster" Target="/ppt/notesMasters/notesMaster1.xml" Id="Rfac7cbc491d344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fa5e846d574cec" /><Relationship Type="http://schemas.openxmlformats.org/officeDocument/2006/relationships/notesMaster" Target="/ppt/notesMasters/notesMaster1.xml" Id="Rcf7fbacaca8242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8c5c884cf04789" /><Relationship Type="http://schemas.openxmlformats.org/officeDocument/2006/relationships/notesMaster" Target="/ppt/notesMasters/notesMaster1.xml" Id="R367f6da5d93d4b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069b4fca9341eb" /><Relationship Type="http://schemas.openxmlformats.org/officeDocument/2006/relationships/notesMaster" Target="/ppt/notesMasters/notesMaster1.xml" Id="R7677d4b7437843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f3fae7eecd4cb6" /><Relationship Type="http://schemas.openxmlformats.org/officeDocument/2006/relationships/notesMaster" Target="/ppt/notesMasters/notesMaster1.xml" Id="Rbdd64d71637144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324c1344dc4748" /><Relationship Type="http://schemas.openxmlformats.org/officeDocument/2006/relationships/notesMaster" Target="/ppt/notesMasters/notesMaster1.xml" Id="Rb42475bd4bd342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6a1e045d43b49a6" /><Relationship Type="http://schemas.openxmlformats.org/officeDocument/2006/relationships/notesMaster" Target="/ppt/notesMasters/notesMaster1.xml" Id="R899d95a8c9c049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2f7f600c104de1" /><Relationship Type="http://schemas.openxmlformats.org/officeDocument/2006/relationships/notesMaster" Target="/ppt/notesMasters/notesMaster1.xml" Id="R02d20e88ca4943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8e23b991e8435b" /><Relationship Type="http://schemas.openxmlformats.org/officeDocument/2006/relationships/notesMaster" Target="/ppt/notesMasters/notesMaster1.xml" Id="R78b33804f2ad44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a8f1436fb1d423c" /><Relationship Type="http://schemas.openxmlformats.org/officeDocument/2006/relationships/notesMaster" Target="/ppt/notesMasters/notesMaster1.xml" Id="Rbc4cb99bde5344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3ca63e2568c4c54" /><Relationship Type="http://schemas.openxmlformats.org/officeDocument/2006/relationships/notesMaster" Target="/ppt/notesMasters/notesMaster1.xml" Id="Rddaf0902589f41d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1f67ea8bcad4203" /><Relationship Type="http://schemas.openxmlformats.org/officeDocument/2006/relationships/notesMaster" Target="/ppt/notesMasters/notesMaster1.xml" Id="R52934e83517c49a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7d463864a34ec0" /><Relationship Type="http://schemas.openxmlformats.org/officeDocument/2006/relationships/notesMaster" Target="/ppt/notesMasters/notesMaster1.xml" Id="R8d3adbeb43514e5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0d686f6d176407d" /><Relationship Type="http://schemas.openxmlformats.org/officeDocument/2006/relationships/notesMaster" Target="/ppt/notesMasters/notesMaster1.xml" Id="Rc55f0b53644e43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171019ce20e451a" /><Relationship Type="http://schemas.openxmlformats.org/officeDocument/2006/relationships/notesMaster" Target="/ppt/notesMasters/notesMaster1.xml" Id="R816bad5abdd74da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2e7bf89e0ea4371" /><Relationship Type="http://schemas.openxmlformats.org/officeDocument/2006/relationships/notesMaster" Target="/ppt/notesMasters/notesMaster1.xml" Id="R3ae30f5fb32e4ab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e62835c27de41c5" /><Relationship Type="http://schemas.openxmlformats.org/officeDocument/2006/relationships/notesMaster" Target="/ppt/notesMasters/notesMaster1.xml" Id="R9b5b4a9fae784d8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8f420dd66e54350" /><Relationship Type="http://schemas.openxmlformats.org/officeDocument/2006/relationships/notesMaster" Target="/ppt/notesMasters/notesMaster1.xml" Id="Rbee22df1ecc94f1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1e2253eb9884598" /><Relationship Type="http://schemas.openxmlformats.org/officeDocument/2006/relationships/notesMaster" Target="/ppt/notesMasters/notesMaster1.xml" Id="R8c0d656aac0447d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5981f0f222e444f" /><Relationship Type="http://schemas.openxmlformats.org/officeDocument/2006/relationships/notesMaster" Target="/ppt/notesMasters/notesMaster1.xml" Id="R44461a7e4773422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d2469110a5846b3" /><Relationship Type="http://schemas.openxmlformats.org/officeDocument/2006/relationships/notesMaster" Target="/ppt/notesMasters/notesMaster1.xml" Id="R3c515b9856d441b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616d3d13bcf4d80" /><Relationship Type="http://schemas.openxmlformats.org/officeDocument/2006/relationships/notesMaster" Target="/ppt/notesMasters/notesMaster1.xml" Id="R38b2075f65bd48b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20047fde9ce49e1" /><Relationship Type="http://schemas.openxmlformats.org/officeDocument/2006/relationships/notesMaster" Target="/ppt/notesMasters/notesMaster1.xml" Id="R7fe0f788bce94ab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177c4378bee4d5c" /><Relationship Type="http://schemas.openxmlformats.org/officeDocument/2006/relationships/notesMaster" Target="/ppt/notesMasters/notesMaster1.xml" Id="R42c4465a711047a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358c5b19e1d47f3" /><Relationship Type="http://schemas.openxmlformats.org/officeDocument/2006/relationships/notesMaster" Target="/ppt/notesMasters/notesMaster1.xml" Id="R45fd447b960d462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7da337e188643f5" /><Relationship Type="http://schemas.openxmlformats.org/officeDocument/2006/relationships/notesMaster" Target="/ppt/notesMasters/notesMaster1.xml" Id="R6c0af2ba976747d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41b3f484b7341aa" /><Relationship Type="http://schemas.openxmlformats.org/officeDocument/2006/relationships/notesMaster" Target="/ppt/notesMasters/notesMaster1.xml" Id="Ra78146bfa46444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lecture, connect it to the course aim and invite one operational expectation.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Cover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Relate the course aim to the learner's role and local operating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outcomes 1–5 as a learning contract and connect them to earlier lectures.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Emphasise application, ethical judgement and evidence-based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lecture objectives and explain the route from principles to applied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the activity in pairs. Require assumptions, accountable owners and evidence before debriefing.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separate observed facts, reasonable inference and questions requiring verification.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explore human, organisational and operational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Facilitate the applied scenario using approved escalation routes, clear ownership and a review trigger.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answer: B. Ask learners to explain why each distractor is weaker.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each learner to identify one action they will transfer into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learners to current official guidance, approved local plans and competent-authority instructions.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https://www.imo.org/en/ourwork/security/pages/cyber-security.aspx</a:t>
            </a:r>
          </a:p>
          <a:p xmlns:a="http://schemas.openxmlformats.org/drawingml/2006/main">
            <a:r>
              <a:t>- https://www.ncsc.gov.uk/collection/10-steps-to-cyber-security</a:t>
            </a:r>
          </a:p>
          <a:p xmlns:a="http://schemas.openxmlformats.org/drawingml/2006/main">
            <a:r>
              <a:t>- https://www.npsa.gov.uk/security-best-practices/security-culture</a:t>
            </a:r>
          </a:p>
          <a:p xmlns:a="http://schemas.openxmlformats.org/drawingml/2006/main">
            <a:r>
              <a:t>- https://ico.org.uk/for-organisations/uk-gdpr-guidance-and-resources/</a:t>
            </a:r>
          </a:p>
          <a:p xmlns:a="http://schemas.openxmlformats.org/drawingml/2006/main">
            <a:r>
              <a:t>- https://www.imo.org/en/OurWork/Security/Pages/Whole-of-Government-Approach-to-Maritime-Security.aspx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8c0065b7264d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90d610f8724029" /><Relationship Type="http://schemas.openxmlformats.org/officeDocument/2006/relationships/slideLayout" Target="/ppt/slideLayouts/slideLayout1.xml" Id="Ra2fae99ee5994e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fae99ee5994e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c2026d0024134" /><Relationship Type="http://schemas.openxmlformats.org/officeDocument/2006/relationships/image" Target="/ppt/media/image.png" Id="R01d842c4beb94b75" /><Relationship Type="http://schemas.openxmlformats.org/officeDocument/2006/relationships/image" Target="/ppt/media/image.jpeg" Id="Rf2e141dcf48d479c" /><Relationship Type="http://schemas.openxmlformats.org/officeDocument/2006/relationships/notesSlide" Target="/ppt/notesSlides/notesSlide1.xml" Id="Rc4661fb020534d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328c1672f447c" /><Relationship Type="http://schemas.openxmlformats.org/officeDocument/2006/relationships/image" Target="/ppt/media/image2.jpeg" Id="R131539e70a2645d6" /><Relationship Type="http://schemas.openxmlformats.org/officeDocument/2006/relationships/notesSlide" Target="/ppt/notesSlides/notesSlide2.xml" Id="R3f7163cf6d5141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2d7fd6934460c" /><Relationship Type="http://schemas.openxmlformats.org/officeDocument/2006/relationships/image" Target="/ppt/media/image3.jpeg" Id="R3402a3aa305648c9" /><Relationship Type="http://schemas.openxmlformats.org/officeDocument/2006/relationships/notesSlide" Target="/ppt/notesSlides/notesSlide3.xml" Id="Rf1679767127a4f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40e6136123476c" /><Relationship Type="http://schemas.openxmlformats.org/officeDocument/2006/relationships/image" Target="/ppt/media/image4.jpeg" Id="R6de11f2fd69f4db5" /><Relationship Type="http://schemas.openxmlformats.org/officeDocument/2006/relationships/notesSlide" Target="/ppt/notesSlides/notesSlide4.xml" Id="Rd7582f491c4441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f2a1d0da14eb0" /><Relationship Type="http://schemas.openxmlformats.org/officeDocument/2006/relationships/image" Target="/ppt/media/image5.jpeg" Id="Rb060500be1714b7e" /><Relationship Type="http://schemas.openxmlformats.org/officeDocument/2006/relationships/notesSlide" Target="/ppt/notesSlides/notesSlide5.xml" Id="Rba8781a7221940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59bff9af7401e" /><Relationship Type="http://schemas.openxmlformats.org/officeDocument/2006/relationships/image" Target="/ppt/media/image6.jpeg" Id="R7d287f76581142c8" /><Relationship Type="http://schemas.openxmlformats.org/officeDocument/2006/relationships/notesSlide" Target="/ppt/notesSlides/notesSlide6.xml" Id="Ra919d393844143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f5a432c1a542a2" /><Relationship Type="http://schemas.openxmlformats.org/officeDocument/2006/relationships/image" Target="/ppt/media/image7.jpeg" Id="Ra5718772ff0e4f05" /><Relationship Type="http://schemas.openxmlformats.org/officeDocument/2006/relationships/notesSlide" Target="/ppt/notesSlides/notesSlide7.xml" Id="R420f0546382b43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fd00f8e724937" /><Relationship Type="http://schemas.openxmlformats.org/officeDocument/2006/relationships/image" Target="/ppt/media/image8.jpeg" Id="R63f55ebed61a453e" /><Relationship Type="http://schemas.openxmlformats.org/officeDocument/2006/relationships/notesSlide" Target="/ppt/notesSlides/notesSlide8.xml" Id="R4e7f63ab8afc47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e89ca40274fe5" /><Relationship Type="http://schemas.openxmlformats.org/officeDocument/2006/relationships/image" Target="/ppt/media/image9.jpeg" Id="Rabb9f46ff9ce417f" /><Relationship Type="http://schemas.openxmlformats.org/officeDocument/2006/relationships/notesSlide" Target="/ppt/notesSlides/notesSlide9.xml" Id="R275ce566617d46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44337a77b42fe" /><Relationship Type="http://schemas.openxmlformats.org/officeDocument/2006/relationships/image" Target="/ppt/media/image10.jpeg" Id="R4c16365d66ca4870" /><Relationship Type="http://schemas.openxmlformats.org/officeDocument/2006/relationships/notesSlide" Target="/ppt/notesSlides/notesSlide10.xml" Id="Rb20df17eee334c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3f21592f441be" /><Relationship Type="http://schemas.openxmlformats.org/officeDocument/2006/relationships/image" Target="/ppt/media/image2.png" Id="R629d647940ee4bcd" /><Relationship Type="http://schemas.openxmlformats.org/officeDocument/2006/relationships/image" Target="/ppt/media/image11.jpeg" Id="R86738e1f76c94af9" /><Relationship Type="http://schemas.openxmlformats.org/officeDocument/2006/relationships/notesSlide" Target="/ppt/notesSlides/notesSlide11.xml" Id="Ref86901fd92a41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d69eeba0364a08" /><Relationship Type="http://schemas.openxmlformats.org/officeDocument/2006/relationships/image" Target="/ppt/media/image12.jpeg" Id="R6b6e5aaac4774069" /><Relationship Type="http://schemas.openxmlformats.org/officeDocument/2006/relationships/notesSlide" Target="/ppt/notesSlides/notesSlide12.xml" Id="R1364530a20ce46f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fd27487354d2c" /><Relationship Type="http://schemas.openxmlformats.org/officeDocument/2006/relationships/image" Target="/ppt/media/image13.jpeg" Id="R3c86b89426c94405" /><Relationship Type="http://schemas.openxmlformats.org/officeDocument/2006/relationships/notesSlide" Target="/ppt/notesSlides/notesSlide13.xml" Id="R2f3cb70ab188403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62ee6b6cf4d51" /><Relationship Type="http://schemas.openxmlformats.org/officeDocument/2006/relationships/image" Target="/ppt/media/image14.jpeg" Id="R124858e43f724f0b" /><Relationship Type="http://schemas.openxmlformats.org/officeDocument/2006/relationships/notesSlide" Target="/ppt/notesSlides/notesSlide14.xml" Id="R8e62ce7d08cb43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9a655590b47d8" /><Relationship Type="http://schemas.openxmlformats.org/officeDocument/2006/relationships/image" Target="/ppt/media/image15.jpeg" Id="R869ae19dde4f4088" /><Relationship Type="http://schemas.openxmlformats.org/officeDocument/2006/relationships/notesSlide" Target="/ppt/notesSlides/notesSlide15.xml" Id="Rc17a858a8d8247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03dd79db546aa" /><Relationship Type="http://schemas.openxmlformats.org/officeDocument/2006/relationships/image" Target="/ppt/media/image16.jpeg" Id="Rd695d4a3b3c74b01" /><Relationship Type="http://schemas.openxmlformats.org/officeDocument/2006/relationships/notesSlide" Target="/ppt/notesSlides/notesSlide16.xml" Id="Rbee08cf53059462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b73e289ed4dad" /><Relationship Type="http://schemas.openxmlformats.org/officeDocument/2006/relationships/image" Target="/ppt/media/image17.jpeg" Id="Rd33528dab7dc4480" /><Relationship Type="http://schemas.openxmlformats.org/officeDocument/2006/relationships/notesSlide" Target="/ppt/notesSlides/notesSlide17.xml" Id="Ra5ba561eb7ab47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54847597074a20" /><Relationship Type="http://schemas.openxmlformats.org/officeDocument/2006/relationships/image" Target="/ppt/media/image18.jpeg" Id="R14d3ef7d16224064" /><Relationship Type="http://schemas.openxmlformats.org/officeDocument/2006/relationships/notesSlide" Target="/ppt/notesSlides/notesSlide18.xml" Id="Re5179ae20fc74f0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3e91f773142b9" /><Relationship Type="http://schemas.openxmlformats.org/officeDocument/2006/relationships/image" Target="/ppt/media/image19.jpeg" Id="R14a1dacb77194698" /><Relationship Type="http://schemas.openxmlformats.org/officeDocument/2006/relationships/notesSlide" Target="/ppt/notesSlides/notesSlide19.xml" Id="R94de4e83e88a4a5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279eaab3b34ae0" /><Relationship Type="http://schemas.openxmlformats.org/officeDocument/2006/relationships/image" Target="/ppt/media/image20.jpeg" Id="Rb7845866716842c7" /><Relationship Type="http://schemas.openxmlformats.org/officeDocument/2006/relationships/notesSlide" Target="/ppt/notesSlides/notesSlide20.xml" Id="R914988f89e8d43a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15e254c1e34241" /><Relationship Type="http://schemas.openxmlformats.org/officeDocument/2006/relationships/image" Target="/ppt/media/image3.png" Id="R78f0a59d57694b34" /><Relationship Type="http://schemas.openxmlformats.org/officeDocument/2006/relationships/image" Target="/ppt/media/image21.jpeg" Id="R5849fc23dff646df" /><Relationship Type="http://schemas.openxmlformats.org/officeDocument/2006/relationships/notesSlide" Target="/ppt/notesSlides/notesSlide21.xml" Id="Rcf7b37c8e26b44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9e0ae1a58483c" /><Relationship Type="http://schemas.openxmlformats.org/officeDocument/2006/relationships/image" Target="/ppt/media/image22.jpeg" Id="R61bd277b8408467a" /><Relationship Type="http://schemas.openxmlformats.org/officeDocument/2006/relationships/notesSlide" Target="/ppt/notesSlides/notesSlide22.xml" Id="Rbf168a938ff84f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16291fbfd451b" /><Relationship Type="http://schemas.openxmlformats.org/officeDocument/2006/relationships/image" Target="/ppt/media/image23.jpeg" Id="Rff5b72ff4fdf43e5" /><Relationship Type="http://schemas.openxmlformats.org/officeDocument/2006/relationships/notesSlide" Target="/ppt/notesSlides/notesSlide23.xml" Id="R694ddf38ed3f4a9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45eddb7954ed5" /><Relationship Type="http://schemas.openxmlformats.org/officeDocument/2006/relationships/image" Target="/ppt/media/image24.jpeg" Id="R6865ad2ce83046ce" /><Relationship Type="http://schemas.openxmlformats.org/officeDocument/2006/relationships/notesSlide" Target="/ppt/notesSlides/notesSlide24.xml" Id="Rfdc6b2ca4d66436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418fb90834f68" /><Relationship Type="http://schemas.openxmlformats.org/officeDocument/2006/relationships/image" Target="/ppt/media/image25.jpeg" Id="R2174a7d3b86f4800" /><Relationship Type="http://schemas.openxmlformats.org/officeDocument/2006/relationships/notesSlide" Target="/ppt/notesSlides/notesSlide25.xml" Id="Rc631dbe0f9e441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e1807a007740cd" /><Relationship Type="http://schemas.openxmlformats.org/officeDocument/2006/relationships/image" Target="/ppt/media/image26.jpeg" Id="R555f057851044324" /><Relationship Type="http://schemas.openxmlformats.org/officeDocument/2006/relationships/notesSlide" Target="/ppt/notesSlides/notesSlide26.xml" Id="R1b7ab3749830461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96282e24c4e02" /><Relationship Type="http://schemas.openxmlformats.org/officeDocument/2006/relationships/image" Target="/ppt/media/image27.jpeg" Id="R56064fd9ace14b20" /><Relationship Type="http://schemas.openxmlformats.org/officeDocument/2006/relationships/notesSlide" Target="/ppt/notesSlides/notesSlide27.xml" Id="Rd00dfb6e8cce449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6690e059a43f9" /><Relationship Type="http://schemas.openxmlformats.org/officeDocument/2006/relationships/image" Target="/ppt/media/image28.jpeg" Id="R9fa06860f77d48c3" /><Relationship Type="http://schemas.openxmlformats.org/officeDocument/2006/relationships/notesSlide" Target="/ppt/notesSlides/notesSlide28.xml" Id="Rc6ba58c15901440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842c4beb94b7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3F27F-1DA2-4AE9-AB14-9F448983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1102D">
                  <a:alpha val="92157"/>
                </a:srgbClr>
              </a:gs>
              <a:gs pos="100000">
                <a:srgbClr val="21102D">
                  <a:alpha val="60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A07EF-EF8A-4E97-A4BB-2782E674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990600" cy="9906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e141dcf48d479c"/>
          <a:stretch xmlns:a="http://schemas.openxmlformats.org/drawingml/2006/main"/>
        </p:blipFill>
        <p:spPr>
          <a:xfrm xmlns:a="http://schemas.openxmlformats.org/drawingml/2006/main">
            <a:off x="695325" y="63817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DA4AD-F451-4E9B-9C3B-A64B5B61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7048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LONDON GATEWAY COLLEGE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AB348-04C4-4B05-A41B-183415B2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1435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59"/>
          </a:bodyPr>
          <a:lstStyle xmlns:a="http://schemas.openxmlformats.org/drawingml/2006/main"/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PORT SECURITY</a:t>
            </a:r>
          </a:p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582C6-EA5C-4627-AB50-1675178A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Course code: PSM-28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676D3-9635-486E-859B-F82936EE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1476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D416A9-406B-44EF-8141-B4E0F0EA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238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A14B4-A7D2-493E-9C36-CFD2F931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5300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934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Leveraging Technology for Enhanced Port Facility Security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94F08-2E29-42B3-8D85-A198DDBB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38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Comprehensive learning aid • CPD training deck</a:t>
            </a:r>
          </a:p>
        </p:txBody>
      </p:sp>
    </p:spTree>
    <p:extLst>
      <p:ext uri="{BB962C8B-B14F-4D97-AF65-F5344CB8AC3E}">
        <p14:creationId xmlns:p14="http://schemas.microsoft.com/office/powerpoint/2010/main" val="841968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9DDB9E-E514-481D-B183-5AFDE74D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1539e70a2645d6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85419E-A57C-4DE4-9F87-9A88F9B0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aim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329FC-266A-4B48-9C3D-E6EC97F4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57DD7-A31C-479F-8E5D-BD749F82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2033F-9C26-4824-AFF7-9EEBEB7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14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confident, risk-aware port security practitioners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68126-115E-46A9-9687-07A86091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695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The course provides a comprehensive understanding of the principles, practices and regulatory frameworks that underpin security in the global maritime industry.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DA6EAE-E4C3-4976-A1A6-AE0CCCB2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52600"/>
            <a:ext cx="3238500" cy="335280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96F61-23F2-46F8-9976-22D29947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764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CCB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DCCBE2"/>
                </a:solidFill>
                <a:latin typeface="Aptos"/>
                <a:ea typeface="Aptos"/>
                <a:cs typeface="Aptos"/>
              </a:rPr>
              <a:t>LEARNERS WILL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26851-DC46-4AAA-91B2-680B64A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5336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F04F8-A1F1-4C83-9A04-105F600A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5277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622936-6D6D-4D38-8E1B-01F5E7D9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71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EF851-D9B9-4349-A43E-02369714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291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security risks in port environments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4E0F6-7BE6-4A4B-BF9F-E0784347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  •  Cargo  •  Vessels  •  Infrastructure  •  Trade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DDCF9-F57B-441D-980F-1897F3F0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86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Professional emphasis: proactive risk management, emergency preparedness, compliance, technology, collaboration and ethical practice.</a:t>
            </a:r>
          </a:p>
        </p:txBody>
      </p:sp>
    </p:spTree>
    <p:extLst>
      <p:ext uri="{BB962C8B-B14F-4D97-AF65-F5344CB8AC3E}">
        <p14:creationId xmlns:p14="http://schemas.microsoft.com/office/powerpoint/2010/main" val="9466715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B1B04A-5A13-4D89-BCFC-FCAB4D0A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2a3aa305648c9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02EF51-9971-4550-BED1-42D2EA90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foundations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0A58C-62F1-4204-A7E8-B1B5392D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EF44C-DF75-4467-8C86-2F49A2C7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F48D3-58D8-46A3-95C3-38E9FFDC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On successful completion, learners will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1D07A-9028-44CD-AAE4-BD356FAE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6155C-116E-473A-A6E2-DECDB8BA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B6009-0E4D-4E16-BF87-144FA48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core port-security concepts and strategic importance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61A78-8618-42B4-9B7B-06053DA6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FCB47-2594-4986-B547-12F44D4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C5FB4-58BD-402C-B956-3478F3B1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Critically assess legal and regulatory frameworks, including SOLAS and the ISPS Code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79EE2-5CCD-4683-83EA-EB7CDDF5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BA8A6-7FDC-466A-A9CF-0BCF290F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26BF1-9B3B-4708-9902-DAC15970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Identify physical, cyber, criminal and insider threats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72EA1-310E-4859-966E-4ED44C0D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EA178-B6E6-48F5-B7A4-B39AC1C8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891F0-4A87-47D1-9811-0EDA0C79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728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security plans covering assessment, access, surveillance, response and communication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98C85D-B631-4685-AD00-FE782B04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37491A-066B-4F30-9DEE-6B44BA09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DB1D9-2BD8-4EF2-B061-C51E550B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stakeholder roles across port authorities, security, customs and international agencies</a:t>
            </a:r>
          </a:p>
        </p:txBody>
      </p:sp>
    </p:spTree>
    <p:extLst>
      <p:ext uri="{BB962C8B-B14F-4D97-AF65-F5344CB8AC3E}">
        <p14:creationId xmlns:p14="http://schemas.microsoft.com/office/powerpoint/2010/main" val="6563390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5E1D68-FFB4-449C-8316-1DE16E53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11f2fd69f4db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ABC111-014B-43C7-A98A-DB5C7AAB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application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7C0B3-4455-4D6E-B0A7-56A043D3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F3F27-41DD-4190-A78F-7473C87F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B8C9F-D248-4F48-8D78-03F18824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Learners will also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D8004-8C78-4586-9A1A-B140F9FC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177F7-3F84-4E64-A985-F233F087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02782-8064-456C-B382-9517CF0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risk-management principles to vulnerability assessment and mitigation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4CA17-75E7-4478-95CF-789482D6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2B76B-B09F-4C14-A931-DF07B8E2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54C8A-7549-4F86-8001-F272B192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Analyse security technologies such as CCTV, biometrics, AIS and cyber tools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5D4A0-2AEF-4E1D-87E5-5FA4EB54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8EAD4-E665-4842-88D6-93D59102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4AE9C-CAFE-467B-AAE9-4018DE9B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Evaluate incidents and turn lessons learned into stronger controls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BA3AB1-E108-45B1-B8BF-E3B3DBFC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BB228-493C-48A6-8DD8-971216FD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8A06F-6E5E-4C99-B397-0D0556AF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Communicate during crises, inter-agency coordination and stakeholder reporting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A5380-A613-4F63-846C-9129A9A7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313C2-CF83-4FF3-AA85-E658F0A6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20A08-4D60-4875-9F21-89644791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 ethically and lawfully while protecting rights and civil liberties</a:t>
            </a:r>
          </a:p>
        </p:txBody>
      </p:sp>
    </p:spTree>
    <p:extLst>
      <p:ext uri="{BB962C8B-B14F-4D97-AF65-F5344CB8AC3E}">
        <p14:creationId xmlns:p14="http://schemas.microsoft.com/office/powerpoint/2010/main" val="13634971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B0D96-E1C8-459A-BC97-39F85B64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0500be1714b7e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7DC308-594E-48C7-BB1E-500EFC79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12: learning objectives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F41FB-1454-4043-9CC9-05CD28D1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E6186-2F56-4553-808E-DE5C3D7C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7DF14-02D7-4703-8DE1-26D3895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000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0" b="1">
                <a:solidFill>
                  <a:srgbClr val="EDE4F1"/>
                </a:solidFill>
                <a:latin typeface="Aptos"/>
                <a:ea typeface="Aptos"/>
                <a:cs typeface="Aptos"/>
              </a:defRPr>
            </a:pPr>
            <a:r>
              <a:rPr sz="10800" b="1">
                <a:solidFill>
                  <a:srgbClr val="EDE4F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FE721-FD30-47C0-AA4D-361C6878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809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5431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Leveraging Technology for Enhanced Port Facility Security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08760-A96C-454F-B66F-CDB8F9DC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86100"/>
            <a:ext cx="7524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Risk-led technology, surveillance, cyber resilience, intelligence and information fusion.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517EF-35C4-4307-A989-1DD8F602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9575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Select technology against operational and security outcomes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Design surveillance as a detect–assess–respond system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Manage cyber risk across IT and operational technology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Turn lawful intelligence and information sharing into accountable decisions</a:t>
            </a:r>
          </a:p>
        </p:txBody>
      </p:sp>
    </p:spTree>
    <p:extLst>
      <p:ext uri="{BB962C8B-B14F-4D97-AF65-F5344CB8AC3E}">
        <p14:creationId xmlns:p14="http://schemas.microsoft.com/office/powerpoint/2010/main" val="4246878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21E640-71B9-48C1-BEFD-A46789D4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287f76581142c8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A27E99-9985-4BE7-9551-D8A464A7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7272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Technology extends judgement—it does not replace 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B2891-B70F-440E-B6F1-E03F7660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2C1E1-42ED-4131-92B1-A246E121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2BA83-D474-4FB3-8987-5F19563D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243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Value appears when systems support a defined decision and reliable response.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DE905C-BDCC-4C45-B568-5372EAA7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B5D7A-93AD-4F94-A306-1C1574AB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F2B6E-7EEA-4AF3-BEA0-812772E2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SENSE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CF289-2552-4154-905C-AAB60254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Collect relevant data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C7EDD-B4E3-4A79-ADDD-EB3C1824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00F2E-1DAD-4694-8527-B3B22E50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56E4B-7FB9-409E-9C7A-D9A655BB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UNDERSTAND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85FB3-1C7B-45D0-B810-ADE9DAA2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Assess context and confidence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344DDF-488D-4D75-AD4A-FC118C33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40693-6D87-4938-8ECE-C52DAD89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8584AB-2659-42DB-A1EA-ABAC6A64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DECIDE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6CFCD-749B-447E-9E32-D7CEA42B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authority and priorities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0AF45-1145-4EC7-86EF-D62E185D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024FD-8CE2-454E-B7E4-47EDBF6C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6BE21-D85F-424F-A3FA-D51973D2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ACT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BBE99-F0F9-45A1-85E0-94B843FC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Intervene, record and learn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2A581F-9BE3-4201-8043-163BA522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62575"/>
            <a:ext cx="102870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D70621-544E-404E-B53D-F1A47088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34025"/>
            <a:ext cx="979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 technically impressive alert without ownership or response is not a control.</a:t>
            </a:r>
          </a:p>
        </p:txBody>
      </p:sp>
    </p:spTree>
    <p:extLst>
      <p:ext uri="{BB962C8B-B14F-4D97-AF65-F5344CB8AC3E}">
        <p14:creationId xmlns:p14="http://schemas.microsoft.com/office/powerpoint/2010/main" val="11657039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B8B5B-845A-42E8-8E73-7CF2E322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18772ff0e4f0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BFF8C6-110D-42F8-8A1D-6C9EDBAA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Start with the operational requirement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003DD-0FB5-4390-A7EB-F031D561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1F789-D2B6-497A-93BF-4D1F3D2A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F48A6-C467-4C23-850A-9DA6C860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127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Procurement should follow the risk and workflow—not the product demonstration.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D7EE7-5ACE-4A18-84C7-A832C399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38500"/>
            <a:ext cx="971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5C3A9-3DD0-4727-85A9-09856F9B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F687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5114B-6FC1-4EAD-83D2-DEACCF6E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OUTCOME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19B49-6EDE-460B-A09B-4B644BFC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must be prevented, detected or evidenced?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42AF3-C244-43DD-A0E6-EF8A850B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C20D2-172E-4E55-8ED8-5D8C1D38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ENVIRONMENT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6DF5D-9069-4C4A-ACFB-AA2CE8DA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Lighting, weather, scale and operating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64F9D-0992-41F9-96D9-275761BF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7B784-7460-4195-A4EE-7D1A51A3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USER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71AC9-F7B3-498F-8A72-741F1EC7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monitors, maintains and responds?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63BB0-DBD3-4958-9143-AC067D12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D081FB-3F78-4A7A-A123-76A985EE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4431D-3C6A-4079-9C81-C785BC6E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will effectiveness and privacy be demonstrated?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43C48-5DAA-43A3-80BB-B0022285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10572750" cy="742950"/>
          </a:xfrm>
          <a:prstGeom xmlns:a="http://schemas.openxmlformats.org/drawingml/2006/main" prst="roundRect">
            <a:avLst>
              <a:gd name="adj" fmla="val 1794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9D308-0E3D-4807-8380-E58A1668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530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Include lifecycle cost, integration, resilience, training and safe failure.</a:t>
            </a:r>
          </a:p>
        </p:txBody>
      </p:sp>
    </p:spTree>
    <p:extLst>
      <p:ext uri="{BB962C8B-B14F-4D97-AF65-F5344CB8AC3E}">
        <p14:creationId xmlns:p14="http://schemas.microsoft.com/office/powerpoint/2010/main" val="930238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2291E-FB2B-4AAE-B2D4-A190C98D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55ebed61a453e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CC22E7-A4B5-40B9-8D83-4D639667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Situational awareness is a shared picture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4E81B-DC0F-455E-B9BF-321AD541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F0267-DBD3-4190-A541-E93F348B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497A9-E9BB-435C-A22F-5BCBB6F6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CB70EC-9870-4E4F-8C00-232830E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54F24-0086-4DE7-853E-D3B58E30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Sensors, systems, reports and schedules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00DAD-9103-414B-BFF8-28FA356A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3B35F-2CA7-4EC1-86E7-2E52F0C2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B38C2-429C-4855-9F90-3CDDE542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Normal pattern, threat and operational 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B3DEA-296A-411E-8925-61F147C9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30098-BE4A-47A0-A434-76F45E3C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B0C390-307B-4F68-8A91-833366FD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Priority, confidence, authority and 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C2588-317B-4D7A-BC68-F8F4962A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577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E9E49-DB5F-4BDB-98AC-FE33CE49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19700"/>
            <a:ext cx="981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046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More data can reduce awareness when quality, relevance and ownership are weak.</a:t>
            </a:r>
          </a:p>
        </p:txBody>
      </p:sp>
    </p:spTree>
    <p:extLst>
      <p:ext uri="{BB962C8B-B14F-4D97-AF65-F5344CB8AC3E}">
        <p14:creationId xmlns:p14="http://schemas.microsoft.com/office/powerpoint/2010/main" val="2114052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1A07DA-BFDE-4A68-82C8-B3831E14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b9f46ff9ce417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86690D-8651-48B8-8860-E6686B9D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Surveillance as a complete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541BC-B634-41DA-808E-C00350C6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14E79-CDC0-4AA7-B05E-54B615CB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B0477-2D53-42E9-8402-25B59997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Cameras are only one part of an operational security capability.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17741-0222-4212-9A4A-FE0E8152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670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E384C-1301-4583-82A6-8062CA1D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DETECT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F5766-687E-41A2-AD12-963EDFA5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6860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Coverage, image quality and alert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4D2DC-37A8-453A-B6AB-3454A961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99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652ACF-6BB4-4C34-8100-03E7499A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671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47A8C-C862-47C0-92E7-CD5F5D52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4290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Operator interpretation and corroboration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F07EC-578B-4974-A408-0C81BD30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529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A525D0-72C3-4A0A-9A12-8A221EDF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RESPOND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B5BD1-F929-490C-B927-F2592DA2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1719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Communication, authority and intervention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38FCA3-77A7-47D2-9E11-7B8D409F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958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ADB186-9E01-42CD-AB23-7C540972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3C6BC3-3831-47D0-91E1-5A460FF8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9149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Retention, retrieval and lawful use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3850B-EB34-4F59-8880-ADE1AED5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28875"/>
            <a:ext cx="2571750" cy="3143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F8B1E-48A4-45DE-97EB-A04C39DE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432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Test the chain under darkness, weather, workload and system failure.</a:t>
            </a:r>
          </a:p>
        </p:txBody>
      </p:sp>
    </p:spTree>
    <p:extLst>
      <p:ext uri="{BB962C8B-B14F-4D97-AF65-F5344CB8AC3E}">
        <p14:creationId xmlns:p14="http://schemas.microsoft.com/office/powerpoint/2010/main" val="92398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E1D91-3260-49D4-93C6-EEDBD246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6365d66ca487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AF1FA4-A767-413D-92A8-9FC47689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Learner activity: smart-camera proposal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1C07E-5102-4692-A559-353BF77A0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403B4-7E67-4512-A751-FEBAD0CE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EA1A5-4944-4B9C-BFA1-CA340137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08585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3EF05-E546-47AC-A437-33BDDB50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76450"/>
            <a:ext cx="1019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82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supplier promises AI analytics will reduce guard numbers and eliminate blind spots across the terminal.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FC3014-274A-4073-A922-D910B935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ADBE9-434E-40B5-AF76-720CD3C1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requirement should be tested first?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0A58B-6E77-4D36-BEF5-AFE2F953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66598-8992-4079-A4A7-F9BF4129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data and privacy risks arise?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E11C2-1AA8-44E9-AE9F-E47DC866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50D09D-81F3-4D2F-80F6-CABFD0F5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human response remains necessary?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63FC3-5C9C-48E8-94CC-A59FB2CE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D82CB-6266-48A6-87F9-7536F590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How will performance be validated?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2977C-CCB9-4741-B77C-0C3C43BCA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Write five acceptance criteria before procurement.</a:t>
            </a:r>
          </a:p>
        </p:txBody>
      </p:sp>
    </p:spTree>
    <p:extLst>
      <p:ext uri="{BB962C8B-B14F-4D97-AF65-F5344CB8AC3E}">
        <p14:creationId xmlns:p14="http://schemas.microsoft.com/office/powerpoint/2010/main" val="169466860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9d647940ee4b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D345F-2E6F-4046-88C2-0C48BBE5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1123">
              <a:alpha val="85098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D6865-1FCB-402A-ADEC-66B93FA2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969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operator remains inside the control loop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C1C51-C0FB-40DB-B4D9-16942C47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Alert  •  Verify  •  Prioritise  •  Dispatch  •  Record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CA410-22FE-427C-ABD3-6F1DD1D5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8585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>
              <a:alpha val="9098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091D7-FE63-49DD-BE02-3D7CC016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693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Tune alerts to credible scenarios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FBCEA-BA2D-47AB-BD07-9A4A116F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41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• Protect attention and workload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582770-03CE-492F-9499-932C692D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04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Corroborate before escalation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02E41-CD48-4EAC-900F-8907E2A5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437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Use clear response playbooks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67387-1F3E-4BBF-AEDA-35C86671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207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Review misses and false alarms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38e1f76c94af9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540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C7608-4330-48AA-8F31-3C4C1DFB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e5aaac4774069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8056AC-20F7-4F50-8CA0-B6B2408C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Technology implementation lifecycle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FBCE7-D1AC-4731-9333-4A691EF2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8AAF2-9E96-4B4B-942B-688CC009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279E7-E854-4E4C-ADA4-58A1BFAD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Security-by-design reduces cost and unmanaged dependency.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76E66-0BAA-4503-B4CC-BE0EF524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48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DEFINE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82F56-D926-4331-BFF3-2AC61E4F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Risk, outcome, users and evidence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E033F-062D-47FA-9378-DBBDB3E4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0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EAEED-746C-4331-93BD-7ABFDE5B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092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DESIGN / TEST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F0562-E779-4ADB-961A-76F25F7F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454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Integration, usability, cyber and failure modes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9FAFC-8A7A-4122-840E-062DC9D5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428875"/>
            <a:ext cx="2333625" cy="2381250"/>
          </a:xfrm>
          <a:prstGeom xmlns:a="http://schemas.openxmlformats.org/drawingml/2006/main" prst="roundRect">
            <a:avLst>
              <a:gd name="adj" fmla="val 7347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B282A-3494-4E46-9D82-0BF8DC7B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857500"/>
            <a:ext cx="1762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3AF0E-0554-46D9-B6AE-8D480A84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667125"/>
            <a:ext cx="1762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OPERATE / IMPROVE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A2162-F9FD-48E2-BD39-90612D11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10668000" cy="762000"/>
          </a:xfrm>
          <a:prstGeom xmlns:a="http://schemas.openxmlformats.org/drawingml/2006/main" prst="roundRect">
            <a:avLst>
              <a:gd name="adj" fmla="val 17500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218D0-3E68-4731-BAA7-630A0CEE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10134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Treat configuration, software, suppliers and data as controlled assets.</a:t>
            </a:r>
          </a:p>
        </p:txBody>
      </p:sp>
    </p:spTree>
    <p:extLst>
      <p:ext uri="{BB962C8B-B14F-4D97-AF65-F5344CB8AC3E}">
        <p14:creationId xmlns:p14="http://schemas.microsoft.com/office/powerpoint/2010/main" val="13190428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363C9-7BB0-4DB8-A17D-01A09EED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86b89426c9440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563C54-CDB7-4004-9FF7-84BD317F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Layered technical architecture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AE05A-7E51-4E61-8653-BE4C054D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8A67-A5EC-4DB9-8AB2-F62F466D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E39D6-7560-456B-B561-4308DEFC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5000625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06D3D-EA26-4CC6-9BF6-02F3844B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52650"/>
            <a:ext cx="1666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1E2C5-A057-49A1-9181-B9ABA7DC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EDGE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B7641-251B-4543-A802-FFDBE536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3922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Sensors, cameras, readers and field devices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8B27A-DD83-4152-906B-2792F8B2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Physical exposure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97AD1-202C-4151-B6FD-8FBD91D7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NETWORK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BD1F7-7203-42E4-95CD-CB74883F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Segmentation, secure communication and monitoring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2DDB2-5482-4C86-B809-520684C2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66900"/>
            <a:ext cx="523875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1CBAB-AA12-4933-896A-5C2F39E3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1762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E9948-6FB7-4F21-94B2-B4D8F8BA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09800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Controlled pathways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EC8B2-B817-4066-8C51-8DC8C055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8605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PLATFORM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15AD31-0172-42E9-A470-BA20C592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86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Identity, applications, data and analytics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D9B70-FFEC-4662-8F91-2E8329CA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0486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Managed access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3BA4CE-7031-4AA1-906D-2AA67B0B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10100"/>
            <a:ext cx="428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OPERATIONS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63B859-B09C-4BF9-916F-BA21280C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People, procedures, response and recovery</a:t>
            </a:r>
          </a:p>
        </p:txBody>
      </p:sp>
    </p:spTree>
    <p:extLst>
      <p:ext uri="{BB962C8B-B14F-4D97-AF65-F5344CB8AC3E}">
        <p14:creationId xmlns:p14="http://schemas.microsoft.com/office/powerpoint/2010/main" val="20187661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A32B97-2BE6-43D9-B23B-6542968C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858e43f724f0b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E3223C2-14F6-4728-9B67-2255B5A3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Cyber risk at ports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973DB-5A95-44A1-A820-77B532D0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3EC7A-D8C4-44BA-91BB-74AEE96A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EB0B6-E415-4BEA-99DD-B7BE9D8B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DEPENDENCY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B5AFA-D9D6-444E-80BD-0B1C9CEB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882BF-2709-498F-BDF2-E2FFFE4C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Cargo, gate, vessel, safety and business systems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666678-4670-4BC0-9F64-8EF53139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Operational consequence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A8C20-4206-43E8-AE74-9A0DD353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739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THREAT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D0CBF-0622-47A2-B2EF-DCAC5DF6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187C8-FF78-4851-A241-B57A1E5B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Crime, espionage, disruption, error and insider action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014ED-74EB-45A9-AC6B-32E8F47F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Changing tactics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EF0CF2-9F8B-4BF1-9331-0FDC438A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4227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EXPOSURE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44BDF-A4D5-4EF3-8C3B-C7ABCE6D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45F61-31A0-4FD1-A076-DCDF4479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Legacy systems, remote access and supply chain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EF691-571A-4909-B0D2-51426566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Complex ownership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B2623-CB16-4145-927A-83C1EFDA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4315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CONTROL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B770A-135D-473E-932C-8740B832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AF52A4-7D4F-472C-B706-7785F2DF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Governance, protection, detection, response and recovery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0D30B-1A28-4158-8E1A-E6C875FD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499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Treat cyber incidents as potential safety, security and continuity events.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1C6D3-4888-4D0F-9525-DFE372D1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48250"/>
            <a:ext cx="95250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CF82B-53AD-4725-AA32-8D2C401D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57800"/>
            <a:ext cx="895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Include operational technology—not only office IT.</a:t>
            </a:r>
          </a:p>
        </p:txBody>
      </p:sp>
    </p:spTree>
    <p:extLst>
      <p:ext uri="{BB962C8B-B14F-4D97-AF65-F5344CB8AC3E}">
        <p14:creationId xmlns:p14="http://schemas.microsoft.com/office/powerpoint/2010/main" val="17889555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CB5E4-6272-4635-98A1-C96E466A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9ae19dde4f4088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F2E6C9-66BD-4B6E-A57D-D056A51E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Cyber governance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C2CFA-37DB-4B42-8314-BD948194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1ADF3-3451-4D75-8D02-6B298DA25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50344-1993-482A-9F44-B27106BD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81200"/>
            <a:ext cx="304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8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7EE4C-86AA-4CC4-B6E2-01580DA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718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38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Senior ownership connects technical controls to operational risk and resilience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E2CE9-4423-4701-99DB-DB6072F4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95500"/>
            <a:ext cx="381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A893E-9EA6-4B82-8907-81BBB333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0002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Core disciplines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DF496-83A6-476D-808B-DAD780D3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762250"/>
            <a:ext cx="590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Know assets and dependencies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Control identity and privileged access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Segment and securely configure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Monitor and rehearse response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Manage suppliers, backups and recovery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33AEB-003C-4A81-BFDB-6C72E718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429250"/>
            <a:ext cx="6191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605E1-3636-4F57-98F0-0E83E179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5816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43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Risk acceptance must be explicit, time-limited and reviewed.</a:t>
            </a:r>
          </a:p>
        </p:txBody>
      </p:sp>
    </p:spTree>
    <p:extLst>
      <p:ext uri="{BB962C8B-B14F-4D97-AF65-F5344CB8AC3E}">
        <p14:creationId xmlns:p14="http://schemas.microsoft.com/office/powerpoint/2010/main" val="1894536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7FF670-9AA5-4333-8A3A-F442A561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95d4a3b3c74b01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CA0A3E-4F78-4585-9FBC-A9FDA261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Employee cyber-security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F5F4C-718B-475A-8200-F8755C6A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DF33C-B6F4-4FB1-8A67-CF477048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0E737-0A28-4C5C-8349-B8331A4D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RECOGNISE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667C6-8903-4348-9276-08740DC2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Phishing, unusual prompts and abnormal system behaviour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F7A16-B3D2-4D21-B3DD-8F830064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84CE5-97F6-4CB5-9BE3-0C0635A4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2B652-3D3B-438E-8B82-116DBED3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Credentials, devices, information and physical access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DC180-ACC4-424C-9F50-A480CBDA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9A408-5E65-48D2-97E7-7547701A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86F34C-544E-4A05-B8FB-AC9A36C9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Fast, blame-aware escalation through known channels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8E5B7-E276-4C45-817F-92C2742C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A260A-8C53-4BEB-B91F-96358B46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LEARN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04C31-EB6A-4438-91CA-EB7B5BF7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Feedback, exercises and updated controls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62E41A-2E82-44E6-B783-3F679CCF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106680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12897-330B-4AAF-933D-1122BF63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76675"/>
            <a:ext cx="1000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Awareness must be role-specific and reinforced by usable systems.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A0D25-986D-4629-BBE9-34681A95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59337F-66D4-4435-B1C6-E3E381BF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Can staff report a suspected incident without delay or fear?</a:t>
            </a:r>
          </a:p>
        </p:txBody>
      </p:sp>
    </p:spTree>
    <p:extLst>
      <p:ext uri="{BB962C8B-B14F-4D97-AF65-F5344CB8AC3E}">
        <p14:creationId xmlns:p14="http://schemas.microsoft.com/office/powerpoint/2010/main" val="2576887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FAF70-0D67-4D44-85FE-A036A200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528dab7dc448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EEB0E9-C2EF-44E1-B9B6-B3B30640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Intelligence supports prioritisation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75DA0-721D-44A2-96D9-055AE943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B52CA-D7F8-4ED9-9DB0-5ED84D2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E153A-24DD-43DD-9717-F72D0D60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2002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Intelligence is assessed information used to inform a decision—not a collection of rumours.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35C83-8918-4881-86A6-54B192E6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479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DIRECTION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8D770-32C1-42B0-A69A-63FE479A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3714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Define priority intelligence requirements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C9FC9-93AF-4BD8-A7E6-04FFDD3A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479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COLLECTION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B7FEB-BF6D-4036-9A6E-9F9E647A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14325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Gather lawful, relevant information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4220-4BC6-40A8-A528-CBADBD43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19375"/>
            <a:ext cx="2333625" cy="2381250"/>
          </a:xfrm>
          <a:prstGeom xmlns:a="http://schemas.openxmlformats.org/drawingml/2006/main" prst="roundRect">
            <a:avLst>
              <a:gd name="adj" fmla="val 49796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BC1D7-0B0C-4410-8535-C60E8DA7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43250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ANALYSIS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19BBD-2ED4-4602-8536-ED09CC6E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14750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51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Assess reliability, meaning and uncertainty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16C0D-9D85-4A35-BF4D-4113F4CD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DISSEMINATION — Share with those who can act</a:t>
            </a:r>
          </a:p>
        </p:txBody>
      </p:sp>
    </p:spTree>
    <p:extLst>
      <p:ext uri="{BB962C8B-B14F-4D97-AF65-F5344CB8AC3E}">
        <p14:creationId xmlns:p14="http://schemas.microsoft.com/office/powerpoint/2010/main" val="20565153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7F0EF-DD6A-44E8-BE1B-C5DC3253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d3ef7d16224064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511450-76AA-460A-94E7-C50F3F9C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From information to 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7071B-C6E0-47D7-BC6D-AA34A455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526047-C9A9-4529-A513-C6F7F8E8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A95D-96D0-4600-B910-CA8E5230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INFORMATION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71ED4-8958-4775-A22D-2C483F2C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476250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D3F28-B7D7-49E6-B5B8-D5DB39B0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384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88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Reports, data and observations from multiple sources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D2CCB-4F4D-4F43-89C9-B68043DB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81375"/>
            <a:ext cx="3810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Raw and uneven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DF73D-8004-40F5-9A49-FF8E8A42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52700"/>
            <a:ext cx="542925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3106C5-4F97-4FC9-9CB9-7BCF857C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838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INTELLIGENCE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DF952-7D2D-473F-BDFE-F85578C1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28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Evaluated, contextualised and linked to decisions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86A5D-5513-4228-BD46-9D97E139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15000"/>
            <a:ext cx="914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Record source, confidence, caveats, handling and required action.</a:t>
            </a:r>
          </a:p>
        </p:txBody>
      </p:sp>
    </p:spTree>
    <p:extLst>
      <p:ext uri="{BB962C8B-B14F-4D97-AF65-F5344CB8AC3E}">
        <p14:creationId xmlns:p14="http://schemas.microsoft.com/office/powerpoint/2010/main" val="21452902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BC5549-ACCD-448F-B89B-F664FE27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1dacb77194698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91420D-53E3-4A81-8C71-B293F15BD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Port intelligence sources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E6A6BB-09B8-4D9E-936E-0EEAF223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6F245-003D-41CB-AB3D-1D538AA5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59CE8-BB5C-4DF9-8B98-497868C1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859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4CF18-50D7-44F4-B663-098EB93F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097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INTERNAL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7D411-DDF0-4084-936D-241CFEFF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8097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Access, cargo, CCTV, workforce and incident 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DF6AB3-1881-475F-92C2-4B7EAB20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527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D5B388-E5CA-43E1-8684-18921083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757696-1877-4FB1-BEAB-8F9001EE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03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PARTNERS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CD7CC-686F-4C2B-A651-5252DF5E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8003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Vessels, operators, police, border and emergency services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2D058-48A1-4BFD-AC34-B333E07C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433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9C542-9470-4BB2-A9FC-416E6825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671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8C6A89-3102-415C-9B83-35304EE7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909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OPEN SOURCE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A6747-F54D-4D51-9964-99F8B687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7909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Official alerts and verified public information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50C92-EA46-4467-83FA-4EEAF4B4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339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551EC-81AE-4ED3-B6AA-D16E69FAA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3144DF-46C4-40BB-9EFC-F82B078D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815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TECHNICAL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22AD30-9EE0-43D1-89DE-34C6F506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7815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Cyber, sensor and system telemetry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71A46A-4BE8-49DA-BA63-AA62790F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245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C1D726-4BC6-42B5-9771-4303D27D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67400"/>
            <a:ext cx="10572750" cy="43815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FFAF23-263A-4B35-94E7-092BBD63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96265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Collect lawfully, minimise personal data and protect sensitive sources.</a:t>
            </a:r>
          </a:p>
        </p:txBody>
      </p:sp>
    </p:spTree>
    <p:extLst>
      <p:ext uri="{BB962C8B-B14F-4D97-AF65-F5344CB8AC3E}">
        <p14:creationId xmlns:p14="http://schemas.microsoft.com/office/powerpoint/2010/main" val="10863479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3C453A-1DB0-41FA-9463-0EE08369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45866716842c7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EDAC56-142A-4B13-8176-B8D85EFD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Information-fusion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A4E4E-9D28-4AD2-8925-4873884A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71007-C9D9-4BE9-9FD4-1173D557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B8A61-C6B9-478A-BA67-06C759D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173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Fusion adds value when it resolves a priority question and supports accountable action.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560BF-1EEE-4D33-8735-8D016F01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EEFA1-09F8-403F-A88D-50BCCE67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1AAF90-A83D-4B05-BCB9-F6AA2CF1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REQUIRE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709857-DB09-49BB-9FE9-94B4C896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37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Decision and information need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C16D3-8AD5-4E68-9A7C-303C782D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EB4569-041A-41AA-9B30-6ECC2174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FB2C2-6B47-4776-B06B-1C2971F8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SHARE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2E62BB-0AD0-48E1-87A3-273209EB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Relevant data with controls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E38D6-49D9-4205-AFB9-DA563E93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3CA25-3CE4-4D34-877C-F17FE250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ECCFC-4357-4AA9-AB37-2416B875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FUSE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DF5EB-F524-4B3F-BC6D-336692F8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65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Correlate, assess and challenge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CDE54-E375-44FF-8B74-AFD012C6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410A9F-2B2A-4B58-804C-5FE5AA0A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BF266-7982-4C6C-9631-5C15DD02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DECIDE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96C85-3EE8-40F3-8C7B-EE91B458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Priority, owner and action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74C83E-4CBD-4C13-85E0-C5CBDEA1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353460-0EA2-4CBE-8B31-50EDA8CB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FE33D0-4E8E-4C56-A7FA-C203E9D4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95A1C9-5E19-4D65-B4C0-DD99CD57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Outcome, gap and learning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81BAC8-93C1-4CF3-B6C7-AA25EA2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86375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Confidence must remain visible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F104E5-A79B-4AAB-8289-9DCD9116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82930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Relevant • lawful • timely</a:t>
            </a:r>
          </a:p>
        </p:txBody>
      </p:sp>
    </p:spTree>
    <p:extLst>
      <p:ext uri="{BB962C8B-B14F-4D97-AF65-F5344CB8AC3E}">
        <p14:creationId xmlns:p14="http://schemas.microsoft.com/office/powerpoint/2010/main" val="76824579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0a59d57694b3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10CFE-18FB-4729-A2F5-D59B0F23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1765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CB12A-20E5-4E8F-83FF-CF62CC12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039"/>
          </a:bodyPr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Fusion is people, process and technology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39CCA-1FAE-418A-BDF2-8EB0E2EC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764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58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Cyber  •  Physical  •  Cargo  •  Vessel  •  Partners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FF35D-7DA6-4F6B-BEE1-E6B9204B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14625"/>
            <a:ext cx="433387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Analysts build a shared picture; authorised leaders decide and accountable teams 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F192E-750A-427A-9B62-D221AF3D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466725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31BC1-C65F-464C-9C71-6D5BC0EC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43575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943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Define information-sharing rules before the urgent moment.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9fc23dff646df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822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EA73F9-0E84-4F33-B925-7A30D384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d277b8408467a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B4F30F-68A2-45B5-A447-56E2D78E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Source context: US fusion structures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BD390-FEB1-4297-8760-33BA7F33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33F80-A11F-43A8-B80D-AD9B6D39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4F3A8-4814-4CE2-93EA-668A1AB5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476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B7BA4-31E2-4BCA-99F4-FBB6BADF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SOURCE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00722-4BB7-4E91-86EE-96D280BD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Area Maritime Security Committees, MIFCs and fusion centres are US-specific structures.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19C34-BC6F-429B-8E9D-4D1AB496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666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Do not present them as UK governance.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8286D-7AE0-4285-A5F6-CC7439A8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09750"/>
            <a:ext cx="3238500" cy="2905125"/>
          </a:xfrm>
          <a:prstGeom xmlns:a="http://schemas.openxmlformats.org/drawingml/2006/main" prst="roundRect">
            <a:avLst>
              <a:gd name="adj" fmla="val 5902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32D97-C333-4758-9911-DB59AE4A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1336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TRANSFERABLE DESIGN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41F49-A448-4307-AF41-F10DDD77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714625"/>
            <a:ext cx="2238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89275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Common priorities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Multi-agency participation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Protected information sharing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Analytic standards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Action tracking and review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84F03-45FD-4D04-8E31-76426F92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5875"/>
            <a:ext cx="10525125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729E4-7FB3-4248-BB43-E3816C90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95900"/>
            <a:ext cx="995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Use UK competent-authority and local partnership arrangements.</a:t>
            </a:r>
          </a:p>
        </p:txBody>
      </p:sp>
    </p:spTree>
    <p:extLst>
      <p:ext uri="{BB962C8B-B14F-4D97-AF65-F5344CB8AC3E}">
        <p14:creationId xmlns:p14="http://schemas.microsoft.com/office/powerpoint/2010/main" val="19640822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FF23D4-CC93-4F12-8FD6-2ABB7DEB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b72ff4fdf43e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DA4ABB-E920-4F84-AC01-74B49B49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Data protection and security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E4910-F94A-4153-B92E-20A9CEDA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4F474-6D86-4E03-8AA0-40CA0078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3FE3F-4B55-4C90-8B5D-A97311AE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Useful security technology must also be lawful and proportionate.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3E5FB-8CDE-45E4-88A9-051F68F5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PURPOSE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3DBF4-C670-47D6-B517-309DD352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E4643-F3C5-44B5-B12D-4C8F0D29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Define why data is needed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3EB90-489B-409E-B924-0AE5EC95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MINIMISE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0C7C4-2B23-4BCA-BAB0-CE2736C2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771AF-E21A-44F3-A03E-509CAF53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Collect and retain only what is justified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A091E-88AB-40E4-A1BB-79B074D2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0F492-78C0-4DE5-B864-B357193A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59C9C-D23C-4800-83AB-7562C926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Access, transmission and storage controls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9FC7D-71FD-478B-9633-63F73897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ACCOUNT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8606A-39CE-4A0E-804A-9BF52DA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9D6EF-9A23-494D-A7AF-16D54C36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Document decisions, rights and oversight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42864-4A4A-44DE-94B5-36FCDDF4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72125"/>
            <a:ext cx="9144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0EB81D-B9ED-4D90-BDE2-569D9360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686425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Security purpose • lawful basis • transparency • retention • review</a:t>
            </a:r>
          </a:p>
        </p:txBody>
      </p:sp>
    </p:spTree>
    <p:extLst>
      <p:ext uri="{BB962C8B-B14F-4D97-AF65-F5344CB8AC3E}">
        <p14:creationId xmlns:p14="http://schemas.microsoft.com/office/powerpoint/2010/main" val="15356862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E614D0-0800-4DEC-95CA-F7174652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5ad2ce83046ce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8ECCB5-3806-4C0E-BA35-C60295E3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Technology assurance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72892-2CCD-446C-A262-7D3FB096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CDCDE-5B69-4E8C-B4CF-61FB973D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CF670-8E41-4D01-9F0B-7C1F9EE4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Measure operational performance across the full lifecycle.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F3636-F796-4DEA-8FD3-B4A00615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90750"/>
            <a:ext cx="95250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2FE26-06EE-4D89-B06C-330394C0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24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AVAILABILITY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84BA7-8EC1-4B9A-BAE3-51E509B8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3050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Uptime, coverage and resilience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6224C-A5F0-435A-BBCD-E719768E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762250"/>
            <a:ext cx="87249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4565A-5CC0-46B4-BB17-1C04CDFA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895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QUALITY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DA4CE-76B1-4722-AFB5-C9120517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76550"/>
            <a:ext cx="586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Detection, false alerts and data integrity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86764-D865-4D48-B158-017FE226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3333750"/>
            <a:ext cx="79248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8B8DD-809A-4B68-81CF-6BEC508D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467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RESPONSE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FAE9E5-5203-4831-AAE6-90924731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448050"/>
            <a:ext cx="506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Decision and intervention time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7E4C4-FDBA-4339-A401-4707CF92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905250"/>
            <a:ext cx="71247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A6BEE-CE85-4B9A-BF08-D76B9BA8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038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CYBER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D47A6-8D03-479B-B6B4-5440B0FC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19550"/>
            <a:ext cx="426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Vulnerabilities, access and recovery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42EF06-DB22-49D6-9C6A-F806B2CB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476750"/>
            <a:ext cx="6324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75AB8E-7F67-456A-A319-97012472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610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1B756D-6E4B-4D54-815B-21D3ADAA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591050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9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Competence, workload and compliance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77709-23CE-4479-8DBB-EF60BF15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531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Include maintenance debt and supplier dependency in assurance.</a:t>
            </a:r>
          </a:p>
        </p:txBody>
      </p:sp>
    </p:spTree>
    <p:extLst>
      <p:ext uri="{BB962C8B-B14F-4D97-AF65-F5344CB8AC3E}">
        <p14:creationId xmlns:p14="http://schemas.microsoft.com/office/powerpoint/2010/main" val="69534619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8A1E3-0CB9-490A-9604-8ED8D066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4a7d3b86f480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CDCE2F-287D-4240-8ACF-D775EB13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Applied scenario: converging alerts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DC6C3-6AE7-41AC-A226-487CAB09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14097-3B38-440D-ACD2-4D428510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E7AAA-ED56-4B41-AA84-C5D336AB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08585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97E2AF-55CC-43B9-B74F-28683C60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66925"/>
            <a:ext cx="1009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88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Gate readers fail, a cargo record changes unexpectedly and CCTV analytics flag unusual movement near a restricted berth.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6ED1E5-6384-4E05-826B-E9E7AEBC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CORRELATE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8B145-2CA4-445D-BCAD-5CEF1017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facts may be connected?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21881-DDA3-4A4F-885B-B155B09F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E1F35-3F64-4294-835D-5840A05A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immediate controls reduce exposure?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8C1FF-76FD-4B7B-BDA0-9D74C3BC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INVESTIGATE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556DB-257B-4A15-A89B-0C60173E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leads cyber, physical and cargo enquiries?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059E4-71BD-492E-951A-B3DB5F80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RECOVER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E4BE18-1E8C-4CD5-9D1F-7AC4A3BF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evidence and service priorities matter?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4DE73-37F2-4260-AF06-3C98F3AD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197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Set decision ownership, update rhythm and stand-down criteria.</a:t>
            </a:r>
          </a:p>
        </p:txBody>
      </p:sp>
    </p:spTree>
    <p:extLst>
      <p:ext uri="{BB962C8B-B14F-4D97-AF65-F5344CB8AC3E}">
        <p14:creationId xmlns:p14="http://schemas.microsoft.com/office/powerpoint/2010/main" val="2731647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F1807-F23E-4504-8B54-B9187B0D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f057851044324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92B016-1E3F-462A-B7CB-A8D69B1C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Knowledge check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48DD3-D178-4227-A606-8BF51361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63067-3DE6-4919-BD02-9EC37DCE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FF70-D580-415A-917D-2A9F16D5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statement best reflects effective security technology?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CB847-1DC4-4013-A5D9-C6F8CF1C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717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2BC9E-7BE0-4755-BF37-516E01B7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574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DAF9B-E3E2-4C82-9286-73D577C5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003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Advanced analytics can replace human judgement and response planning.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C9E6A-3EF1-41C1-BC4D-98FF8842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3147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11B21-4EE9-47A4-9E30-29ABC0A4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004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42C85-D3B0-482C-B832-AB25D7A1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432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Technology is effective when it supports a defined outcome, trained users, resilient response, lawful data use and measured performance.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47737-92FA-47AF-B9F5-6869E585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576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B8733-1DCD-4612-8E96-274062E9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1433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BD861-F288-43AD-901F-F7DF84C1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862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Cyber security belongs only to the IT department.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4D041-3072-4BDD-A87A-496886F0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006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F499F7-F2EB-495C-8E69-31342076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86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ADA60-9BDE-4FCD-A4A8-9FB46DCF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291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Information fusion means sharing all available data with every partner.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B1B26-C24A-4305-AF1F-A2E7AEF8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953125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Choose one answer and name three assurance measures.</a:t>
            </a:r>
          </a:p>
        </p:txBody>
      </p:sp>
    </p:spTree>
    <p:extLst>
      <p:ext uri="{BB962C8B-B14F-4D97-AF65-F5344CB8AC3E}">
        <p14:creationId xmlns:p14="http://schemas.microsoft.com/office/powerpoint/2010/main" val="9168494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7F437B-5BFE-4569-B1D7-059753E5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64fd9ace14b2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FC640E-5824-4613-95A7-E12E5444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12: key takeaways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5C365-4DCC-4174-B616-56859075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FF051-D2C5-4C56-9EFF-8896C160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C340-8F3B-4325-B6DA-D1ACF610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907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52648-E09B-4F08-8960-47CC3B0D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8097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Start with operational outcomes, risk and evidence before selecting technology.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BFDCF-5935-4579-8BCA-9F85EF30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193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79215-D56B-4907-92BF-1CA3AF8F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098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A88C8-94FD-4D32-BED4-B5B057CE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6289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Surveillance requires detection, assessment, response, records and learning.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EE736-427F-4ED1-8AD2-477B3391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385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9418E-579E-4AFD-B3D6-75FAF2AE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290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CC9F0-C059-48F7-B566-88BB8D42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480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Cyber risk can create physical, safety and continuity consequences.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962D0-680E-4ADE-A767-67ED1337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576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BEDF1-D721-4F1C-9343-D8EB8831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481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966DB-0986-472A-B10D-C3EAF6AC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672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Intelligence is evaluated information tied to a decision and confidence level.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27E7B1-5C55-4470-B60F-362C6133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768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9E799-3FF7-4D13-AF25-14969E40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673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23E525-C809-4FB7-B439-05BD4DA9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0863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Fusion must be lawful, governed, actionable and reviewed.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C87234-DCCF-475C-8CE8-248E7AFD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959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36A7C-2A67-4280-A4E2-10F16778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048375"/>
            <a:ext cx="9334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85D7D-ED8B-4E6D-8E63-16BB05B6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53150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lecture: Effective Management for Securing Port Facilities</a:t>
            </a:r>
          </a:p>
        </p:txBody>
      </p:sp>
    </p:spTree>
    <p:extLst>
      <p:ext uri="{BB962C8B-B14F-4D97-AF65-F5344CB8AC3E}">
        <p14:creationId xmlns:p14="http://schemas.microsoft.com/office/powerpoint/2010/main" val="187197889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DA1F6-CC6E-44AC-8C53-4240859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12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a06860f77d48c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A1FA95-8E1F-46A8-AACC-1A093644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References and further learning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33A94-A02D-46FC-A567-25D07FD4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7D208-DC00-4018-B00B-67E4CDB0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DCA0E-1B8B-49C6-BB82-C041F361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2DC8-E2AF-47A4-860A-87F4B9F5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London Gateway College. Port Security Management (PSM-28), Lecture 12: Leveraging Technology for Enhanced Port Facility Security.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BF733-0280-406C-A65D-B8B07B53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2A2F1-8544-4E68-ACA2-6E55F66D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67125"/>
            <a:ext cx="1009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93739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International Maritime Organization — Maritime cyber risk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UK National Cyber Security Centre — 10 Steps to Cyber Security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NPSA — Security culture guidance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Information Commissioner's Office — UK GDPR guidance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IMO — Whole-of-Government Approach to Maritime Security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2B4F96-FCFB-4A51-8E6A-592956A8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1038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Apply current organisational cyber policy, data-protection requirements, supplier controls and approved security arrangements.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5A0586-F96C-45EE-9789-5C98F04D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43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4875723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2026-09-09T15:33:21.9610000Z</dcterms:created>
  <dcterms:modified xsi:type="dcterms:W3CDTF">2026-09-09T15:33:21.9610000Z</dcterms:modified>
</coreProperties>
</file>