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media/image.png" ContentType="image/jpeg"/>
  <Override PartName="/ppt/media/image2.png" ContentType="image/jpeg"/>
  <Override PartName="/ppt/media/image3.png" ContentType="image/j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64bcfb5bba54410" /><Relationship Type="http://schemas.openxmlformats.org/officeDocument/2006/relationships/extended-properties" Target="/docProps/app.xml" Id="Raa37fc0ced504c06" /><Relationship Type="http://schemas.openxmlformats.org/officeDocument/2006/relationships/officeDocument" Target="/ppt/presentation.xml" Id="R04c910037813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c9074c31b4a7f"/>
  </p:sldMasterIdLst>
  <p:notesMasterIdLst>
    <p:notesMasterId xmlns:r="http://schemas.openxmlformats.org/officeDocument/2006/relationships" r:id="R99c3871339674460"/>
  </p:notesMasterIdLst>
  <p:sldIdLst>
    <p:sldId xmlns:r="http://schemas.openxmlformats.org/officeDocument/2006/relationships" id="256" r:id="Ra0e2502fd0f64af3"/>
    <p:sldId xmlns:r="http://schemas.openxmlformats.org/officeDocument/2006/relationships" id="257" r:id="R62af20fa657a4898"/>
    <p:sldId xmlns:r="http://schemas.openxmlformats.org/officeDocument/2006/relationships" id="258" r:id="Ra81efcd1beac4ec5"/>
    <p:sldId xmlns:r="http://schemas.openxmlformats.org/officeDocument/2006/relationships" id="259" r:id="R64fe6f0fa2e043d2"/>
    <p:sldId xmlns:r="http://schemas.openxmlformats.org/officeDocument/2006/relationships" id="260" r:id="R5f478052860c4975"/>
    <p:sldId xmlns:r="http://schemas.openxmlformats.org/officeDocument/2006/relationships" id="261" r:id="Ra7a4e152b10547d1"/>
    <p:sldId xmlns:r="http://schemas.openxmlformats.org/officeDocument/2006/relationships" id="262" r:id="R4db2c8306f974853"/>
    <p:sldId xmlns:r="http://schemas.openxmlformats.org/officeDocument/2006/relationships" id="263" r:id="Rba084ef87d254532"/>
    <p:sldId xmlns:r="http://schemas.openxmlformats.org/officeDocument/2006/relationships" id="264" r:id="R255624aa15084d6f"/>
    <p:sldId xmlns:r="http://schemas.openxmlformats.org/officeDocument/2006/relationships" id="265" r:id="R78173f80081145ba"/>
    <p:sldId xmlns:r="http://schemas.openxmlformats.org/officeDocument/2006/relationships" id="266" r:id="R57c67e5c3b1b4419"/>
    <p:sldId xmlns:r="http://schemas.openxmlformats.org/officeDocument/2006/relationships" id="267" r:id="R5f6dccecc4a940d7"/>
    <p:sldId xmlns:r="http://schemas.openxmlformats.org/officeDocument/2006/relationships" id="268" r:id="R45eb40444bfe47b9"/>
    <p:sldId xmlns:r="http://schemas.openxmlformats.org/officeDocument/2006/relationships" id="269" r:id="R09e1c85239ba4f02"/>
    <p:sldId xmlns:r="http://schemas.openxmlformats.org/officeDocument/2006/relationships" id="270" r:id="Rc08afde7515a4dbb"/>
    <p:sldId xmlns:r="http://schemas.openxmlformats.org/officeDocument/2006/relationships" id="271" r:id="R26293baf81ba4926"/>
    <p:sldId xmlns:r="http://schemas.openxmlformats.org/officeDocument/2006/relationships" id="272" r:id="R94947b70640b4663"/>
    <p:sldId xmlns:r="http://schemas.openxmlformats.org/officeDocument/2006/relationships" id="273" r:id="Rc714b330882d4650"/>
    <p:sldId xmlns:r="http://schemas.openxmlformats.org/officeDocument/2006/relationships" id="274" r:id="R887b367b52384ce4"/>
    <p:sldId xmlns:r="http://schemas.openxmlformats.org/officeDocument/2006/relationships" id="275" r:id="R8391bd5c860049cb"/>
    <p:sldId xmlns:r="http://schemas.openxmlformats.org/officeDocument/2006/relationships" id="276" r:id="R92d21932b46443b3"/>
    <p:sldId xmlns:r="http://schemas.openxmlformats.org/officeDocument/2006/relationships" id="277" r:id="R5aad8345606f4811"/>
    <p:sldId xmlns:r="http://schemas.openxmlformats.org/officeDocument/2006/relationships" id="278" r:id="R6e2ab745f9bd4cba"/>
    <p:sldId xmlns:r="http://schemas.openxmlformats.org/officeDocument/2006/relationships" id="279" r:id="R821b33dbd1214917"/>
    <p:sldId xmlns:r="http://schemas.openxmlformats.org/officeDocument/2006/relationships" id="280" r:id="Rc22694c6fab54987"/>
    <p:sldId xmlns:r="http://schemas.openxmlformats.org/officeDocument/2006/relationships" id="281" r:id="Rc6f61eb562484403"/>
    <p:sldId xmlns:r="http://schemas.openxmlformats.org/officeDocument/2006/relationships" id="282" r:id="R4383a074dc374389"/>
    <p:sldId xmlns:r="http://schemas.openxmlformats.org/officeDocument/2006/relationships" id="283" r:id="R7479cb8c67b94d6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e99494b184842cf" /><Relationship Type="http://schemas.openxmlformats.org/officeDocument/2006/relationships/slideMaster" Target="/ppt/slideMasters/slideMaster1.xml" Id="Rad6c9074c31b4a7f" /><Relationship Type="http://schemas.openxmlformats.org/officeDocument/2006/relationships/notesMaster" Target="/ppt/notesMasters/notesMaster1.xml" Id="R99c3871339674460" /><Relationship Type="http://schemas.openxmlformats.org/officeDocument/2006/relationships/presProps" Target="/ppt/presProps.xml" Id="R3e5b7954ddc54112" /><Relationship Type="http://schemas.openxmlformats.org/officeDocument/2006/relationships/tableStyles" Target="/ppt/tableStyles.xml" Id="R6520778c455b43b5" /><Relationship Type="http://schemas.openxmlformats.org/officeDocument/2006/relationships/slide" Target="/ppt/slides/slide1.xml" Id="Ra0e2502fd0f64af3" /><Relationship Type="http://schemas.openxmlformats.org/officeDocument/2006/relationships/slide" Target="/ppt/slides/slide2.xml" Id="R62af20fa657a4898" /><Relationship Type="http://schemas.openxmlformats.org/officeDocument/2006/relationships/slide" Target="/ppt/slides/slide3.xml" Id="Ra81efcd1beac4ec5" /><Relationship Type="http://schemas.openxmlformats.org/officeDocument/2006/relationships/slide" Target="/ppt/slides/slide4.xml" Id="R64fe6f0fa2e043d2" /><Relationship Type="http://schemas.openxmlformats.org/officeDocument/2006/relationships/slide" Target="/ppt/slides/slide5.xml" Id="R5f478052860c4975" /><Relationship Type="http://schemas.openxmlformats.org/officeDocument/2006/relationships/slide" Target="/ppt/slides/slide6.xml" Id="Ra7a4e152b10547d1" /><Relationship Type="http://schemas.openxmlformats.org/officeDocument/2006/relationships/slide" Target="/ppt/slides/slide7.xml" Id="R4db2c8306f974853" /><Relationship Type="http://schemas.openxmlformats.org/officeDocument/2006/relationships/slide" Target="/ppt/slides/slide8.xml" Id="Rba084ef87d254532" /><Relationship Type="http://schemas.openxmlformats.org/officeDocument/2006/relationships/slide" Target="/ppt/slides/slide9.xml" Id="R255624aa15084d6f" /><Relationship Type="http://schemas.openxmlformats.org/officeDocument/2006/relationships/slide" Target="/ppt/slides/slide10.xml" Id="R78173f80081145ba" /><Relationship Type="http://schemas.openxmlformats.org/officeDocument/2006/relationships/slide" Target="/ppt/slides/slide11.xml" Id="R57c67e5c3b1b4419" /><Relationship Type="http://schemas.openxmlformats.org/officeDocument/2006/relationships/slide" Target="/ppt/slides/slide12.xml" Id="R5f6dccecc4a940d7" /><Relationship Type="http://schemas.openxmlformats.org/officeDocument/2006/relationships/slide" Target="/ppt/slides/slide13.xml" Id="R45eb40444bfe47b9" /><Relationship Type="http://schemas.openxmlformats.org/officeDocument/2006/relationships/slide" Target="/ppt/slides/slide14.xml" Id="R09e1c85239ba4f02" /><Relationship Type="http://schemas.openxmlformats.org/officeDocument/2006/relationships/slide" Target="/ppt/slides/slide15.xml" Id="Rc08afde7515a4dbb" /><Relationship Type="http://schemas.openxmlformats.org/officeDocument/2006/relationships/slide" Target="/ppt/slides/slide16.xml" Id="R26293baf81ba4926" /><Relationship Type="http://schemas.openxmlformats.org/officeDocument/2006/relationships/slide" Target="/ppt/slides/slide17.xml" Id="R94947b70640b4663" /><Relationship Type="http://schemas.openxmlformats.org/officeDocument/2006/relationships/slide" Target="/ppt/slides/slide18.xml" Id="Rc714b330882d4650" /><Relationship Type="http://schemas.openxmlformats.org/officeDocument/2006/relationships/slide" Target="/ppt/slides/slide19.xml" Id="R887b367b52384ce4" /><Relationship Type="http://schemas.openxmlformats.org/officeDocument/2006/relationships/slide" Target="/ppt/slides/slide20.xml" Id="R8391bd5c860049cb" /><Relationship Type="http://schemas.openxmlformats.org/officeDocument/2006/relationships/slide" Target="/ppt/slides/slide21.xml" Id="R92d21932b46443b3" /><Relationship Type="http://schemas.openxmlformats.org/officeDocument/2006/relationships/slide" Target="/ppt/slides/slide22.xml" Id="R5aad8345606f4811" /><Relationship Type="http://schemas.openxmlformats.org/officeDocument/2006/relationships/slide" Target="/ppt/slides/slide23.xml" Id="R6e2ab745f9bd4cba" /><Relationship Type="http://schemas.openxmlformats.org/officeDocument/2006/relationships/slide" Target="/ppt/slides/slide24.xml" Id="R821b33dbd1214917" /><Relationship Type="http://schemas.openxmlformats.org/officeDocument/2006/relationships/slide" Target="/ppt/slides/slide25.xml" Id="Rc22694c6fab54987" /><Relationship Type="http://schemas.openxmlformats.org/officeDocument/2006/relationships/slide" Target="/ppt/slides/slide26.xml" Id="Rc6f61eb562484403" /><Relationship Type="http://schemas.openxmlformats.org/officeDocument/2006/relationships/slide" Target="/ppt/slides/slide27.xml" Id="R4383a074dc374389" /><Relationship Type="http://schemas.openxmlformats.org/officeDocument/2006/relationships/slide" Target="/ppt/slides/slide28.xml" Id="R7479cb8c67b94d6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adbe4685d4f44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9f40045df574573" /><Relationship Type="http://schemas.openxmlformats.org/officeDocument/2006/relationships/notesMaster" Target="/ppt/notesMasters/notesMaster1.xml" Id="R826ee09803b1473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c9be35aebb54656" /><Relationship Type="http://schemas.openxmlformats.org/officeDocument/2006/relationships/notesMaster" Target="/ppt/notesMasters/notesMaster1.xml" Id="R546a448b0ba9444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f0d9a55dcb84a86" /><Relationship Type="http://schemas.openxmlformats.org/officeDocument/2006/relationships/notesMaster" Target="/ppt/notesMasters/notesMaster1.xml" Id="Rb8899e754fec471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b1cef189fd44bc" /><Relationship Type="http://schemas.openxmlformats.org/officeDocument/2006/relationships/notesMaster" Target="/ppt/notesMasters/notesMaster1.xml" Id="Re7d80054982b483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12098c4b6024330" /><Relationship Type="http://schemas.openxmlformats.org/officeDocument/2006/relationships/notesMaster" Target="/ppt/notesMasters/notesMaster1.xml" Id="R69a99132970e448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1c53b4dbd014a88" /><Relationship Type="http://schemas.openxmlformats.org/officeDocument/2006/relationships/notesMaster" Target="/ppt/notesMasters/notesMaster1.xml" Id="Re9abbc793a324c0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cf5ba1c5e734a5b" /><Relationship Type="http://schemas.openxmlformats.org/officeDocument/2006/relationships/notesMaster" Target="/ppt/notesMasters/notesMaster1.xml" Id="R2c64af7ac0a14e0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11c23067eee4bb6" /><Relationship Type="http://schemas.openxmlformats.org/officeDocument/2006/relationships/notesMaster" Target="/ppt/notesMasters/notesMaster1.xml" Id="Rc9318cb57851406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a3a2bdd2e284906" /><Relationship Type="http://schemas.openxmlformats.org/officeDocument/2006/relationships/notesMaster" Target="/ppt/notesMasters/notesMaster1.xml" Id="R5547c4a3e3664db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54869db1258456e" /><Relationship Type="http://schemas.openxmlformats.org/officeDocument/2006/relationships/notesMaster" Target="/ppt/notesMasters/notesMaster1.xml" Id="R7645edf9e02c472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fca923eb78f4f42" /><Relationship Type="http://schemas.openxmlformats.org/officeDocument/2006/relationships/notesMaster" Target="/ppt/notesMasters/notesMaster1.xml" Id="R2c166e1c3726478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dc63f94cce148df" /><Relationship Type="http://schemas.openxmlformats.org/officeDocument/2006/relationships/notesMaster" Target="/ppt/notesMasters/notesMaster1.xml" Id="Ra4ab9def210d499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9eb1960a1ca484c" /><Relationship Type="http://schemas.openxmlformats.org/officeDocument/2006/relationships/notesMaster" Target="/ppt/notesMasters/notesMaster1.xml" Id="Rc11755f923a1421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63a6d37cb0d4e76" /><Relationship Type="http://schemas.openxmlformats.org/officeDocument/2006/relationships/notesMaster" Target="/ppt/notesMasters/notesMaster1.xml" Id="R6e2b87804d944b9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3260dc0c64441da" /><Relationship Type="http://schemas.openxmlformats.org/officeDocument/2006/relationships/notesMaster" Target="/ppt/notesMasters/notesMaster1.xml" Id="Rad9b104bce65457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47e29a680e44933" /><Relationship Type="http://schemas.openxmlformats.org/officeDocument/2006/relationships/notesMaster" Target="/ppt/notesMasters/notesMaster1.xml" Id="R87e503f659d245c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a394d75a04446ae" /><Relationship Type="http://schemas.openxmlformats.org/officeDocument/2006/relationships/notesMaster" Target="/ppt/notesMasters/notesMaster1.xml" Id="R7c733a675903437e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4fe3f5f40ee482a" /><Relationship Type="http://schemas.openxmlformats.org/officeDocument/2006/relationships/notesMaster" Target="/ppt/notesMasters/notesMaster1.xml" Id="Rb0a83fc6bb8b44f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2e9b2d227034f9e" /><Relationship Type="http://schemas.openxmlformats.org/officeDocument/2006/relationships/notesMaster" Target="/ppt/notesMasters/notesMaster1.xml" Id="R32bf754dc53346d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d7bbd4c75174240" /><Relationship Type="http://schemas.openxmlformats.org/officeDocument/2006/relationships/notesMaster" Target="/ppt/notesMasters/notesMaster1.xml" Id="Rad00295914494bc0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440fc8a1fc2540f4" /><Relationship Type="http://schemas.openxmlformats.org/officeDocument/2006/relationships/notesMaster" Target="/ppt/notesMasters/notesMaster1.xml" Id="Rd98e62235651439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766b6bb8b94b01" /><Relationship Type="http://schemas.openxmlformats.org/officeDocument/2006/relationships/notesMaster" Target="/ppt/notesMasters/notesMaster1.xml" Id="Re812fb8aaa4f447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1a7480bbf9459b" /><Relationship Type="http://schemas.openxmlformats.org/officeDocument/2006/relationships/notesMaster" Target="/ppt/notesMasters/notesMaster1.xml" Id="Rd9fb745bf9d9478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4b6a7f71c8742eb" /><Relationship Type="http://schemas.openxmlformats.org/officeDocument/2006/relationships/notesMaster" Target="/ppt/notesMasters/notesMaster1.xml" Id="R6950e48792c84c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7c79606f8494809" /><Relationship Type="http://schemas.openxmlformats.org/officeDocument/2006/relationships/notesMaster" Target="/ppt/notesMasters/notesMaster1.xml" Id="Rfb35297f92b1448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0a6701e435144eb" /><Relationship Type="http://schemas.openxmlformats.org/officeDocument/2006/relationships/notesMaster" Target="/ppt/notesMasters/notesMaster1.xml" Id="R9843cd7fea4b45f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cdb728053534d34" /><Relationship Type="http://schemas.openxmlformats.org/officeDocument/2006/relationships/notesMaster" Target="/ppt/notesMasters/notesMaster1.xml" Id="R7f3e16b7617046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d9275b0a8ae4bc6" /><Relationship Type="http://schemas.openxmlformats.org/officeDocument/2006/relationships/notesMaster" Target="/ppt/notesMasters/notesMaster1.xml" Id="R5c906a0d0f6e48c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lecture, connect it to the course aim and invite one operational expectation.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Cover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activity in pairs. Require assumptions, accountable owners and evidence before debriefing.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separate observed facts, reasonable inference and questions requiring verification.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Relate the course aim to the learner's role and local operating context.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explore human, organisational and operational dependencies.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Facilitate the applied scenario using approved escalation routes, clear ownership and a review trigger.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answer: B. Ask learners to explain why each distractor is weaker.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each learner to identify one action they will transfer into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Direct learners to current official guidance, approved local plans and competent-authority instructions.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outcomes 1–5 as a learning contract and connect them to earlier lectures.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Emphasise application, ethical judgement and evidence-based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lecture objectives and explain the route from principles to applied judgement.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https://www.imo.org/en/OurWork/Security/Pages/Whole-of-Government-Approach-to-Maritime-Security.aspx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f3561f5d2487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9092f306b424b4e" /><Relationship Type="http://schemas.openxmlformats.org/officeDocument/2006/relationships/slideLayout" Target="/ppt/slideLayouts/slideLayout1.xml" Id="R61caf2b167c04c8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af2b167c04c8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90338eca484a" /><Relationship Type="http://schemas.openxmlformats.org/officeDocument/2006/relationships/image" Target="/ppt/media/image.png" Id="Rab2cb150acd54ee5" /><Relationship Type="http://schemas.openxmlformats.org/officeDocument/2006/relationships/image" Target="/ppt/media/image.jpeg" Id="Rcc463b85d01347dd" /><Relationship Type="http://schemas.openxmlformats.org/officeDocument/2006/relationships/notesSlide" Target="/ppt/notesSlides/notesSlide1.xml" Id="R920fe42bdc1c43e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45f351f14ce5" /><Relationship Type="http://schemas.openxmlformats.org/officeDocument/2006/relationships/image" Target="/ppt/media/image10.jpeg" Id="R2a1a988e1f5048e8" /><Relationship Type="http://schemas.openxmlformats.org/officeDocument/2006/relationships/notesSlide" Target="/ppt/notesSlides/notesSlide10.xml" Id="R2ed4b1ec463e453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55e442684361" /><Relationship Type="http://schemas.openxmlformats.org/officeDocument/2006/relationships/image" Target="/ppt/media/image2.png" Id="R3de6d6adf0954b2e" /><Relationship Type="http://schemas.openxmlformats.org/officeDocument/2006/relationships/image" Target="/ppt/media/image11.jpeg" Id="Ra8e45706f5f74a67" /><Relationship Type="http://schemas.openxmlformats.org/officeDocument/2006/relationships/notesSlide" Target="/ppt/notesSlides/notesSlide11.xml" Id="Re10aa3bc51ac49e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7b204a69476c" /><Relationship Type="http://schemas.openxmlformats.org/officeDocument/2006/relationships/image" Target="/ppt/media/image12.jpeg" Id="R478b6a834c2840ae" /><Relationship Type="http://schemas.openxmlformats.org/officeDocument/2006/relationships/notesSlide" Target="/ppt/notesSlides/notesSlide12.xml" Id="Rbe2265cebf18482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3b1e6f7341c6" /><Relationship Type="http://schemas.openxmlformats.org/officeDocument/2006/relationships/image" Target="/ppt/media/image13.jpeg" Id="Rc257fdcac59047e3" /><Relationship Type="http://schemas.openxmlformats.org/officeDocument/2006/relationships/notesSlide" Target="/ppt/notesSlides/notesSlide13.xml" Id="Rbe7eae0097c94cb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53178e0d418f" /><Relationship Type="http://schemas.openxmlformats.org/officeDocument/2006/relationships/image" Target="/ppt/media/image14.jpeg" Id="R5b910a2875b34cae" /><Relationship Type="http://schemas.openxmlformats.org/officeDocument/2006/relationships/notesSlide" Target="/ppt/notesSlides/notesSlide14.xml" Id="R2f58b352f6cb477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7a191e234a9e" /><Relationship Type="http://schemas.openxmlformats.org/officeDocument/2006/relationships/image" Target="/ppt/media/image15.jpeg" Id="Rb1dbf8511dc54b0a" /><Relationship Type="http://schemas.openxmlformats.org/officeDocument/2006/relationships/notesSlide" Target="/ppt/notesSlides/notesSlide15.xml" Id="Rad505434741b4ab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bf163e574e2d" /><Relationship Type="http://schemas.openxmlformats.org/officeDocument/2006/relationships/image" Target="/ppt/media/image16.jpeg" Id="R5b4674840d3144fb" /><Relationship Type="http://schemas.openxmlformats.org/officeDocument/2006/relationships/notesSlide" Target="/ppt/notesSlides/notesSlide16.xml" Id="R1179eda113c24e0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95adbe8f4b8f" /><Relationship Type="http://schemas.openxmlformats.org/officeDocument/2006/relationships/image" Target="/ppt/media/image17.jpeg" Id="Re25872fc46354a82" /><Relationship Type="http://schemas.openxmlformats.org/officeDocument/2006/relationships/notesSlide" Target="/ppt/notesSlides/notesSlide17.xml" Id="Raba6ad0ef7174e6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502176ab4927" /><Relationship Type="http://schemas.openxmlformats.org/officeDocument/2006/relationships/image" Target="/ppt/media/image18.jpeg" Id="R12ed3de6fba94cbd" /><Relationship Type="http://schemas.openxmlformats.org/officeDocument/2006/relationships/notesSlide" Target="/ppt/notesSlides/notesSlide18.xml" Id="R98906942462c4bf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a78b33414eff" /><Relationship Type="http://schemas.openxmlformats.org/officeDocument/2006/relationships/image" Target="/ppt/media/image19.jpeg" Id="R107f5b5951ee4e84" /><Relationship Type="http://schemas.openxmlformats.org/officeDocument/2006/relationships/notesSlide" Target="/ppt/notesSlides/notesSlide19.xml" Id="R0f11c68df0d9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af8c345c457d" /><Relationship Type="http://schemas.openxmlformats.org/officeDocument/2006/relationships/image" Target="/ppt/media/image2.jpeg" Id="Rda3d638377c44c82" /><Relationship Type="http://schemas.openxmlformats.org/officeDocument/2006/relationships/notesSlide" Target="/ppt/notesSlides/notesSlide2.xml" Id="R4a45761e14b3417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5ad559dd4e0c" /><Relationship Type="http://schemas.openxmlformats.org/officeDocument/2006/relationships/image" Target="/ppt/media/image20.jpeg" Id="R605fe9825fd04b87" /><Relationship Type="http://schemas.openxmlformats.org/officeDocument/2006/relationships/notesSlide" Target="/ppt/notesSlides/notesSlide20.xml" Id="Rcd746fe9e8a940d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06da603a44cc" /><Relationship Type="http://schemas.openxmlformats.org/officeDocument/2006/relationships/image" Target="/ppt/media/image3.png" Id="R29833cca4dcf48da" /><Relationship Type="http://schemas.openxmlformats.org/officeDocument/2006/relationships/image" Target="/ppt/media/image21.jpeg" Id="Rf35f24c3dd344cb9" /><Relationship Type="http://schemas.openxmlformats.org/officeDocument/2006/relationships/notesSlide" Target="/ppt/notesSlides/notesSlide21.xml" Id="R9bd93f0571204ff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aa89dd744e22" /><Relationship Type="http://schemas.openxmlformats.org/officeDocument/2006/relationships/image" Target="/ppt/media/image22.jpeg" Id="R01338852731a4324" /><Relationship Type="http://schemas.openxmlformats.org/officeDocument/2006/relationships/notesSlide" Target="/ppt/notesSlides/notesSlide22.xml" Id="R8b92e96c34b34b3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283bebf44e84" /><Relationship Type="http://schemas.openxmlformats.org/officeDocument/2006/relationships/image" Target="/ppt/media/image23.jpeg" Id="R6f0dccbf479e40b5" /><Relationship Type="http://schemas.openxmlformats.org/officeDocument/2006/relationships/notesSlide" Target="/ppt/notesSlides/notesSlide23.xml" Id="R6b019d4cca8c419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e386bf1b4155" /><Relationship Type="http://schemas.openxmlformats.org/officeDocument/2006/relationships/image" Target="/ppt/media/image24.jpeg" Id="R252feb028a644220" /><Relationship Type="http://schemas.openxmlformats.org/officeDocument/2006/relationships/notesSlide" Target="/ppt/notesSlides/notesSlide24.xml" Id="Rfd1fc917e31c4b6b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5247ed694f02" /><Relationship Type="http://schemas.openxmlformats.org/officeDocument/2006/relationships/image" Target="/ppt/media/image25.jpeg" Id="R2e6cb9e60d694fad" /><Relationship Type="http://schemas.openxmlformats.org/officeDocument/2006/relationships/notesSlide" Target="/ppt/notesSlides/notesSlide25.xml" Id="R99252b62349148e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091a4658458d" /><Relationship Type="http://schemas.openxmlformats.org/officeDocument/2006/relationships/image" Target="/ppt/media/image26.jpeg" Id="Rb21d04f8bb914bbb" /><Relationship Type="http://schemas.openxmlformats.org/officeDocument/2006/relationships/notesSlide" Target="/ppt/notesSlides/notesSlide26.xml" Id="Rd28ded9c26c149d6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1977a4234e8a" /><Relationship Type="http://schemas.openxmlformats.org/officeDocument/2006/relationships/image" Target="/ppt/media/image27.jpeg" Id="R72d92f3d6dbe4d50" /><Relationship Type="http://schemas.openxmlformats.org/officeDocument/2006/relationships/notesSlide" Target="/ppt/notesSlides/notesSlide27.xml" Id="R158d992136a0498c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19c9cf214b86" /><Relationship Type="http://schemas.openxmlformats.org/officeDocument/2006/relationships/image" Target="/ppt/media/image28.jpeg" Id="Rfe2b2364f79b4677" /><Relationship Type="http://schemas.openxmlformats.org/officeDocument/2006/relationships/notesSlide" Target="/ppt/notesSlides/notesSlide28.xml" Id="Re7ecb023883e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6dd9b3024c14" /><Relationship Type="http://schemas.openxmlformats.org/officeDocument/2006/relationships/image" Target="/ppt/media/image3.jpeg" Id="R9aa0307da04a4942" /><Relationship Type="http://schemas.openxmlformats.org/officeDocument/2006/relationships/notesSlide" Target="/ppt/notesSlides/notesSlide3.xml" Id="R204f0a0eb609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0fd298f454b3f" /><Relationship Type="http://schemas.openxmlformats.org/officeDocument/2006/relationships/image" Target="/ppt/media/image4.jpeg" Id="R1e5c4819c113448f" /><Relationship Type="http://schemas.openxmlformats.org/officeDocument/2006/relationships/notesSlide" Target="/ppt/notesSlides/notesSlide4.xml" Id="R8f983f8ec0d8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b6e3d7784147" /><Relationship Type="http://schemas.openxmlformats.org/officeDocument/2006/relationships/image" Target="/ppt/media/image5.jpeg" Id="R9a967416845e45e5" /><Relationship Type="http://schemas.openxmlformats.org/officeDocument/2006/relationships/notesSlide" Target="/ppt/notesSlides/notesSlide5.xml" Id="R7380c392bda3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2fab489a49ed" /><Relationship Type="http://schemas.openxmlformats.org/officeDocument/2006/relationships/image" Target="/ppt/media/image6.jpeg" Id="R0293e4150a654e78" /><Relationship Type="http://schemas.openxmlformats.org/officeDocument/2006/relationships/notesSlide" Target="/ppt/notesSlides/notesSlide6.xml" Id="R44afb85147d0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d0e441274f67" /><Relationship Type="http://schemas.openxmlformats.org/officeDocument/2006/relationships/image" Target="/ppt/media/image7.jpeg" Id="Rc7915297dc114eae" /><Relationship Type="http://schemas.openxmlformats.org/officeDocument/2006/relationships/notesSlide" Target="/ppt/notesSlides/notesSlide7.xml" Id="Rcd8ca9c6eb8045c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f4a01fff4d83" /><Relationship Type="http://schemas.openxmlformats.org/officeDocument/2006/relationships/image" Target="/ppt/media/image8.jpeg" Id="Rbf3345f11d444425" /><Relationship Type="http://schemas.openxmlformats.org/officeDocument/2006/relationships/notesSlide" Target="/ppt/notesSlides/notesSlide8.xml" Id="R19154e5e60dc415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05b6fe5e4a74" /><Relationship Type="http://schemas.openxmlformats.org/officeDocument/2006/relationships/image" Target="/ppt/media/image9.jpeg" Id="Rd7bf8a104b054ae8" /><Relationship Type="http://schemas.openxmlformats.org/officeDocument/2006/relationships/notesSlide" Target="/ppt/notesSlides/notesSlide9.xml" Id="Rd5efabc39297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2cb150acd54e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03F27F-1DA2-4AE9-AB14-9F448983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21102D">
                  <a:alpha val="92157"/>
                </a:srgbClr>
              </a:gs>
              <a:gs pos="100000">
                <a:srgbClr val="21102D">
                  <a:alpha val="6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A07EF-EF8A-4E97-A4BB-2782E674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990600" cy="9906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463b85d01347dd"/>
          <a:stretch xmlns:a="http://schemas.openxmlformats.org/drawingml/2006/main"/>
        </p:blipFill>
        <p:spPr>
          <a:xfrm xmlns:a="http://schemas.openxmlformats.org/drawingml/2006/main">
            <a:off x="695325" y="638175"/>
            <a:ext cx="819150" cy="8191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6DA4AD-F451-4E9B-9C3B-A64B5B61F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048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LONDON GATEWAY COLLEGE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EAB348-04C4-4B05-A41B-183415B2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1435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59"/>
          </a:bodyPr>
          <a:lstStyle xmlns:a="http://schemas.openxmlformats.org/drawingml/2006/main"/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PORT SECURITY</a:t>
            </a:r>
          </a:p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582C6-EA5C-4627-AB50-1675178A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719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Course code: PSM-28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9676D3-9635-486E-859B-F82936EEE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05300"/>
            <a:ext cx="147637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D416A9-406B-44EF-8141-B4E0F0EA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2381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FA14B4-A7D2-493E-9C36-CFD2F931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953000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Effective Management for Securing Port Facilities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494F08-2E29-42B3-8D85-A198DDBB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038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Comprehensive learning aid • CPD training deck</a:t>
            </a:r>
          </a:p>
        </p:txBody>
      </p:sp>
    </p:spTree>
    <p:extLst>
      <p:ext uri="{BB962C8B-B14F-4D97-AF65-F5344CB8AC3E}">
        <p14:creationId xmlns:p14="http://schemas.microsoft.com/office/powerpoint/2010/main" val="8419688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6E1D91-3260-49D4-93C6-EEDBD246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1a988e1f5048e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AF1FA4-A767-413D-92A8-9FC47689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Learner activity: ambiguous behaviour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A1C07E-5102-4692-A559-353BF77A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D403B4-7E67-4512-A751-FEBAD0CE2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7EA1A5-4944-4B9C-BFA1-CA340137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108585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53EF05-E546-47AC-A437-33BDDB50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76450"/>
            <a:ext cx="1019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82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contractor repeatedly photographs a restricted berth, gives inconsistent reasons and attempts to leave when challenged.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FC3014-274A-4073-A922-D910B935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CADBE9-434E-40B5-AF76-720CD3C1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behaviour is observable?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C0A58B-6E77-4D36-BEF5-AFE2F953D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766598-8992-4079-A4A7-F9BF4129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action is proportionate now?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6E11C2-1AA8-44E9-AE9F-E47DC866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50D09D-81F3-4D2F-80F6-CABFD0F5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When should police be contacted?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B63FC3-5C9C-48E8-94CC-A59FB2CE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DD82CB-6266-48A6-87F9-7536F590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evidence must be protected?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2977C-CCB9-4741-B77C-0C3C43BC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Create a safe report, escalation decision and handover brief.</a:t>
            </a:r>
          </a:p>
        </p:txBody>
      </p:sp>
    </p:spTree>
    <p:extLst>
      <p:ext uri="{BB962C8B-B14F-4D97-AF65-F5344CB8AC3E}">
        <p14:creationId xmlns:p14="http://schemas.microsoft.com/office/powerpoint/2010/main" val="16946686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e6d6adf0954b2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FD345F-2E6F-4046-88C2-0C48BBE51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1123">
              <a:alpha val="8509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AD6865-1FCB-402A-ADEC-66B93FA21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2563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Suspicion is managed through disciplined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5C1C51-C0FB-40DB-B4D9-16942C47A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000125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Observe  •  Protect  •  Report  •  Assess  •  Handover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6CA410-22FE-427C-ABD3-6F1DD1D5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2091D7-FE63-49DD-BE02-3D7CC0168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472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Describe behaviour, not stereotypes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6FBCEA-BA2D-47AB-BD07-9A4A116F5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• Keep people and scene safe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582770-03CE-492F-9499-932C692D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Use approved reporting routes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A02E41-CD48-4EAC-900F-8907E2A5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524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Preserve CCTV and access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F67387-1F3E-4BBF-AEDA-35C86671F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515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Record decisions and rationale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e45706f5f74a67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540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BC7608-4330-48AA-8F31-3C4C1DFBB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8b6a834c2840a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8056AC-20F7-4F50-8CA0-B6B2408C1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Suspicious-activity management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6FBCE7-D1AC-4731-9333-4A691EF2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8AAF2-9E96-4B4B-942B-688CC0090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2279E7-E854-4E4C-ADA4-58A1BFAD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consistent pathway helps weak signals become informed decisions.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B76E66-0BAA-4503-B4CC-BE0EF524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43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ALERT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B82F56-D926-4331-BFF3-2AC61E4F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54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Who, what, where, when and immediate risk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1E033F-062D-47FA-9378-DBBDB3E4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48000"/>
            <a:ext cx="95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40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3EAEED-746C-4331-93BD-7ABFDE5B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678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0F0562-E779-4ADB-961A-76F25F7F2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Credibility, context and corroboration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D9FAFC-8A7A-4122-840E-062DC9D5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428875"/>
            <a:ext cx="2333625" cy="2381250"/>
          </a:xfrm>
          <a:prstGeom xmlns:a="http://schemas.openxmlformats.org/drawingml/2006/main" prst="roundRect">
            <a:avLst>
              <a:gd name="adj" fmla="val 7347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2B282A-3494-4E46-9D82-0BF8DC7B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857500"/>
            <a:ext cx="1762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F3AF0E-0554-46D9-B6AE-8D480A848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667125"/>
            <a:ext cx="1762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2A2162-F9FD-48E2-BD39-90612D11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10668000" cy="762000"/>
          </a:xfrm>
          <a:prstGeom xmlns:a="http://schemas.openxmlformats.org/drawingml/2006/main" prst="roundRect">
            <a:avLst>
              <a:gd name="adj" fmla="val 17500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7218D0-3E68-4731-BAA7-630A0CEEE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10134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Proportionate control, specialist advice and review</a:t>
            </a:r>
          </a:p>
        </p:txBody>
      </p:sp>
    </p:spTree>
    <p:extLst>
      <p:ext uri="{BB962C8B-B14F-4D97-AF65-F5344CB8AC3E}">
        <p14:creationId xmlns:p14="http://schemas.microsoft.com/office/powerpoint/2010/main" val="13190428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A363C9-7BB0-4DB8-A17D-01A09EEDE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57fdcac59047e3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563C54-CDB7-4004-9FF7-84BD317F2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Evidence-preserving response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FAE05A-7E51-4E61-8653-BE4C054D0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3B8A67-A5EC-4DB9-8AB2-F62F466D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4E39D6-7560-456B-B561-4308DEFC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000625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B06D3D-EA26-4CC6-9BF6-02F3844B4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52650"/>
            <a:ext cx="166687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41E2C5-A057-49A1-9181-B9ABA7DC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9800"/>
            <a:ext cx="1476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SAFETY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DB7641-251B-4543-A802-FFDBE536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860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3922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Protect life and avoid unnecessary confrontation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78B27A-DD83-4152-906B-2792F8B2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86125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Do not contaminate the scene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097AD1-202C-4151-B6FD-8FBD91D7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903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ABD1F7-7203-42E4-95CD-CB74883F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010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Record exact observations, time and source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12DDB2-5482-4C86-B809-520684C2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523875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21CBAB-AA12-4933-896A-5C2F39E3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52650"/>
            <a:ext cx="1762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4E9948-6FB7-4F21-94B2-B4D8F8BA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09800"/>
            <a:ext cx="1571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636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Separate fact from inference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2EC8B2-B817-4066-8C51-8DC8C055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86050"/>
            <a:ext cx="428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MATERIAL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15AD31-0172-42E9-A470-BA20C5920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86125"/>
            <a:ext cx="4286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CCTV, access logs and relevant objects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BD9B70-FFEC-4662-8F91-2E8329CAB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Maintain continuity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3BA4CE-7031-4AA1-906D-2AA67B0B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10100"/>
            <a:ext cx="428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HANDOVER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63B859-B09C-4BF9-916F-BA21280C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State action taken, authority and outstanding risk</a:t>
            </a:r>
          </a:p>
        </p:txBody>
      </p:sp>
    </p:spTree>
    <p:extLst>
      <p:ext uri="{BB962C8B-B14F-4D97-AF65-F5344CB8AC3E}">
        <p14:creationId xmlns:p14="http://schemas.microsoft.com/office/powerpoint/2010/main" val="20187661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A32B97-2BE6-43D9-B23B-6542968C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910a2875b34ca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3223C2-14F6-4728-9B67-2255B5A3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Information sharing with partners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B973DB-5A95-44A1-A820-77B532D0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D3EC7A-D8C4-44BA-91BB-74AEE96A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1EB0B6-E415-4BEA-99DD-B7BE9D8B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NECESSARY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2B5AFA-D9D6-444E-80BD-0B1C9CEB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882BF-2709-498F-BDF2-E2FFFE4C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Supports a defined protection, investigation or response purpose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666678-4670-4BC0-9F64-8EF53139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Clear purpose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8A8C20-4206-43E8-AE74-9A0DD353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3726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PROPORTIONATE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7D0CBF-0622-47A2-B2EF-DCAC5DF6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187C8-FF78-4851-A241-B57A1E5B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Relevant detail, controlled recipients and lawful basis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0014ED-74EB-45A9-AC6B-32E8F47F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Minimum required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EF0CF2-9F8B-4BF1-9331-0FDC438A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60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SECURE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144BDF-A4D5-4EF3-8C3B-C7ABCE6D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C45F61-31A0-4FD1-A076-DCDF44798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Approved channels, markings and handling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6EF691-571A-4909-B0D2-51426566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sources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BB2623-CB16-4145-927A-83C1EFDA6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08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ACCOUNTABLE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AB770A-135D-473E-932C-8740B832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AF52A4-7D4F-472C-B706-7785F2DF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Record disclosure, decision and follow-up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30D30B-1A28-4158-8E1A-E6C875FD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894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Urgency does not remove the need for judgement and control.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C1C6D3-4888-4D0F-9525-DFE372D1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48250"/>
            <a:ext cx="95250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ECF82B-53AD-4725-AA32-8D2C401DE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5780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Agree protocols before pressure rises.</a:t>
            </a:r>
          </a:p>
        </p:txBody>
      </p:sp>
    </p:spTree>
    <p:extLst>
      <p:ext uri="{BB962C8B-B14F-4D97-AF65-F5344CB8AC3E}">
        <p14:creationId xmlns:p14="http://schemas.microsoft.com/office/powerpoint/2010/main" val="17889555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1CB5E4-6272-4635-98A1-C96E466A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dbf8511dc54b0a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F2E6C9-66BD-4B6E-A57D-D056A51E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Regulatory requirements and management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8C2CFA-37DB-4B42-8314-BD9481945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31ADF3-3451-4D75-8D02-6B298DA2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C50344-1993-482A-9F44-B27106BD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812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8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DUTY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57EE4C-86AA-4CC4-B6E2-01580DA63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438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Management translates legal and competent-authority requirements into usable local controls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E2CE9-4423-4701-99DB-DB6072F4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95500"/>
            <a:ext cx="381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7A893E-9EA6-4B82-8907-81BBB333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00025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Core disciplines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CDF496-83A6-476D-808B-DAD780D3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762250"/>
            <a:ext cx="5905500" cy="2333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Identify applicable duties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Assign accountable owners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Resource implementation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Retain required evidence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Audit, report and correct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Control changes and exemptions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C33AEB-003C-4A81-BFDB-6C72E718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429250"/>
            <a:ext cx="6191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8605E1-3636-4F57-98F0-0E83E179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558165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5881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Compliance is a minimum condition—not the complete definition of effective security.</a:t>
            </a:r>
          </a:p>
        </p:txBody>
      </p:sp>
    </p:spTree>
    <p:extLst>
      <p:ext uri="{BB962C8B-B14F-4D97-AF65-F5344CB8AC3E}">
        <p14:creationId xmlns:p14="http://schemas.microsoft.com/office/powerpoint/2010/main" val="1894536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7FF670-9AA5-4333-8A3A-F442A561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4674840d3144fb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CA0A3E-4F78-4585-9FBC-A9FDA2619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Financial impact and operational constraints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F5F4C-718B-475A-8200-F8755C6A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9DF33C-B6F4-4FB1-8A67-CF477048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0E737-0A28-4C5C-8349-B8331A4D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RISK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C667C6-8903-4348-9276-08740DC2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01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Expected security and resilience benefit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F7A16-B3D2-4D21-B3DD-8F830064B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F84CE5-97F6-4CB5-9BE3-0C0635A4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738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LIFECYCLE COST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C2B652-3D3B-438E-8B82-116DBED37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People, technology, maintenance and disruption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3DC180-ACC4-424C-9F50-A480CBDA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F9A408-5E65-48D2-97E7-7547701A4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1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OPERABILITY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86F34C-544E-4A05-B8FB-AC9A36C9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071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Flow, safety, accessibility and reliability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F8E5B7-E276-4C45-817F-92C2742C6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AA260A-8C53-4BEB-B91F-96358B464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DECISION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104C31-EB6A-4438-91CA-EB7B5BF7F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Fund, phase, redesign or accept residual risk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62E41A-2E82-44E6-B783-3F679CCF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67125"/>
            <a:ext cx="10668000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F12897-330B-4AAF-933D-1122BF63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766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Make trade-offs explicit, evidence-led and owned at the right level.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CA0D25-986D-4629-BBE9-34681A953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Reflect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59337F-66D4-4435-B1C6-E3E381BF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1244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hidden lifecycle cost is most often missed?</a:t>
            </a:r>
          </a:p>
        </p:txBody>
      </p:sp>
    </p:spTree>
    <p:extLst>
      <p:ext uri="{BB962C8B-B14F-4D97-AF65-F5344CB8AC3E}">
        <p14:creationId xmlns:p14="http://schemas.microsoft.com/office/powerpoint/2010/main" val="2576887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CFAF70-0D67-4D44-85FE-A036A2008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5872fc46354a8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EEB0E9-C2EF-44E1-B9B6-B3B30640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Building a security business case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175DA0-721D-44A2-96D9-055AE943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CB52CA-D7F8-4ED9-9DB0-5ED84D256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2E153A-24DD-43DD-9717-F72D0D609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strong proposal connects risk to a measurable operational outcome.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335C83-8918-4881-86A6-54B192E60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647950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PROBLEM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78D770-32C1-42B0-A69A-63FE479A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3714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Threat, vulnerability and consequence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3C9FC9-93AF-4BD8-A7E6-04FFDD3A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47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OPTIONS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BB7FEB-BF6D-4036-9A6E-9F9E647A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143250"/>
            <a:ext cx="3143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Benefits, limitations and dependencies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344220-4BC6-40A8-A528-CBADBD43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619375"/>
            <a:ext cx="2333625" cy="2381250"/>
          </a:xfrm>
          <a:prstGeom xmlns:a="http://schemas.openxmlformats.org/drawingml/2006/main" prst="roundRect">
            <a:avLst>
              <a:gd name="adj" fmla="val 49796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6BC1D7-0B0C-4410-8535-C60E8DA7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66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06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RESOURCES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419BBD-2ED4-4602-8536-ED09CC6E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714750"/>
            <a:ext cx="1666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Capital, operating cost and competence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916C0D-9D85-4A35-BF4D-4113F4CD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5524500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ASSURANCE — Acceptance criteria, measures and review</a:t>
            </a:r>
          </a:p>
        </p:txBody>
      </p:sp>
    </p:spTree>
    <p:extLst>
      <p:ext uri="{BB962C8B-B14F-4D97-AF65-F5344CB8AC3E}">
        <p14:creationId xmlns:p14="http://schemas.microsoft.com/office/powerpoint/2010/main" val="205651535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77F0EF-DD6A-44E8-BE1B-C5DC32539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d3de6fba94cbd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511450-76AA-460A-94E7-C50F3F9C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Case learning: a major cruise and cargo port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07071B-C6E0-47D7-BC6D-AA34A455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526047-C9A9-4529-A513-C6F7F8E8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98A95D-96D0-4600-B910-CA8E5230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44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external cases to test principles—not to copy arrangements without context.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C71ED4-8958-4775-A22D-2C483F2C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476250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7D3F28-B7D7-49E6-B5B8-D5DB39B0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384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WHAT TRANSFERS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2D2CCB-4F4D-4F43-89C9-B68043DBC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381375"/>
            <a:ext cx="3810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Multi-agency governance, layered controls, exercises and shared awareness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5DF73D-8004-40F5-9A49-FF8E8A424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552700"/>
            <a:ext cx="542925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3106C5-4F97-4FC9-9CB9-7BCF857C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8384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WHAT CHANGES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FDF952-7D2D-473F-BDFE-F85578C1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381375"/>
            <a:ext cx="4286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UK law, authorities, port ownership, traffic and approved plans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B86A5D-5513-4228-BD46-9D97E1397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1500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Ask: what problem was solved, under which powers, with what evidence?</a:t>
            </a:r>
          </a:p>
        </p:txBody>
      </p:sp>
    </p:spTree>
    <p:extLst>
      <p:ext uri="{BB962C8B-B14F-4D97-AF65-F5344CB8AC3E}">
        <p14:creationId xmlns:p14="http://schemas.microsoft.com/office/powerpoint/2010/main" val="21452902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BC5549-ACCD-448F-B89B-F664FE27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7f5b5951ee4e8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91420D-53E3-4A81-8C71-B293F15B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Collaborative and systemic strategies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E6A6BB-09B8-4D9E-936E-0EEAF223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6F245-003D-41CB-AB3D-1D538AA5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259CE8-BB5C-4DF9-8B98-497868C1D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C4CF18-50D7-44F4-B663-098EB93F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8097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E7D411-DDF0-4084-936D-241CFEFF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097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Shared priorities, decision rights and escalation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DF6AB3-1881-475F-92C2-4B7EAB20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527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5B388-E5CA-43E1-8684-18921083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765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757696-1877-4FB1-BEAB-8F9001EE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003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ACD7CC-686F-4C2B-A651-5252DF5E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003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Need-to-know sharing and common picture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D2D058-48A1-4BFD-AC34-B333E07C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433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79C542-9470-4BB2-A9FC-416E6825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8C6A89-3102-415C-9B83-35304EE7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909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OPERATIONS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EA6747-F54D-4D51-9964-99F8B6872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909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Compatible plans, equipment and communications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450C92-EA46-4467-83FA-4EEAF4B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5339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3551EC-81AE-4ED3-B6AA-D16E69FA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577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3144DF-46C4-40BB-9EFC-F82B078D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815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ASSURANCE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22AD30-9EE0-43D1-89DE-34C6F506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Joint exercises, metrics and action closure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71A46A-4BE8-49DA-BA63-AA62790F4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245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C1D726-4BC6-42B5-9771-4303D27DB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67400"/>
            <a:ext cx="10572750" cy="43815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FFAF23-263A-4B35-94E7-092BBD63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9626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Collaboration is a managed capability—not a goodwill assumption.</a:t>
            </a:r>
          </a:p>
        </p:txBody>
      </p:sp>
    </p:spTree>
    <p:extLst>
      <p:ext uri="{BB962C8B-B14F-4D97-AF65-F5344CB8AC3E}">
        <p14:creationId xmlns:p14="http://schemas.microsoft.com/office/powerpoint/2010/main" val="10863479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9DDB9E-E514-481D-B183-5AFDE74D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3d638377c44c8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85419E-A57C-4DE4-9F87-9A88F9B0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aim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9329FC-266A-4B48-9C3D-E6EC97F4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157DD7-A31C-479F-8E5D-BD749F82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E2033F-9C26-4824-AFF7-9EEBEB7B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14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confident, risk-aware port security practitioners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68126-115E-46A9-9687-07A860915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69532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The course provides a comprehensive understanding of the principles, practices and regulatory frameworks that underpin security in the global maritime industry.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DA6EAE-E4C3-4976-A1A6-AE0CCCB2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238500" cy="335280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196F61-23F2-46F8-9976-22D29947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0764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CCBE2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DCCBE2"/>
                </a:solidFill>
                <a:latin typeface="Aptos"/>
                <a:ea typeface="Aptos"/>
                <a:cs typeface="Aptos"/>
              </a:rPr>
              <a:t>LEARNERS WILL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F26851-DC46-4AAA-91B2-680B64AE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9F04F8-A1F1-4C83-9A04-105F600A6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5277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622936-6D6D-4D38-8E1B-01F5E7D9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7719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EF851-D9B9-4349-A43E-02369714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42912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security risks in port environments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C4E0F6-7BE6-4A4B-BF9F-E0784347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People  •  Cargo  •  Vessels  •  Infrastructure  •  Trade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ADDCF9-F57B-441D-980F-1897F3F0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864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Professional emphasis: proactive risk management, emergency preparedness, compliance, technology, collaboration and ethical practice.</a:t>
            </a:r>
          </a:p>
        </p:txBody>
      </p:sp>
    </p:spTree>
    <p:extLst>
      <p:ext uri="{BB962C8B-B14F-4D97-AF65-F5344CB8AC3E}">
        <p14:creationId xmlns:p14="http://schemas.microsoft.com/office/powerpoint/2010/main" val="94667154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3C453A-1DB0-41FA-9463-0EE08369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5fe9825fd04b87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EDAC56-142A-4B13-8176-B8D85EFD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Partnership maturity cycle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1A4E4E-9D28-4AD2-8925-4873884A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A71007-C9D9-4BE9-9FD4-1173D557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FB8A61-C6B9-478A-BA67-06C759D43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Partnerships improve through disciplined delivery and transparent learning.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5560BF-1EEE-4D33-8735-8D016F016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DEEFA1-09F8-403F-A88D-50BCCE67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1AAF90-A83D-4B05-BCB9-F6AA2CF1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PURPOSE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709857-DB09-49BB-9FE9-94B4C896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Shared outcomes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CC16D3-8AD5-4E68-9A7C-303C782D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EB4569-041A-41AA-9B30-6ECC2174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FFB2C2-6B47-4776-B06B-1C2971F8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PROTOCOL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2E62BB-0AD0-48E1-87A3-273209EB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8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Roles and information rules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E38D6-49D9-4205-AFB9-DA563E932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3CA25-3CE4-4D34-877C-F17FE250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8ECCFC-4357-4AA9-AB37-2416B875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PRACTICE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BDF5EB-F524-4B3F-BC6D-336692F8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98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Exercises and daily coordination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6CDE54-E375-44FF-8B74-AFD012C6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410A9F-2B2A-4B58-804C-5FE5AA0AD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3BF266-7982-4C6C-9631-5C15DD02B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PERFORM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696C85-3EE8-40F3-8C7B-EE91B458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70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Response and operational 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74C83E-4CBD-4C13-85E0-C5CBDEA11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353460-0EA2-4CBE-8B31-50EDA8CB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FE33D0-4E8E-4C56-A7FA-C203E9D4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PROVE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95A1C9-5E19-4D65-B4C0-DD99CD57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72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Evidence, review and improvement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281BAC8-93C1-4CF3-B6C7-AA25EA2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86375"/>
            <a:ext cx="933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Trust follows reliable action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F104E5-A79B-4AAB-8289-9DCD9116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82930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Clear • lawful • tested</a:t>
            </a:r>
          </a:p>
        </p:txBody>
      </p:sp>
    </p:spTree>
    <p:extLst>
      <p:ext uri="{BB962C8B-B14F-4D97-AF65-F5344CB8AC3E}">
        <p14:creationId xmlns:p14="http://schemas.microsoft.com/office/powerpoint/2010/main" val="76824579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833cca4dcf48d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710CFE-18FB-4729-A2F5-D59B0F23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1765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CCB12A-20E5-4E8F-83FF-CF62CC12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4619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841"/>
          </a:bodyPr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Committees must convert insight into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E39CCA-1FAE-418A-BDF2-8EB0E2EC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1094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Priority  •  Decision  •  Owner  •  Deadline  •  Evidence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FF35D-7DA6-4F6B-BEE1-E6B9204B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14625"/>
            <a:ext cx="4333875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 multi-agency meeting adds value when it resolves dependencies and records accountable commitments.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CF192E-750A-427A-9B62-D221AF3D6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72125"/>
            <a:ext cx="46672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731BC1-C65F-464C-9C71-6D5BC0EC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43575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5937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Track overdue actions and escalate unresolved shared risk.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5f24c3dd344cb9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8220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EA73F9-0E84-4F33-B925-7A30D384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338852731a432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B4F30F-68A2-45B5-A447-56E2D78E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 committee design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1BD390-FEB1-4297-8760-33BA7F33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C33F80-A11F-43A8-B80D-AD9B6D39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B4F3A8-4814-4CE2-93EA-668A1AB5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476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CB7BA4-31E2-4BCA-99F4-FBB6BADF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MANDATE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400722-4BB7-4E91-86EE-96D280BD6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685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Defined purpose, authority, membership and reporting line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19C34-BC6F-429B-8E9D-4D1AB496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666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Avoid meeting without power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38286D-7AE0-4285-A5F6-CC7439A8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238500" cy="2905125"/>
          </a:xfrm>
          <a:prstGeom xmlns:a="http://schemas.openxmlformats.org/drawingml/2006/main" prst="roundRect">
            <a:avLst>
              <a:gd name="adj" fmla="val 5902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032D97-C333-4758-9911-DB59AE4A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133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OPERATING RHYTHM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F41F49-A448-4307-AF41-F10DDD77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714625"/>
            <a:ext cx="22383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Threat, incident, performance and change agenda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884F03-45FD-4D04-8E31-76426F92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525125" cy="857250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D729E4-7FB3-4248-BB43-E3816C90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95900"/>
            <a:ext cx="995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DECISION RECORD — Owner, due date, evidence and escalation</a:t>
            </a:r>
          </a:p>
        </p:txBody>
      </p:sp>
    </p:spTree>
    <p:extLst>
      <p:ext uri="{BB962C8B-B14F-4D97-AF65-F5344CB8AC3E}">
        <p14:creationId xmlns:p14="http://schemas.microsoft.com/office/powerpoint/2010/main" val="196408229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FF23D4-CC93-4F12-8FD6-2ABB7DEB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0dccbf479e40b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DA4ABB-E920-4F84-AC01-74B49B492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The challenge of collaboration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2E4910-F94A-4153-B92E-20A9CEDA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34F474-6D86-4E03-8AA0-40CA0078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43FE3F-4B55-4C90-8B5D-A97311AE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052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Barriers should be managed openly rather than hidden behind general agreement.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93E5FB-8CDE-45E4-88A9-051F68F5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AUTHORITY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E3DBF4-C670-47D6-B517-309DD3524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AE4643-F3C5-44B5-B12D-4C8F0D29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Different powers and accountabilities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03EB90-489B-409E-B924-0AE5EC95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90C7C4-2B23-4BCA-BAB0-CE2736C2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D771AF-E21A-44F3-A03E-509CAF53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Classification, privacy and source protection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1A091E-88AB-40E4-A1BB-79B074D2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PRIORITY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50F492-78C0-4DE5-B864-B357193A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059C9C-D23C-4800-83AB-7562C926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Competing missions, demand and timescales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29FC7D-71FD-478B-9633-63F738975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CULTURE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B8606A-39CE-4A0E-804A-9BF52DA5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B9D6EF-9A23-494D-A7AF-16D54C36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Language, trust and risk tolerance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242864-4A4A-44DE-94B5-36FCDDF4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72125"/>
            <a:ext cx="914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0EB81D-B9ED-4D90-BDE2-569D9360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686425"/>
            <a:ext cx="866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Use protocols • liaison roles • exercises • decision logs • senior escalation</a:t>
            </a:r>
          </a:p>
        </p:txBody>
      </p:sp>
    </p:spTree>
    <p:extLst>
      <p:ext uri="{BB962C8B-B14F-4D97-AF65-F5344CB8AC3E}">
        <p14:creationId xmlns:p14="http://schemas.microsoft.com/office/powerpoint/2010/main" val="15356862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E614D0-0800-4DEC-95CA-F7174652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2feb028a64422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8ECCB5-3806-4C0E-BA35-C60295E3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Management assurance dashboard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72892-2CCD-446C-A262-7D3FB0961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CDCDE-5B69-4E8C-B4CF-61FB973D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CCF670-8E41-4D01-9F0B-7C1F9EE4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57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918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a small set of measures that reveal control reliability and emerging risk.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7F3636-F796-4DEA-8FD3-B4A00615C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90750"/>
            <a:ext cx="95250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2FE26-06EE-4D89-B06C-330394C0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324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READINESS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784BA7-8EC1-4B9A-BAE3-51E509B8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3050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Critical posts, systems and contacts available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E6224C-A5F0-435A-BBCD-E719768E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762250"/>
            <a:ext cx="87249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64565A-5CC0-46B4-BB17-1C04CDFA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895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2DA4CE-76B1-4722-AFB5-C9120517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76550"/>
            <a:ext cx="586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Access, patrol, cargo and monitoring performance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A86764-D865-4D48-B158-017FE226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333750"/>
            <a:ext cx="7924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08B8DD-809A-4B68-81CF-6BEC508D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467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RESPONSE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FAE9E5-5203-4831-AAE6-90924731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448050"/>
            <a:ext cx="5067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Notification, attendance and decision time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07E4C4-FDBA-4339-A401-4707CF927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905250"/>
            <a:ext cx="71247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2A6BEE-CE85-4B9A-BF08-D76B9BA87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38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PARTNERS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6D47A6-8D03-479B-B6B4-5440B0FC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019550"/>
            <a:ext cx="426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Exercise actions and shared risks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42EF06-DB22-49D6-9C6A-F806B2CB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476750"/>
            <a:ext cx="63246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75AB8E-7F67-456A-A319-97012472D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610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IMPROVEMENT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1B756D-6E4B-4D54-815B-21D3ADAA2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59105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6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Defects, owners, overdue and retest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D77709-23CE-4479-8DBB-EF60BF15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Pair indicators with professional judgement and qualitative evidence.</a:t>
            </a:r>
          </a:p>
        </p:txBody>
      </p:sp>
    </p:spTree>
    <p:extLst>
      <p:ext uri="{BB962C8B-B14F-4D97-AF65-F5344CB8AC3E}">
        <p14:creationId xmlns:p14="http://schemas.microsoft.com/office/powerpoint/2010/main" val="69534619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D8A1E3-0CB9-490A-9604-8ED8D066B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6cb9e60d694fad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DCE2F-287D-4240-8ACF-D775EB13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Applied scenario: protest and threat report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CDC6C3-6AE7-41AC-A226-487CAB09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B14097-3B38-440D-ACD2-4D4285105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6E7AAA-ED56-4B41-AA84-C5D336AB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1085850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97E2AF-55CC-43B9-B74F-28683C60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66925"/>
            <a:ext cx="1009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planned protest coincides with an anonymous threat, a high-profile vessel call and constrained police resources.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6ED1E5-6384-4E05-826B-E9E7AEBC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GOVERN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F8B145-2CA4-445D-BCAD-5CEF1017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Who sets priorities and accepts risk?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921881-DDA3-4A4F-885B-B155B09F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COORDINATE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5E1F35-3F64-4294-835D-5840A05A8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33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responsibilities remain with each partner?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08C1FF-76FD-4B7B-BDA0-9D74C3BC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OPERATE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2556DB-257B-4A15-A89B-0C60173E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How will lawful protest and secure operations coexist?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5059E4-71BD-492E-951A-B3DB5F80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ASSURE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E4BE18-1E8C-4CD5-9D1F-7AC4A3BF8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evidence triggers escalation or stand-down?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4DE73-37F2-4260-AF06-3C98F3AD1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197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Record assumptions, options, decision owner and review time.</a:t>
            </a:r>
          </a:p>
        </p:txBody>
      </p:sp>
    </p:spTree>
    <p:extLst>
      <p:ext uri="{BB962C8B-B14F-4D97-AF65-F5344CB8AC3E}">
        <p14:creationId xmlns:p14="http://schemas.microsoft.com/office/powerpoint/2010/main" val="27316474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8F1807-F23E-4504-8B54-B9187B0D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1d04f8bb914bbb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92B016-1E3F-462A-B7CB-A8D69B1C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Knowledge check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348DD3-D178-4227-A606-8BF513616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63067-3DE6-4919-BD02-9EC37DCE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3AFF70-D580-415A-917D-2A9F16D5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statement best reflects effective port-security management?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6CB847-1DC4-4013-A5D9-C6F8CF1C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717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32BC9E-7BE0-4755-BF37-516E01B7C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6574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CDAF9B-E3E2-4C82-9286-73D577C5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6003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Law-enforcement presence transfers responsibility for facility security to the police.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7C9E6A-3EF1-41C1-BC4D-98FF88423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147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711B21-4EE9-47A4-9E30-29ABC0A44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004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942C85-D3B0-482C-B832-AB25D7A1C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3432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Effective management aligns governance, lawful roles, resources, operations, collaboration and assurance around priority risk.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F47737-92FA-47AF-B9F5-6869E585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0576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1B8733-1DCD-4612-8E96-274062E9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433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9BD861-F288-43AD-901F-F7DF84C1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0862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Committees are effective when they meet frequently, regardless of action closure.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74D041-3072-4BDD-A87A-496886F0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006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F499F7-F2EB-495C-8E69-31342076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863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4ADA60-9BDE-4FCD-A4A8-9FB46DCF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8291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Compliance evidence removes the need to measure operational performance.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9B1B26-C24A-4305-AF1F-A2E7AEF8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953125"/>
            <a:ext cx="942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Choose one answer and identify two governance controls.</a:t>
            </a:r>
          </a:p>
        </p:txBody>
      </p:sp>
    </p:spTree>
    <p:extLst>
      <p:ext uri="{BB962C8B-B14F-4D97-AF65-F5344CB8AC3E}">
        <p14:creationId xmlns:p14="http://schemas.microsoft.com/office/powerpoint/2010/main" val="91684943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7F437B-5BFE-4569-B1D7-059753E5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d92f3d6dbe4d5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FC640E-5824-4613-95A7-E12E54447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13: key takeaways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35C365-4DCC-4174-B616-56859075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5FF051-D2C5-4C56-9EFF-8896C160D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D3C340-8F3B-4325-B6DA-D1ACF610C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907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A52648-E09B-4F08-8960-47CC3B0D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18097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Clear authority, accountability and interfaces make security dependable.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1BFDCF-5935-4579-8BCA-9F85EF30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4193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679215-D56B-4907-92BF-1CA3AF8F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098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CA88C8-94FD-4D32-BED4-B5B057CE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6289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Port security and law enforcement contribute different but complementary capabilities.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DEE736-427F-4ED1-8AD2-477B3391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2385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99418E-579E-4AFD-B3D6-75FAF2AE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290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2CC9F0-C059-48F7-B566-88BB8D42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4480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12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Suspicious activity requires behavioural observation, proportionate action and evidence preservation.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962D0-680E-4ADE-A767-67ED1337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0576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CBEDF1-D721-4F1C-9343-D8EB8831F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2481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966DB-0986-472A-B10D-C3EAF6AC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2672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Resources and regulatory duties must be translated into usable operational controls.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27E7B1-5C55-4470-B60F-362C6133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8768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59E799-3FF7-4D13-AF25-14969E40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673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23E525-C809-4FB7-B439-05BD4DA9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0863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Partnerships need protocols, exercises, decisions and verified action closure.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C87234-DCCF-475C-8CE8-248E7AFD2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6959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C36A7C-2A67-4280-A4E2-10F16778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048375"/>
            <a:ext cx="933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185D7D-ED8B-4E6D-8E63-16BB05B6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61531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 lecture: Integrated Port Security Management — Capstone and Course Review</a:t>
            </a:r>
          </a:p>
        </p:txBody>
      </p:sp>
    </p:spTree>
    <p:extLst>
      <p:ext uri="{BB962C8B-B14F-4D97-AF65-F5344CB8AC3E}">
        <p14:creationId xmlns:p14="http://schemas.microsoft.com/office/powerpoint/2010/main" val="187197889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7DA1F6-CC6E-44AC-8C53-4240859B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2b2364f79b4677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A1FA95-8E1F-46A8-AACC-1A093644C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References and further learning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C33A94-A02D-46FC-A567-25D07FD4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77D208-DC00-4018-B00B-67E4CDB06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DCA0E-1B8B-49C6-BB82-C041F361C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112DC8-E2AF-47A4-860A-87F4B9F5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10287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London Gateway College. Port Security Management (PSM-28), Lecture 13: Effective Management for Securing Port Facilities.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5BF733-0280-406C-A65D-B8B07B539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2A2F1-8544-4E68-ACA2-6E55F66D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667125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93739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International Maritime Organization — SOLAS Chapter XI-2 and ISPS Code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UK Government — Maritime security guidance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Port Security Regulations 2009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IMO — Whole-of-Government Approach to Maritime Security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Information Commissioner's Office — UK GDPR guidance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2B4F96-FCFB-4A51-8E6A-592956A87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38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Apply current UK law, approved plans, competent-authority directions and locally agreed multi-agency protocols.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5A0586-F96C-45EE-9789-5C98F04D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436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4875723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B1B04A-5A13-4D89-BCFC-FCAB4D0A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a0307da04a494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02EF51-9971-4550-BED1-42D2EA90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foundations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F0A58C-62F1-4204-A7E8-B1B5392D7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CEF44C-DF75-4467-8C86-2F49A2C78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AF48D3-58D8-46A3-95C3-38E9FFDC7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On successful completion, learners will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51D07A-9028-44CD-AAE4-BD356FAE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D6155C-116E-473A-A6E2-DECDB8BA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6B6009-0E4D-4E16-BF87-144FA48B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core port-security concepts and strategic importance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661A78-8618-42B4-9B7B-06053DA6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AFCB47-2594-4986-B547-12F44D41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5C5FB4-58BD-402C-B956-3478F3B1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Critically assess legal and regulatory frameworks, including SOLAS and the ISPS Code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179EE2-5CCD-4683-83EA-EB7CDDF5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6BA8A6-7FDC-466A-A9CF-0BCF290F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A26BF1-9B3B-4708-9902-DAC15970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Identify physical, cyber, criminal and insider threats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072EA1-310E-4859-966E-4ED44C0D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5EA178-B6E6-48F5-B7A4-B39AC1C8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B891F0-4A87-47D1-9811-0EDA0C79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7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security plans covering assessment, access, surveillance, response and communication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98C85D-B631-4685-AD00-FE782B04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37491A-066B-4F30-9DEE-6B44BA09E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DB1D9-2BD8-4EF2-B061-C51E550B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stakeholder roles across port authorities, security, customs and international agencies</a:t>
            </a:r>
          </a:p>
        </p:txBody>
      </p:sp>
    </p:spTree>
    <p:extLst>
      <p:ext uri="{BB962C8B-B14F-4D97-AF65-F5344CB8AC3E}">
        <p14:creationId xmlns:p14="http://schemas.microsoft.com/office/powerpoint/2010/main" val="6563390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5E1D68-FFB4-449C-8316-1DE16E53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5c4819c113448f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ABC111-014B-43C7-A98A-DB5C7AAB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application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67C0B3-4455-4D6E-B0A7-56A043D3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2F3F27-41DD-4190-A78F-7473C87F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8B8C9F-D248-4F48-8D78-03F18824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Learners will also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DD8004-8C78-4586-9A1A-B140F9FC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D177F7-3F84-4E64-A985-F233F087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002782-8064-456C-B382-9517CF0B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Apply risk-management principles to vulnerability assessment and mitigation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F4CA17-75E7-4478-95CF-789482D6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E2B76B-B09F-4C14-A931-DF07B8E2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954C8A-7549-4F86-8001-F272B192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Analyse security technologies such as CCTV, biometrics, AIS and cyber tools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5D4A0-2AEF-4E1D-87E5-5FA4EB54B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78EAD4-E665-4842-88D6-93D59102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94AE9C-CAFE-467B-AAE9-4018DE9B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Evaluate incidents and turn lessons learned into stronger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BA3AB1-E108-45B1-B8BF-E3B3DBFC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BBB228-493C-48A6-8DD8-971216FD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8A06F-6E5E-4C99-B397-0D0556AF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Communicate during crises, inter-agency coordination and stakeholder reporting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8A5380-A613-4F63-846C-9129A9A7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1313C2-CF83-4FF3-AA85-E658F0A69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120A08-4D60-4875-9F21-89644791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Act ethically and lawfully while protecting rights and civil liberties</a:t>
            </a:r>
          </a:p>
        </p:txBody>
      </p:sp>
    </p:spTree>
    <p:extLst>
      <p:ext uri="{BB962C8B-B14F-4D97-AF65-F5344CB8AC3E}">
        <p14:creationId xmlns:p14="http://schemas.microsoft.com/office/powerpoint/2010/main" val="13634971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FB0D96-E1C8-459A-BC97-39F85B64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967416845e45e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7DC308-594E-48C7-BB1E-500EFC798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13: learning objectives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1F41FB-1454-4043-9CC9-05CD28D1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DE6186-2F56-4553-808E-DE5C3D7C7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37DF14-02D7-4703-8DE1-26D3895E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000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0" b="1">
                <a:solidFill>
                  <a:srgbClr val="EDE4F1"/>
                </a:solidFill>
                <a:latin typeface="Aptos"/>
                <a:ea typeface="Aptos"/>
                <a:cs typeface="Aptos"/>
              </a:defRPr>
            </a:pPr>
            <a:r>
              <a:rPr sz="10800" b="1">
                <a:solidFill>
                  <a:srgbClr val="EDE4F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4FE721-FD30-47C0-AA4D-361C68785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952625"/>
            <a:ext cx="8096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5431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Effective Management for Securing Port Facilities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608760-A96C-454F-B66F-CDB8F9DC3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086100"/>
            <a:ext cx="7524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0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Governance, law-enforcement collaboration, suspicious activity, resources and systemic improvement.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0517EF-35C4-4307-A989-1DD8F602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095750"/>
            <a:ext cx="7810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Define security organisation, authority and accountability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Coordinate port security and law-enforcement roles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Manage suspicious activity from report to recovery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Balance regulation, finance, operations and collaborative assurance</a:t>
            </a:r>
          </a:p>
        </p:txBody>
      </p:sp>
    </p:spTree>
    <p:extLst>
      <p:ext uri="{BB962C8B-B14F-4D97-AF65-F5344CB8AC3E}">
        <p14:creationId xmlns:p14="http://schemas.microsoft.com/office/powerpoint/2010/main" val="4246878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21E640-71B9-48C1-BEFD-A46789D4D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93e4150a654e7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A27E99-9985-4BE7-9551-D8A464A7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Management makes security dependable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B2891-B70F-440E-B6F1-E03F7660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92C1E1-42ED-4131-92B1-A246E121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A2BA83-D474-4FB3-8987-5F19563D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66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7188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Effective protection aligns authority, resources, operations and partner action around priority risk.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DE905C-BDCC-4C45-B568-5372EAA7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EB5D7A-93AD-4F94-A306-1C1574AB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8F2B6E-7EEA-4AF3-BEA0-812772E23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GOVERN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7CF289-2552-4154-905C-AAB60254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Purpose, policy and accountability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9C7EDD-B4E3-4A79-ADDD-EB3C1824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500F2E-1DAD-4694-8527-B3B22E504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A56E4B-7FB9-409E-9C7A-D9A655BB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ORGANISE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B85FB3-1C7B-45D0-B810-ADE9DAA2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Roles, competence and interfaces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344DDF-488D-4D75-AD4A-FC118C332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140693-6D87-4938-8ECE-C52DAD896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8584AB-2659-42DB-A1EA-ABAC6A64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OPERATE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06CFCD-749B-447E-9E32-D7CEA42B8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Controls, decisions and response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F0AF45-1145-4EC7-86EF-D62E185D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1024FD-8CE2-454E-B7E4-47EDBF6CE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C6BE21-D85F-424F-A3FA-D51973D2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ASSURE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BBBE99-F0F9-45A1-85E0-94B843FC8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Evidence, challenge and improvement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2A581F-9BE3-4201-8043-163BA522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62575"/>
            <a:ext cx="10287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70621-544E-404E-B53D-F1A470883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34025"/>
            <a:ext cx="979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 control becomes reliable only when ownership and performance are visible.</a:t>
            </a:r>
          </a:p>
        </p:txBody>
      </p:sp>
    </p:spTree>
    <p:extLst>
      <p:ext uri="{BB962C8B-B14F-4D97-AF65-F5344CB8AC3E}">
        <p14:creationId xmlns:p14="http://schemas.microsoft.com/office/powerpoint/2010/main" val="11657039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0B8B5B-845A-42E8-8E73-7CF2E322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915297dc114ea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BFF8C6-110D-42F8-8A1D-6C9EDBAAC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 organisation: clarity before crisis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003DD-0FB5-4390-A7EB-F031D561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51F789-D2B6-497A-93BF-4D1F3D2A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DF48A6-C467-4C23-850A-9DA6C860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52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People should know who decides, who acts and who must be consulted.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5D7EE7-5ACE-4A18-84C7-A832C399A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38500"/>
            <a:ext cx="971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E5C3A9-3DD0-4727-85A9-09856F9B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F687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35114B-6FC1-4EAD-83D2-DEACCF6E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ACCOUNTABLE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F19B49-6EDE-460B-A09B-4B644BFC5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Senior owner accepts risk and resources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F42AF3-C244-43DD-A0E6-EF8A850B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C20D2-172E-4E55-8ED8-5D8C1D38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RESPONSIBLE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96DF5D-9069-4C4A-ACFB-AA2CE8DA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PFSO and managers coordinate delivery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64F9D-0992-41F9-96D9-275761BF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7B784-7460-4195-A4EE-7D1A51A3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SUPPORT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171AC9-F7B3-498F-8A72-741F1EC7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Operations, HR, IT, safety and contractors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B63BB0-DBD3-4958-9143-AC067D12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D081FB-3F78-4A7A-A123-76A985EE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PARTNERS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F4431D-3C6A-4079-9C81-C785BC6E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Police, border, emergency and competent authorities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043C48-5DAA-43A3-80BB-B0022285B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10572750" cy="742950"/>
          </a:xfrm>
          <a:prstGeom xmlns:a="http://schemas.openxmlformats.org/drawingml/2006/main" prst="roundRect">
            <a:avLst>
              <a:gd name="adj" fmla="val 1794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99D308-0E3D-4807-8380-E58A16681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Document deputies, 24-hour contacts, escalation and handover.</a:t>
            </a:r>
          </a:p>
        </p:txBody>
      </p:sp>
    </p:spTree>
    <p:extLst>
      <p:ext uri="{BB962C8B-B14F-4D97-AF65-F5344CB8AC3E}">
        <p14:creationId xmlns:p14="http://schemas.microsoft.com/office/powerpoint/2010/main" val="9302381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B2291E-FB2B-4AAE-B2D4-A190C98D2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3345f11d44442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CC22E7-A4B5-40B9-8D83-4D639667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Port security and law enforcement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44E81B-DC0F-455E-B9BF-321AD541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FF0267-DBD3-4190-A541-E93F348B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0497A9-E9BB-435C-A22F-5BCBB6F6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CB70EC-9870-4E4F-8C00-232830EF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PORT SECURITY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154F24-0086-4DE7-853E-D3B58E30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Daily protective measures, observation, access and operational knowledge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000DAD-9103-414B-BFF8-28FA356A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53B35F-2CA7-4EC1-86E7-2E52F0C2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LAW ENFORCEMENT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4B38C2-429C-4855-9F90-3CDDE542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Statutory powers, investigation, public protection and criminal justice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DB3DEA-296A-411E-8925-61F147C9B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430098-BE4A-47A0-A434-76F45E3C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SHARED SPACE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B0C390-307B-4F68-8A91-833366FD5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Threat assessment, incident coordination, evidence and recovery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1C2588-317B-4D7A-BC68-F8F4962A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577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EE9E49-DB5F-4BDB-98AC-FE33CE49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219700"/>
            <a:ext cx="981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12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Collaboration must preserve lawful authority, safety and operational command.</a:t>
            </a:r>
          </a:p>
        </p:txBody>
      </p:sp>
    </p:spTree>
    <p:extLst>
      <p:ext uri="{BB962C8B-B14F-4D97-AF65-F5344CB8AC3E}">
        <p14:creationId xmlns:p14="http://schemas.microsoft.com/office/powerpoint/2010/main" val="211405211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1A07DA-BFDE-4A68-82C8-B3831E140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13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bf8a104b054ae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86690D-8651-48B8-8860-E6686B9D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Administrative and operational roles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A541BC-B634-41DA-808E-C00350C6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314E79-CDC0-4AA7-B05E-54B615CB0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8B0477-2D53-42E9-8402-25B59997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23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648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Partners need agreement on both governance and scene-level action.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617741-0222-4212-9A4A-FE0E8152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670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DE384C-1301-4583-82A6-8062CA1D5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241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ADMINISTER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4F5766-687E-41A2-AD12-963EDFA5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6860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Policies, contacts, information rules and exercise programme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74D2DC-37A8-453A-B6AB-3454A961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99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652ACF-6BB4-4C34-8100-03E7499A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671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PREPARE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D47A8C-C862-47C0-92E7-CD5F5D52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4290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Threat briefings, plans and resource assumptions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3F07EC-578B-4974-A408-0C81BD30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A525D0-72C3-4A0A-9A12-8A221EDF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100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RESPOND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4B5BD1-F929-490C-B927-F2592DA2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1719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Command, cordons, powers, evidence and communication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8FCA3-77A7-47D2-9E11-7B8D409FE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DB186-9E01-42CD-AB23-7C540972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3C6BC3-3831-47D0-91E1-5A460FF8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9149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Debrief, investigation and corrective action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B3850B-EB34-4F59-8880-ADE1AED5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28875"/>
            <a:ext cx="2571750" cy="3143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AF8B1E-48A4-45DE-97EB-A04C39DE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43250"/>
            <a:ext cx="200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Do not wait for an incident to discover incompatible procedures.</a:t>
            </a:r>
          </a:p>
        </p:txBody>
      </p:sp>
    </p:spTree>
    <p:extLst>
      <p:ext uri="{BB962C8B-B14F-4D97-AF65-F5344CB8AC3E}">
        <p14:creationId xmlns:p14="http://schemas.microsoft.com/office/powerpoint/2010/main" val="923984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2026-09-09T15:33:23.5270000Z</dcterms:created>
  <dcterms:modified xsi:type="dcterms:W3CDTF">2026-09-09T15:33:23.5270000Z</dcterms:modified>
</coreProperties>
</file>