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3a61df21be114fd9" /><Relationship Type="http://schemas.openxmlformats.org/officeDocument/2006/relationships/extended-properties" Target="/docProps/app.xml" Id="R3fab34d96f094f12" /><Relationship Type="http://schemas.openxmlformats.org/officeDocument/2006/relationships/officeDocument" Target="/ppt/presentation.xml" Id="Rf29909c34d164c0f" /></Relationships>
</file>

<file path=ppt/presentation.xml><?xml version="1.0" encoding="utf-8"?>
<p:presentation xmlns:p="http://schemas.openxmlformats.org/presentationml/2006/main">
  <p:sldMasterIdLst>
    <p:sldMasterId xmlns:r="http://schemas.openxmlformats.org/officeDocument/2006/relationships" id="2147483648" r:id="R31418c4e03e346b6"/>
  </p:sldMasterIdLst>
  <p:notesMasterIdLst>
    <p:notesMasterId xmlns:r="http://schemas.openxmlformats.org/officeDocument/2006/relationships" r:id="Rb76fd26d5b8a453c"/>
  </p:notesMasterIdLst>
  <p:sldIdLst>
    <p:sldId xmlns:r="http://schemas.openxmlformats.org/officeDocument/2006/relationships" id="256" r:id="Ref6e20ceba4d4532"/>
    <p:sldId xmlns:r="http://schemas.openxmlformats.org/officeDocument/2006/relationships" id="257" r:id="R4fa05e0294fe49c8"/>
    <p:sldId xmlns:r="http://schemas.openxmlformats.org/officeDocument/2006/relationships" id="258" r:id="R4246631d5fb940d7"/>
    <p:sldId xmlns:r="http://schemas.openxmlformats.org/officeDocument/2006/relationships" id="259" r:id="R54b848d766be4106"/>
    <p:sldId xmlns:r="http://schemas.openxmlformats.org/officeDocument/2006/relationships" id="260" r:id="Rf7d17997b6264a42"/>
    <p:sldId xmlns:r="http://schemas.openxmlformats.org/officeDocument/2006/relationships" id="261" r:id="R7bcbea66af804d44"/>
    <p:sldId xmlns:r="http://schemas.openxmlformats.org/officeDocument/2006/relationships" id="262" r:id="R2f05d4a4721c46e1"/>
    <p:sldId xmlns:r="http://schemas.openxmlformats.org/officeDocument/2006/relationships" id="263" r:id="R914bd1613e4f4e1b"/>
    <p:sldId xmlns:r="http://schemas.openxmlformats.org/officeDocument/2006/relationships" id="264" r:id="R395793967f124323"/>
    <p:sldId xmlns:r="http://schemas.openxmlformats.org/officeDocument/2006/relationships" id="265" r:id="Rd3289dab67f046d0"/>
    <p:sldId xmlns:r="http://schemas.openxmlformats.org/officeDocument/2006/relationships" id="266" r:id="Radb4a03bd23040cf"/>
    <p:sldId xmlns:r="http://schemas.openxmlformats.org/officeDocument/2006/relationships" id="267" r:id="R71510a8b27eb42f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5de266d45ce4914" /><Relationship Type="http://schemas.openxmlformats.org/officeDocument/2006/relationships/slideMaster" Target="/ppt/slideMasters/slideMaster1.xml" Id="R31418c4e03e346b6" /><Relationship Type="http://schemas.openxmlformats.org/officeDocument/2006/relationships/notesMaster" Target="/ppt/notesMasters/notesMaster1.xml" Id="Rb76fd26d5b8a453c" /><Relationship Type="http://schemas.openxmlformats.org/officeDocument/2006/relationships/presProps" Target="/ppt/presProps.xml" Id="R88d45fe39846473d" /><Relationship Type="http://schemas.openxmlformats.org/officeDocument/2006/relationships/tableStyles" Target="/ppt/tableStyles.xml" Id="Rf9caa36c97914d8b" /><Relationship Type="http://schemas.openxmlformats.org/officeDocument/2006/relationships/slide" Target="/ppt/slides/slide1.xml" Id="Ref6e20ceba4d4532" /><Relationship Type="http://schemas.openxmlformats.org/officeDocument/2006/relationships/slide" Target="/ppt/slides/slide2.xml" Id="R4fa05e0294fe49c8" /><Relationship Type="http://schemas.openxmlformats.org/officeDocument/2006/relationships/slide" Target="/ppt/slides/slide3.xml" Id="R4246631d5fb940d7" /><Relationship Type="http://schemas.openxmlformats.org/officeDocument/2006/relationships/slide" Target="/ppt/slides/slide4.xml" Id="R54b848d766be4106" /><Relationship Type="http://schemas.openxmlformats.org/officeDocument/2006/relationships/slide" Target="/ppt/slides/slide5.xml" Id="Rf7d17997b6264a42" /><Relationship Type="http://schemas.openxmlformats.org/officeDocument/2006/relationships/slide" Target="/ppt/slides/slide6.xml" Id="R7bcbea66af804d44" /><Relationship Type="http://schemas.openxmlformats.org/officeDocument/2006/relationships/slide" Target="/ppt/slides/slide7.xml" Id="R2f05d4a4721c46e1" /><Relationship Type="http://schemas.openxmlformats.org/officeDocument/2006/relationships/slide" Target="/ppt/slides/slide8.xml" Id="R914bd1613e4f4e1b" /><Relationship Type="http://schemas.openxmlformats.org/officeDocument/2006/relationships/slide" Target="/ppt/slides/slide9.xml" Id="R395793967f124323" /><Relationship Type="http://schemas.openxmlformats.org/officeDocument/2006/relationships/slide" Target="/ppt/slides/slide10.xml" Id="Rd3289dab67f046d0" /><Relationship Type="http://schemas.openxmlformats.org/officeDocument/2006/relationships/slide" Target="/ppt/slides/slide11.xml" Id="Radb4a03bd23040cf" /><Relationship Type="http://schemas.openxmlformats.org/officeDocument/2006/relationships/slide" Target="/ppt/slides/slide12.xml" Id="R71510a8b27eb42f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657e1937eb1457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32129b890fa489b" /><Relationship Type="http://schemas.openxmlformats.org/officeDocument/2006/relationships/notesMaster" Target="/ppt/notesMasters/notesMaster1.xml" Id="Rf0e3d40044bb4fa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06ddc0c3cd8478a" /><Relationship Type="http://schemas.openxmlformats.org/officeDocument/2006/relationships/notesMaster" Target="/ppt/notesMasters/notesMaster1.xml" Id="Rb9a0441121c84ad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f354132256c24230" /><Relationship Type="http://schemas.openxmlformats.org/officeDocument/2006/relationships/notesMaster" Target="/ppt/notesMasters/notesMaster1.xml" Id="R6859fbee48dd4e70"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430fee84fd164fc8" /><Relationship Type="http://schemas.openxmlformats.org/officeDocument/2006/relationships/notesMaster" Target="/ppt/notesMasters/notesMaster1.xml" Id="R3180dbb2e65d42b0" /></Relationships>
</file>

<file path=ppt/notesSlides/_rels/notesSlide2.xml.rels>&#65279;<?xml version="1.0" encoding="utf-8"?><Relationships xmlns="http://schemas.openxmlformats.org/package/2006/relationships"><Relationship Type="http://schemas.openxmlformats.org/officeDocument/2006/relationships/slide" Target="/ppt/slides/slide2.xml" Id="Rc131851132d44b2c" /><Relationship Type="http://schemas.openxmlformats.org/officeDocument/2006/relationships/notesMaster" Target="/ppt/notesMasters/notesMaster1.xml" Id="R7746610bc35e4bbe" /></Relationships>
</file>

<file path=ppt/notesSlides/_rels/notesSlide3.xml.rels>&#65279;<?xml version="1.0" encoding="utf-8"?><Relationships xmlns="http://schemas.openxmlformats.org/package/2006/relationships"><Relationship Type="http://schemas.openxmlformats.org/officeDocument/2006/relationships/slide" Target="/ppt/slides/slide3.xml" Id="Rabf6c3b2962e4ee0" /><Relationship Type="http://schemas.openxmlformats.org/officeDocument/2006/relationships/notesMaster" Target="/ppt/notesMasters/notesMaster1.xml" Id="Rfb9ba1207c334450" /></Relationships>
</file>

<file path=ppt/notesSlides/_rels/notesSlide4.xml.rels>&#65279;<?xml version="1.0" encoding="utf-8"?><Relationships xmlns="http://schemas.openxmlformats.org/package/2006/relationships"><Relationship Type="http://schemas.openxmlformats.org/officeDocument/2006/relationships/slide" Target="/ppt/slides/slide4.xml" Id="Rfb9769b7764b4c12" /><Relationship Type="http://schemas.openxmlformats.org/officeDocument/2006/relationships/notesMaster" Target="/ppt/notesMasters/notesMaster1.xml" Id="Ra3eb162bc82b46a6" /></Relationships>
</file>

<file path=ppt/notesSlides/_rels/notesSlide5.xml.rels>&#65279;<?xml version="1.0" encoding="utf-8"?><Relationships xmlns="http://schemas.openxmlformats.org/package/2006/relationships"><Relationship Type="http://schemas.openxmlformats.org/officeDocument/2006/relationships/slide" Target="/ppt/slides/slide5.xml" Id="R2e61d8fdf1e546d8" /><Relationship Type="http://schemas.openxmlformats.org/officeDocument/2006/relationships/notesMaster" Target="/ppt/notesMasters/notesMaster1.xml" Id="R352bae16e5bc41dc" /></Relationships>
</file>

<file path=ppt/notesSlides/_rels/notesSlide6.xml.rels>&#65279;<?xml version="1.0" encoding="utf-8"?><Relationships xmlns="http://schemas.openxmlformats.org/package/2006/relationships"><Relationship Type="http://schemas.openxmlformats.org/officeDocument/2006/relationships/slide" Target="/ppt/slides/slide6.xml" Id="R20d2aeec27234fa7" /><Relationship Type="http://schemas.openxmlformats.org/officeDocument/2006/relationships/notesMaster" Target="/ppt/notesMasters/notesMaster1.xml" Id="R77cadb61a75245c1" /></Relationships>
</file>

<file path=ppt/notesSlides/_rels/notesSlide7.xml.rels>&#65279;<?xml version="1.0" encoding="utf-8"?><Relationships xmlns="http://schemas.openxmlformats.org/package/2006/relationships"><Relationship Type="http://schemas.openxmlformats.org/officeDocument/2006/relationships/slide" Target="/ppt/slides/slide7.xml" Id="Rbd22b3085faf4ffe" /><Relationship Type="http://schemas.openxmlformats.org/officeDocument/2006/relationships/notesMaster" Target="/ppt/notesMasters/notesMaster1.xml" Id="R57a25511d03d4903" /></Relationships>
</file>

<file path=ppt/notesSlides/_rels/notesSlide8.xml.rels>&#65279;<?xml version="1.0" encoding="utf-8"?><Relationships xmlns="http://schemas.openxmlformats.org/package/2006/relationships"><Relationship Type="http://schemas.openxmlformats.org/officeDocument/2006/relationships/slide" Target="/ppt/slides/slide8.xml" Id="Rf5f89ad581ed4129" /><Relationship Type="http://schemas.openxmlformats.org/officeDocument/2006/relationships/notesMaster" Target="/ppt/notesMasters/notesMaster1.xml" Id="R905bcb4265b04bac" /></Relationships>
</file>

<file path=ppt/notesSlides/_rels/notesSlide9.xml.rels>&#65279;<?xml version="1.0" encoding="utf-8"?><Relationships xmlns="http://schemas.openxmlformats.org/package/2006/relationships"><Relationship Type="http://schemas.openxmlformats.org/officeDocument/2006/relationships/slide" Target="/ppt/slides/slide9.xml" Id="Ra9f0ef722c084afb" /><Relationship Type="http://schemas.openxmlformats.org/officeDocument/2006/relationships/notesMaster" Target="/ppt/notesMasters/notesMaster1.xml" Id="R26f697239fe847f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LECTURE 9.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Independent research task.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Lecture summary.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Recommended sources.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Learning focus.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INTRODUCTION.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DEFINING SAFE PORT.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SAFE BERTHS.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THE SHIPOWNERS’ REMEDIES.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LIMITATION AND STRICT LIABILITY.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Applied activity.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Compendium of Maritime Claims (LGC450). Knowledge check.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3cc322162fe412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887a5957eb247eb" /><Relationship Type="http://schemas.openxmlformats.org/officeDocument/2006/relationships/slideLayout" Target="/ppt/slideLayouts/slideLayout1.xml" Id="Rdf1f27e205ca47b0"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f1f27e205ca47b0"/>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4cb48506c4c4e06" /><Relationship Type="http://schemas.openxmlformats.org/officeDocument/2006/relationships/image" Target="/ppt/media/image.jpeg" Id="R859120b781d844d1" /><Relationship Type="http://schemas.openxmlformats.org/officeDocument/2006/relationships/image" Target="/ppt/media/image2.jpeg" Id="R0b505b967b954c41" /><Relationship Type="http://schemas.openxmlformats.org/officeDocument/2006/relationships/notesSlide" Target="/ppt/notesSlides/notesSlide1.xml" Id="R0aedb7e8291648d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fe9274153c248ae" /><Relationship Type="http://schemas.openxmlformats.org/officeDocument/2006/relationships/image" Target="/ppt/media/image11.jpeg" Id="R2a3277e1ee4444ab" /><Relationship Type="http://schemas.openxmlformats.org/officeDocument/2006/relationships/notesSlide" Target="/ppt/notesSlides/notesSlide10.xml" Id="R15fc2853c37941fc"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5a0dc27a920405c" /><Relationship Type="http://schemas.openxmlformats.org/officeDocument/2006/relationships/image" Target="/ppt/media/image12.jpeg" Id="Rbacfdb887113444f" /><Relationship Type="http://schemas.openxmlformats.org/officeDocument/2006/relationships/notesSlide" Target="/ppt/notesSlides/notesSlide11.xml" Id="R0c0a62c15e334b6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98b01297b7f49d7" /><Relationship Type="http://schemas.openxmlformats.org/officeDocument/2006/relationships/image" Target="/ppt/media/image13.jpeg" Id="Ref91c86bdf064284" /><Relationship Type="http://schemas.openxmlformats.org/officeDocument/2006/relationships/notesSlide" Target="/ppt/notesSlides/notesSlide12.xml" Id="Rbaebe7f135f14e6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54ddf454fe240c7" /><Relationship Type="http://schemas.openxmlformats.org/officeDocument/2006/relationships/image" Target="/ppt/media/image3.jpeg" Id="R1173598a6c344192" /><Relationship Type="http://schemas.openxmlformats.org/officeDocument/2006/relationships/notesSlide" Target="/ppt/notesSlides/notesSlide2.xml" Id="R3dfb04386a3e4f2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b903c135c39c4314" /><Relationship Type="http://schemas.openxmlformats.org/officeDocument/2006/relationships/image" Target="/ppt/media/image4.jpeg" Id="Rce550c5731f742e5" /><Relationship Type="http://schemas.openxmlformats.org/officeDocument/2006/relationships/notesSlide" Target="/ppt/notesSlides/notesSlide3.xml" Id="R28be5e7fcc62478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50d2bcb0d5c4301" /><Relationship Type="http://schemas.openxmlformats.org/officeDocument/2006/relationships/image" Target="/ppt/media/image5.jpeg" Id="Rad44154d3b95469e" /><Relationship Type="http://schemas.openxmlformats.org/officeDocument/2006/relationships/notesSlide" Target="/ppt/notesSlides/notesSlide4.xml" Id="Rda1c475a0000439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e6eda70b2bc491e" /><Relationship Type="http://schemas.openxmlformats.org/officeDocument/2006/relationships/image" Target="/ppt/media/image6.jpeg" Id="R045ce0bac7c44947" /><Relationship Type="http://schemas.openxmlformats.org/officeDocument/2006/relationships/notesSlide" Target="/ppt/notesSlides/notesSlide5.xml" Id="R7912a0ff10164dc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f07245ab600546b9" /><Relationship Type="http://schemas.openxmlformats.org/officeDocument/2006/relationships/image" Target="/ppt/media/image7.jpeg" Id="R53539e2be29d411f" /><Relationship Type="http://schemas.openxmlformats.org/officeDocument/2006/relationships/notesSlide" Target="/ppt/notesSlides/notesSlide6.xml" Id="R1c7f21edaee8466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bac1acbc0764c5f" /><Relationship Type="http://schemas.openxmlformats.org/officeDocument/2006/relationships/image" Target="/ppt/media/image8.jpeg" Id="R038655f868984f89" /><Relationship Type="http://schemas.openxmlformats.org/officeDocument/2006/relationships/notesSlide" Target="/ppt/notesSlides/notesSlide7.xml" Id="R039186904cf2479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3cbd2652830843b2" /><Relationship Type="http://schemas.openxmlformats.org/officeDocument/2006/relationships/image" Target="/ppt/media/image9.jpeg" Id="R763bc4c34f054dab" /><Relationship Type="http://schemas.openxmlformats.org/officeDocument/2006/relationships/notesSlide" Target="/ppt/notesSlides/notesSlide8.xml" Id="R208b58573a90492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9e1421e1fc74668" /><Relationship Type="http://schemas.openxmlformats.org/officeDocument/2006/relationships/image" Target="/ppt/media/image10.jpeg" Id="R1d6b85fe64ee4a06" /><Relationship Type="http://schemas.openxmlformats.org/officeDocument/2006/relationships/notesSlide" Target="/ppt/notesSlides/notesSlide9.xml" Id="R6024d00cb6be4eae"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859120b781d844d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b505b967b954c41"/>
          <a:stretch xmlns:a="http://schemas.openxmlformats.org/drawingml/2006/main"/>
        </p:blipFill>
        <p:spPr>
          <a:xfrm xmlns:a="http://schemas.openxmlformats.org/drawingml/2006/main">
            <a:off x="533400" y="457200"/>
            <a:ext cx="685800" cy="685800"/>
          </a:xfrm>
          <a:prstGeom xmlns:a="http://schemas.openxmlformats.org/drawingml/2006/main" prst="rect">
            <a:avLst/>
          </a:prstGeom>
        </p:spPr>
      </p:pic>
      <p:sp>
        <p:nvSpPr>
          <p:cNvPr id="3" name="">
            <a:extLst xmlns:a="http://schemas.openxmlformats.org/drawingml/2006/main">
              <a:ext uri="{FF2B5EF4-FFF2-40B4-BE49-F238E27FC236}">
                <a16:creationId xmlns:a16="http://schemas.microsoft.com/office/drawing/2014/main" id="{813EE8F2-A494-4FCC-87B9-3FCD9F7F6722}"/>
              </a:ext>
            </a:extLst>
          </p:cNvPr>
          <p:cNvSpPr>
            <a:spLocks xmlns:a="http://schemas.openxmlformats.org/drawingml/2006/main" noGrp="1"/>
          </p:cNvSpPr>
          <p:nvPr/>
        </p:nvSpPr>
        <p:spPr>
          <a:xfrm xmlns:a="http://schemas.openxmlformats.org/drawingml/2006/main">
            <a:off x="1447800" y="552450"/>
            <a:ext cx="476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94444"/>
          </a:bodyPr>
          <a:lstStyle xmlns:a="http://schemas.openxmlformats.org/drawingml/2006/main"/>
          <a:p xmlns:a="http://schemas.openxmlformats.org/drawingml/2006/main">
            <a:pPr>
              <a:defRPr sz="1350" b="1">
                <a:solidFill>
                  <a:srgbClr val="FFFFFF"/>
                </a:solidFill>
                <a:latin typeface="Bitstream Charter"/>
                <a:ea typeface="Bitstream Charter"/>
                <a:cs typeface="Bitstream Charter"/>
              </a:defRPr>
            </a:pPr>
            <a:r>
              <a:rPr sz="1350" b="1">
                <a:solidFill>
                  <a:srgbClr val="FFFFFF"/>
                </a:solidFill>
                <a:latin typeface="Bitstream Charter"/>
                <a:ea typeface="Bitstream Charter"/>
                <a:cs typeface="Bitstream Charter"/>
              </a:rPr>
              <a:t>LONDON GATEWAY COLLEGE</a:t>
            </a:r>
          </a:p>
        </p:txBody>
      </p:sp>
      <p:sp>
        <p:nvSpPr>
          <p:cNvPr id="4" name="">
            <a:extLst xmlns:a="http://schemas.openxmlformats.org/drawingml/2006/main">
              <a:ext uri="{FF2B5EF4-FFF2-40B4-BE49-F238E27FC236}">
                <a16:creationId xmlns:a16="http://schemas.microsoft.com/office/drawing/2014/main" id="{4E33EC31-C223-4820-A819-9978A7353F11}"/>
              </a:ext>
            </a:extLst>
          </p:cNvPr>
          <p:cNvSpPr>
            <a:spLocks xmlns:a="http://schemas.openxmlformats.org/drawingml/2006/main" noGrp="1"/>
          </p:cNvSpPr>
          <p:nvPr/>
        </p:nvSpPr>
        <p:spPr>
          <a:xfrm xmlns:a="http://schemas.openxmlformats.org/drawingml/2006/main">
            <a:off x="609600" y="1619250"/>
            <a:ext cx="5334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100000"/>
          </a:bodyPr>
          <a:lstStyle xmlns:a="http://schemas.openxmlformats.org/drawingml/2006/main"/>
          <a:p xmlns:a="http://schemas.openxmlformats.org/drawingml/2006/main">
            <a:pPr>
              <a:defRPr sz="1350" b="1">
                <a:solidFill>
                  <a:srgbClr val="E3C982"/>
                </a:solidFill>
                <a:latin typeface="Bitstream Charter"/>
                <a:ea typeface="Bitstream Charter"/>
                <a:cs typeface="Bitstream Charter"/>
              </a:defRPr>
            </a:pPr>
            <a:r>
              <a:rPr sz="1350" b="1">
                <a:solidFill>
                  <a:srgbClr val="E3C982"/>
                </a:solidFill>
                <a:latin typeface="Bitstream Charter"/>
                <a:ea typeface="Bitstream Charter"/>
                <a:cs typeface="Bitstream Charter"/>
              </a:rPr>
              <a:t>LECTURE 9</a:t>
            </a:r>
          </a:p>
        </p:txBody>
      </p:sp>
      <p:sp>
        <p:nvSpPr>
          <p:cNvPr id="5" name="">
            <a:extLst xmlns:a="http://schemas.openxmlformats.org/drawingml/2006/main">
              <a:ext uri="{FF2B5EF4-FFF2-40B4-BE49-F238E27FC236}">
                <a16:creationId xmlns:a16="http://schemas.microsoft.com/office/drawing/2014/main" id="{B6B31AD5-35D4-468B-A265-619261C41B5F}"/>
              </a:ext>
            </a:extLst>
          </p:cNvPr>
          <p:cNvSpPr>
            <a:spLocks xmlns:a="http://schemas.openxmlformats.org/drawingml/2006/main" noGrp="1"/>
          </p:cNvSpPr>
          <p:nvPr/>
        </p:nvSpPr>
        <p:spPr>
          <a:xfrm xmlns:a="http://schemas.openxmlformats.org/drawingml/2006/main">
            <a:off x="609600" y="2038350"/>
            <a:ext cx="5905500" cy="2571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3375" b="1">
                <a:solidFill>
                  <a:srgbClr val="FFFFFF"/>
                </a:solidFill>
                <a:latin typeface="Bitstream Charter"/>
                <a:ea typeface="Bitstream Charter"/>
                <a:cs typeface="Bitstream Charter"/>
              </a:defRPr>
            </a:pPr>
            <a:r>
              <a:rPr sz="3375" b="1">
                <a:solidFill>
                  <a:srgbClr val="FFFFFF"/>
                </a:solidFill>
                <a:latin typeface="Bitstream Charter"/>
                <a:ea typeface="Bitstream Charter"/>
                <a:cs typeface="Bitstream Charter"/>
              </a:rPr>
              <a:t>SAFE PORTS CLAIMS</a:t>
            </a:r>
          </a:p>
        </p:txBody>
      </p:sp>
      <p:sp>
        <p:nvSpPr>
          <p:cNvPr id="6" name="">
            <a:extLst xmlns:a="http://schemas.openxmlformats.org/drawingml/2006/main">
              <a:ext uri="{FF2B5EF4-FFF2-40B4-BE49-F238E27FC236}">
                <a16:creationId xmlns:a16="http://schemas.microsoft.com/office/drawing/2014/main" id="{5E27D394-DC41-44DC-BB74-F36B849030F3}"/>
              </a:ext>
            </a:extLst>
          </p:cNvPr>
          <p:cNvSpPr>
            <a:spLocks xmlns:a="http://schemas.openxmlformats.org/drawingml/2006/main" noGrp="1"/>
          </p:cNvSpPr>
          <p:nvPr/>
        </p:nvSpPr>
        <p:spPr>
          <a:xfrm xmlns:a="http://schemas.openxmlformats.org/drawingml/2006/main">
            <a:off x="647700" y="5143500"/>
            <a:ext cx="5334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650" b="1">
                <a:solidFill>
                  <a:srgbClr val="FFFFFF"/>
                </a:solidFill>
                <a:latin typeface="Bitstream Charter"/>
                <a:ea typeface="Bitstream Charter"/>
                <a:cs typeface="Bitstream Charter"/>
              </a:defRPr>
            </a:pPr>
            <a:r>
              <a:rPr sz="1650" b="1">
                <a:solidFill>
                  <a:srgbClr val="FFFFFF"/>
                </a:solidFill>
                <a:latin typeface="Bitstream Charter"/>
                <a:ea typeface="Bitstream Charter"/>
                <a:cs typeface="Bitstream Charter"/>
              </a:rPr>
              <a:t>Compendium of Maritime Claims</a:t>
            </a:r>
          </a:p>
          <a:p xmlns:a="http://schemas.openxmlformats.org/drawingml/2006/main">
            <a:pPr>
              <a:defRPr sz="1650" b="1">
                <a:solidFill>
                  <a:srgbClr val="FFFFFF"/>
                </a:solidFill>
                <a:latin typeface="Bitstream Charter"/>
                <a:ea typeface="Bitstream Charter"/>
                <a:cs typeface="Bitstream Charter"/>
              </a:defRPr>
            </a:pPr>
            <a:r>
              <a:rPr sz="1650" b="1">
                <a:solidFill>
                  <a:srgbClr val="FFFFFF"/>
                </a:solidFill>
                <a:latin typeface="Bitstream Charter"/>
                <a:ea typeface="Bitstream Charter"/>
                <a:cs typeface="Bitstream Charter"/>
              </a:rPr>
              <a:t>Course Code LGC450</a:t>
            </a:r>
          </a:p>
        </p:txBody>
      </p:sp>
    </p:spTree>
    <p:extLst>
      <p:ext uri="{BB962C8B-B14F-4D97-AF65-F5344CB8AC3E}">
        <p14:creationId xmlns:p14="http://schemas.microsoft.com/office/powerpoint/2010/main" val="152134727"/>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2a3277e1ee4444ab"/>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07B0C58-391E-47AB-9578-48B049D2908E}"/>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40A75425-BF0A-4E7D-9A81-A1E7D4222E7C}"/>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6FE78362-31C1-4C37-B6A1-CB9473F52866}"/>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2DB597DD-ED57-4641-AB79-7B255E767AC9}"/>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Independent research task</a:t>
            </a:r>
          </a:p>
        </p:txBody>
      </p:sp>
      <p:sp>
        <p:nvSpPr>
          <p:cNvPr id="6" name="">
            <a:extLst xmlns:a="http://schemas.openxmlformats.org/drawingml/2006/main">
              <a:ext uri="{FF2B5EF4-FFF2-40B4-BE49-F238E27FC236}">
                <a16:creationId xmlns:a16="http://schemas.microsoft.com/office/drawing/2014/main" id="{94E807A8-4B88-4FFE-9B70-1C1F30C74867}"/>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10</a:t>
            </a:r>
          </a:p>
        </p:txBody>
      </p:sp>
      <p:sp>
        <p:nvSpPr>
          <p:cNvPr id="7" name="">
            <a:extLst xmlns:a="http://schemas.openxmlformats.org/drawingml/2006/main">
              <a:ext uri="{FF2B5EF4-FFF2-40B4-BE49-F238E27FC236}">
                <a16:creationId xmlns:a16="http://schemas.microsoft.com/office/drawing/2014/main" id="{89C50C80-F782-4295-857E-B8B66BC3DD50}"/>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Consult at least two authoritative sources listed in the lecture learning guide.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Prepare a 900 to 1,100 word professional response and a one-page issue or evidence matrix.</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Cite every external source and record the date accessed.</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Upload the final work, source list and originality declaration to the LMS.</a:t>
            </a:r>
          </a:p>
        </p:txBody>
      </p:sp>
    </p:spTree>
    <p:extLst>
      <p:ext uri="{BB962C8B-B14F-4D97-AF65-F5344CB8AC3E}">
        <p14:creationId xmlns:p14="http://schemas.microsoft.com/office/powerpoint/2010/main" val="95899072"/>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bacfdb887113444f"/>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29FC329-1574-4E02-AD86-CE5DBFCA214C}"/>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75E501AF-A2AA-4281-BB4F-41254733B50D}"/>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195BBFA2-A967-4A6E-9D98-7371F75960C6}"/>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2F461238-7797-4F5E-B024-A77F55CBD3AA}"/>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Lecture summary</a:t>
            </a:r>
          </a:p>
        </p:txBody>
      </p:sp>
      <p:sp>
        <p:nvSpPr>
          <p:cNvPr id="6" name="">
            <a:extLst xmlns:a="http://schemas.openxmlformats.org/drawingml/2006/main">
              <a:ext uri="{FF2B5EF4-FFF2-40B4-BE49-F238E27FC236}">
                <a16:creationId xmlns:a16="http://schemas.microsoft.com/office/drawing/2014/main" id="{241EC173-D579-4BF9-AD73-EF1D2C7BC8A9}"/>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11</a:t>
            </a:r>
          </a:p>
        </p:txBody>
      </p:sp>
      <p:sp>
        <p:nvSpPr>
          <p:cNvPr id="7" name="">
            <a:extLst xmlns:a="http://schemas.openxmlformats.org/drawingml/2006/main">
              <a:ext uri="{FF2B5EF4-FFF2-40B4-BE49-F238E27FC236}">
                <a16:creationId xmlns:a16="http://schemas.microsoft.com/office/drawing/2014/main" id="{9F657B47-B7DC-4935-A181-6E2F128D951D}"/>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INTRODUCTION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DEFINING SAFE PORT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SAFE BERTHS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SHIPOWNERS’ REMEDIES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LIMITATION AND STRICT LIABILITY</a:t>
            </a:r>
          </a:p>
        </p:txBody>
      </p:sp>
    </p:spTree>
    <p:extLst>
      <p:ext uri="{BB962C8B-B14F-4D97-AF65-F5344CB8AC3E}">
        <p14:creationId xmlns:p14="http://schemas.microsoft.com/office/powerpoint/2010/main" val="1209396981"/>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f91c86bdf064284"/>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8C71DCDB-7267-44A2-AAD5-9267F7544A12}"/>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291D17A1-A9DD-473D-B449-47F441704F38}"/>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D092E88D-9775-429D-AAED-EBA5B74BB178}"/>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A9FACA75-23C0-41EC-96A6-F1EC6DAC2276}"/>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Recommended sources</a:t>
            </a:r>
          </a:p>
        </p:txBody>
      </p:sp>
      <p:sp>
        <p:nvSpPr>
          <p:cNvPr id="6" name="">
            <a:extLst xmlns:a="http://schemas.openxmlformats.org/drawingml/2006/main">
              <a:ext uri="{FF2B5EF4-FFF2-40B4-BE49-F238E27FC236}">
                <a16:creationId xmlns:a16="http://schemas.microsoft.com/office/drawing/2014/main" id="{A4CBBB61-7FCE-4462-8B01-3F3504ADF316}"/>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12</a:t>
            </a:r>
          </a:p>
        </p:txBody>
      </p:sp>
      <p:sp>
        <p:nvSpPr>
          <p:cNvPr id="7" name="">
            <a:extLst xmlns:a="http://schemas.openxmlformats.org/drawingml/2006/main">
              <a:ext uri="{FF2B5EF4-FFF2-40B4-BE49-F238E27FC236}">
                <a16:creationId xmlns:a16="http://schemas.microsoft.com/office/drawing/2014/main" id="{0AF99CF6-7985-476D-B88F-F72210769063}"/>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Marine Insurance Act 1906</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Merchant Shipping Act 1995</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IMO list of maritime conventions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Civil Procedure Rules Part 61 Admiralty Claims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London Gateway College Compendium of Maritime Claims course material</a:t>
            </a:r>
          </a:p>
        </p:txBody>
      </p:sp>
    </p:spTree>
    <p:extLst>
      <p:ext uri="{BB962C8B-B14F-4D97-AF65-F5344CB8AC3E}">
        <p14:creationId xmlns:p14="http://schemas.microsoft.com/office/powerpoint/2010/main" val="212366465"/>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173598a6c344192"/>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606E347-5374-414F-B487-B2007B7E3271}"/>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96978C64-29FB-4740-A832-1CA432BDCCD2}"/>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E915A514-7053-45B9-BFFF-3B4AC6B977E0}"/>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A1BC837D-B9D2-4BFD-9F34-E3299AEC2B5E}"/>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Learning focus</a:t>
            </a:r>
          </a:p>
        </p:txBody>
      </p:sp>
      <p:sp>
        <p:nvSpPr>
          <p:cNvPr id="6" name="">
            <a:extLst xmlns:a="http://schemas.openxmlformats.org/drawingml/2006/main">
              <a:ext uri="{FF2B5EF4-FFF2-40B4-BE49-F238E27FC236}">
                <a16:creationId xmlns:a16="http://schemas.microsoft.com/office/drawing/2014/main" id="{2645EC43-37EC-400B-A931-61B895C8A14D}"/>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02</a:t>
            </a:r>
          </a:p>
        </p:txBody>
      </p:sp>
      <p:sp>
        <p:nvSpPr>
          <p:cNvPr id="7" name="">
            <a:extLst xmlns:a="http://schemas.openxmlformats.org/drawingml/2006/main">
              <a:ext uri="{FF2B5EF4-FFF2-40B4-BE49-F238E27FC236}">
                <a16:creationId xmlns:a16="http://schemas.microsoft.com/office/drawing/2014/main" id="{88BA6A12-8469-4BF0-AC51-F2AB90C9B53A}"/>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Explain the principal concepts associated with safe ports claims.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Apply the lecture principles to a realistic professional situation.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Identify the evidence, authority and judgement required for a defensible conclusion.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INTRODUCTION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DEFINING SAFE PORT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SAFE BERTHS</a:t>
            </a:r>
          </a:p>
        </p:txBody>
      </p:sp>
    </p:spTree>
    <p:extLst>
      <p:ext uri="{BB962C8B-B14F-4D97-AF65-F5344CB8AC3E}">
        <p14:creationId xmlns:p14="http://schemas.microsoft.com/office/powerpoint/2010/main" val="1161995064"/>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ce550c5731f742e5"/>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9893175B-8F2F-4C44-B576-D82D2536425E}"/>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7577AFF1-B279-4879-AD48-F6C08C18C4F1}"/>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60D500AD-DA6E-431C-B709-05BAEA14D4F2}"/>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EEA8BA0B-3910-4A73-8DB5-5F6ADE14D7EB}"/>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INTRODUCTION</a:t>
            </a:r>
          </a:p>
        </p:txBody>
      </p:sp>
      <p:sp>
        <p:nvSpPr>
          <p:cNvPr id="6" name="">
            <a:extLst xmlns:a="http://schemas.openxmlformats.org/drawingml/2006/main">
              <a:ext uri="{FF2B5EF4-FFF2-40B4-BE49-F238E27FC236}">
                <a16:creationId xmlns:a16="http://schemas.microsoft.com/office/drawing/2014/main" id="{3B6384A4-BC26-4A83-8C50-290677CEA504}"/>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03</a:t>
            </a:r>
          </a:p>
        </p:txBody>
      </p:sp>
      <p:sp>
        <p:nvSpPr>
          <p:cNvPr id="7" name="">
            <a:extLst xmlns:a="http://schemas.openxmlformats.org/drawingml/2006/main">
              <a:ext uri="{FF2B5EF4-FFF2-40B4-BE49-F238E27FC236}">
                <a16:creationId xmlns:a16="http://schemas.microsoft.com/office/drawing/2014/main" id="{AAAF32BA-9927-4413-A8D6-E77AAE87247A}"/>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majority of contracts of carriage, encompassing charterparties, bills of lading, sea waybills, and similar documents, typically incorporate provisions that delineate the permissible trading areas for vessels.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reason is because during the operational lifespan of ships, she routinely navigates diverse ports, docks, anchorages, and offshore locations which can pose danger to the ship.</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Even though some of the perils and hazards that the ship can face are unforeseen, it may lead to minor as well as catastrophic losses.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These hazards, often latent or unexpected, can emanate from the visited location itself.</a:t>
            </a:r>
          </a:p>
        </p:txBody>
      </p:sp>
    </p:spTree>
    <p:extLst>
      <p:ext uri="{BB962C8B-B14F-4D97-AF65-F5344CB8AC3E}">
        <p14:creationId xmlns:p14="http://schemas.microsoft.com/office/powerpoint/2010/main" val="552428761"/>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ad44154d3b95469e"/>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823986C-309E-426A-B096-22DECC80683C}"/>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EFB42355-D05C-43CE-8BE8-015D11FF9BB2}"/>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39AD46AF-7D17-44A9-9DCF-9CCAA5566368}"/>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1034030B-0D7A-4BBE-994B-347E972CAD74}"/>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DEFINING SAFE PORT</a:t>
            </a:r>
          </a:p>
        </p:txBody>
      </p:sp>
      <p:sp>
        <p:nvSpPr>
          <p:cNvPr id="6" name="">
            <a:extLst xmlns:a="http://schemas.openxmlformats.org/drawingml/2006/main">
              <a:ext uri="{FF2B5EF4-FFF2-40B4-BE49-F238E27FC236}">
                <a16:creationId xmlns:a16="http://schemas.microsoft.com/office/drawing/2014/main" id="{2B2938F7-7B8C-468D-AA3C-93AEDF211A29}"/>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04</a:t>
            </a:r>
          </a:p>
        </p:txBody>
      </p:sp>
      <p:sp>
        <p:nvSpPr>
          <p:cNvPr id="7" name="">
            <a:extLst xmlns:a="http://schemas.openxmlformats.org/drawingml/2006/main">
              <a:ext uri="{FF2B5EF4-FFF2-40B4-BE49-F238E27FC236}">
                <a16:creationId xmlns:a16="http://schemas.microsoft.com/office/drawing/2014/main" id="{C49798E6-3C39-4592-9BB0-93A5109A3435}"/>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concept of a "safe" port has been eloquently articulated by the English High Court in The Eastern City, offering guidance on what constitutes a safe haven for maritime activities which stated as follows: “A port will not.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port's safety assessment is intimately linked to the unique characteristics of the vessel in question.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A port may be secure for certain ships but perilous for others due to differences in size, draft, beam, and other attributes.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fact that many ships have safely used the port does not conclusively establish its safety, as these vessels might possess distinct characteristics.</a:t>
            </a:r>
          </a:p>
        </p:txBody>
      </p:sp>
    </p:spTree>
    <p:extLst>
      <p:ext uri="{BB962C8B-B14F-4D97-AF65-F5344CB8AC3E}">
        <p14:creationId xmlns:p14="http://schemas.microsoft.com/office/powerpoint/2010/main" val="2134484020"/>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45ce0bac7c44947"/>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63978AF-BB43-47E5-95F6-A90C4B1F562B}"/>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9AF29FA0-40C7-408D-892D-7ADBD5805242}"/>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E0CBD5D8-E797-46FC-BAFE-1289598F307D}"/>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703F07FF-78EF-4F7E-9B06-0A41D0E516C2}"/>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SAFE BERTHS</a:t>
            </a:r>
          </a:p>
        </p:txBody>
      </p:sp>
      <p:sp>
        <p:nvSpPr>
          <p:cNvPr id="6" name="">
            <a:extLst xmlns:a="http://schemas.openxmlformats.org/drawingml/2006/main">
              <a:ext uri="{FF2B5EF4-FFF2-40B4-BE49-F238E27FC236}">
                <a16:creationId xmlns:a16="http://schemas.microsoft.com/office/drawing/2014/main" id="{442EBCF4-9827-408E-B1C3-41DBABAB1C5D}"/>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05</a:t>
            </a:r>
          </a:p>
        </p:txBody>
      </p:sp>
      <p:sp>
        <p:nvSpPr>
          <p:cNvPr id="7" name="">
            <a:extLst xmlns:a="http://schemas.openxmlformats.org/drawingml/2006/main">
              <a:ext uri="{FF2B5EF4-FFF2-40B4-BE49-F238E27FC236}">
                <a16:creationId xmlns:a16="http://schemas.microsoft.com/office/drawing/2014/main" id="{86697BC3-5079-4C5A-AE83-DF9EFA3A77CF}"/>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Sometimes, a contract may stipulate that the ship must head to a berth rather than just a port.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 such cases, the general principles outlined earlier concerning safe ports typically apply to the berth as well.</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Hence, if the contract specifies that the vessel should load at a berth nominated by the charterers within a named port without explicitly stating that either the port or the berth must be 'safe', then, unless the nominated.</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However, if the charter explicitly includes a safety provision for the berth, then, the charterers commit to ensuring the nominated berth(s) are safe.</a:t>
            </a:r>
          </a:p>
        </p:txBody>
      </p:sp>
    </p:spTree>
    <p:extLst>
      <p:ext uri="{BB962C8B-B14F-4D97-AF65-F5344CB8AC3E}">
        <p14:creationId xmlns:p14="http://schemas.microsoft.com/office/powerpoint/2010/main" val="1738549616"/>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53539e2be29d411f"/>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8D6E292-68A4-4592-84A8-861732822FDB}"/>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AC305C60-E5C6-4ED1-81E9-12BD93322AE3}"/>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BC88B283-CA10-4E4A-A0B2-42AD8E2A70E3}"/>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FDB8CEAE-40F5-4A5F-B240-6964F77E0EE4}"/>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THE SHIPOWNERS’ REMEDIES</a:t>
            </a:r>
          </a:p>
        </p:txBody>
      </p:sp>
      <p:sp>
        <p:nvSpPr>
          <p:cNvPr id="6" name="">
            <a:extLst xmlns:a="http://schemas.openxmlformats.org/drawingml/2006/main">
              <a:ext uri="{FF2B5EF4-FFF2-40B4-BE49-F238E27FC236}">
                <a16:creationId xmlns:a16="http://schemas.microsoft.com/office/drawing/2014/main" id="{5C6F5306-F36C-4E1C-A2F0-C5403E18AABA}"/>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06</a:t>
            </a:r>
          </a:p>
        </p:txBody>
      </p:sp>
      <p:sp>
        <p:nvSpPr>
          <p:cNvPr id="7" name="">
            <a:extLst xmlns:a="http://schemas.openxmlformats.org/drawingml/2006/main">
              <a:ext uri="{FF2B5EF4-FFF2-40B4-BE49-F238E27FC236}">
                <a16:creationId xmlns:a16="http://schemas.microsoft.com/office/drawing/2014/main" id="{568BBC02-EEB6-49FF-A95A-1B95396B8424}"/>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When a ship is directed by charterers to an unsafe port or berth, two distinct issues arise: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Can the shipowner be compelled to proceed to that port or berth?</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Can the shipowner seek damages for losses or damages incurred due to entering such a port or berth or reasonably refusing to do so?</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Can the Shipowners be compelled to proceed to that Port or Berth?</a:t>
            </a:r>
          </a:p>
        </p:txBody>
      </p:sp>
    </p:spTree>
    <p:extLst>
      <p:ext uri="{BB962C8B-B14F-4D97-AF65-F5344CB8AC3E}">
        <p14:creationId xmlns:p14="http://schemas.microsoft.com/office/powerpoint/2010/main" val="730224485"/>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38655f868984f89"/>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8910EF0-7A4E-4842-BE05-EC6EB45EB8FB}"/>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A8DDCC43-0D1E-4B62-A10F-CDD8EF319FFA}"/>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60BFF6ED-9D74-483D-87D5-145EBE3C14A5}"/>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23E9ED6F-6BA2-48AE-AC28-FE0470D17D98}"/>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LIMITATION AND STRICT LIABILITY</a:t>
            </a:r>
          </a:p>
        </p:txBody>
      </p:sp>
      <p:sp>
        <p:nvSpPr>
          <p:cNvPr id="6" name="">
            <a:extLst xmlns:a="http://schemas.openxmlformats.org/drawingml/2006/main">
              <a:ext uri="{FF2B5EF4-FFF2-40B4-BE49-F238E27FC236}">
                <a16:creationId xmlns:a16="http://schemas.microsoft.com/office/drawing/2014/main" id="{9A4D9BB6-E49D-46B8-AF18-12F5666C1992}"/>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07</a:t>
            </a:r>
          </a:p>
        </p:txBody>
      </p:sp>
      <p:sp>
        <p:nvSpPr>
          <p:cNvPr id="7" name="">
            <a:extLst xmlns:a="http://schemas.openxmlformats.org/drawingml/2006/main">
              <a:ext uri="{FF2B5EF4-FFF2-40B4-BE49-F238E27FC236}">
                <a16:creationId xmlns:a16="http://schemas.microsoft.com/office/drawing/2014/main" id="{A7F8BC7B-11ED-4167-B864-285003276ABA}"/>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liability of charterers for sending a vessel to an unsafe port is often strict, potentially leading to significant damages, including damage or loss of the ship and cargo, pollution liabilities reimbursement, and more.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To mitigate this liability, charterers may seek to limit their liability claims.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To qualify for such a limitation, one must prove they are a "person entitled to limit" for the specific claim in question.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Regarding insurance, Hull and Machinery insurance typically covers physical damage to the ship resulting from entering an unsafe port, but it does not cover losses due to delays in avoiding or entering such places.</a:t>
            </a:r>
          </a:p>
        </p:txBody>
      </p:sp>
    </p:spTree>
    <p:extLst>
      <p:ext uri="{BB962C8B-B14F-4D97-AF65-F5344CB8AC3E}">
        <p14:creationId xmlns:p14="http://schemas.microsoft.com/office/powerpoint/2010/main" val="1364705594"/>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763bc4c34f054dab"/>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156CC82-C7DB-4476-BD78-9EF2381C3BB3}"/>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E1A0146A-1D84-4530-B92F-25EA6ABF4D44}"/>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C93290F7-87A7-4113-91D1-50635E2C766A}"/>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EEDA09AE-634B-4EB4-BDB4-16615EF7A391}"/>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Applied activity</a:t>
            </a:r>
          </a:p>
        </p:txBody>
      </p:sp>
      <p:sp>
        <p:nvSpPr>
          <p:cNvPr id="6" name="">
            <a:extLst xmlns:a="http://schemas.openxmlformats.org/drawingml/2006/main">
              <a:ext uri="{FF2B5EF4-FFF2-40B4-BE49-F238E27FC236}">
                <a16:creationId xmlns:a16="http://schemas.microsoft.com/office/drawing/2014/main" id="{F95B0547-CCD2-4E8A-8414-DB1D6602AF64}"/>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08</a:t>
            </a:r>
          </a:p>
        </p:txBody>
      </p:sp>
      <p:sp>
        <p:nvSpPr>
          <p:cNvPr id="7" name="">
            <a:extLst xmlns:a="http://schemas.openxmlformats.org/drawingml/2006/main">
              <a:ext uri="{FF2B5EF4-FFF2-40B4-BE49-F238E27FC236}">
                <a16:creationId xmlns:a16="http://schemas.microsoft.com/office/drawing/2014/main" id="{DDD66BF0-44C6-434E-BD70-D3F61867B57C}"/>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Review a fictional or public scenario involving safe ports claims.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Identify the material facts, unresolved assumptions and governing principles.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Prepare an issue and evidence matrix before reaching a conclusion.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Recommend practical action and explain any point requiring specialist advice.</a:t>
            </a:r>
          </a:p>
        </p:txBody>
      </p:sp>
    </p:spTree>
    <p:extLst>
      <p:ext uri="{BB962C8B-B14F-4D97-AF65-F5344CB8AC3E}">
        <p14:creationId xmlns:p14="http://schemas.microsoft.com/office/powerpoint/2010/main" val="1398502482"/>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d6b85fe64ee4a06"/>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90261D1C-E17F-4D63-B4B8-E1517D409B9D}"/>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60942F43-E5B5-48C0-8F4B-09255E0BB59D}"/>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LGC450</a:t>
            </a:r>
          </a:p>
        </p:txBody>
      </p:sp>
      <p:sp>
        <p:nvSpPr>
          <p:cNvPr id="4" name="">
            <a:extLst xmlns:a="http://schemas.openxmlformats.org/drawingml/2006/main">
              <a:ext uri="{FF2B5EF4-FFF2-40B4-BE49-F238E27FC236}">
                <a16:creationId xmlns:a16="http://schemas.microsoft.com/office/drawing/2014/main" id="{E29BA2E7-0CE1-4990-AB15-411F8565FB39}"/>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09857DA3-F053-43FF-9ABD-60A02F132E32}"/>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Knowledge check</a:t>
            </a:r>
          </a:p>
        </p:txBody>
      </p:sp>
      <p:sp>
        <p:nvSpPr>
          <p:cNvPr id="6" name="">
            <a:extLst xmlns:a="http://schemas.openxmlformats.org/drawingml/2006/main">
              <a:ext uri="{FF2B5EF4-FFF2-40B4-BE49-F238E27FC236}">
                <a16:creationId xmlns:a16="http://schemas.microsoft.com/office/drawing/2014/main" id="{C70694B0-A4F1-420C-A855-908C74E4ABF3}"/>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Compendium of Maritime Claims   09</a:t>
            </a:r>
          </a:p>
        </p:txBody>
      </p:sp>
      <p:sp>
        <p:nvSpPr>
          <p:cNvPr id="7" name="">
            <a:extLst xmlns:a="http://schemas.openxmlformats.org/drawingml/2006/main">
              <a:ext uri="{FF2B5EF4-FFF2-40B4-BE49-F238E27FC236}">
                <a16:creationId xmlns:a16="http://schemas.microsoft.com/office/drawing/2014/main" id="{F5D39ABA-F19E-4DED-88D7-6C919D92EBF9}"/>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What is the central principle examined in safe ports claims?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Which facts would materially change the analysis?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Which source provides the strongest authority for your conclusion?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What evidence should a professional obtain first?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Which risk, remedy or control should receive priority, and why?</a:t>
            </a:r>
          </a:p>
        </p:txBody>
      </p:sp>
    </p:spTree>
    <p:extLst>
      <p:ext uri="{BB962C8B-B14F-4D97-AF65-F5344CB8AC3E}">
        <p14:creationId xmlns:p14="http://schemas.microsoft.com/office/powerpoint/2010/main" val="91577610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2026-09-13T00:01:07.3330000Z</dcterms:created>
  <dcterms:modified xsi:type="dcterms:W3CDTF">2026-09-13T00:01:07.3330000Z</dcterms:modified>
</coreProperties>
</file>