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76856b143d4feb" /><Relationship Type="http://schemas.openxmlformats.org/officeDocument/2006/relationships/extended-properties" Target="/docProps/app.xml" Id="R3044aa69a13c48c2" /><Relationship Type="http://schemas.openxmlformats.org/officeDocument/2006/relationships/officeDocument" Target="/ppt/presentation.xml" Id="Rdee52e46480d47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6388bb9ace42a5"/>
  </p:sldMasterIdLst>
  <p:notesMasterIdLst>
    <p:notesMasterId xmlns:r="http://schemas.openxmlformats.org/officeDocument/2006/relationships" r:id="Re19430fa1c5749a4"/>
  </p:notesMasterIdLst>
  <p:sldIdLst>
    <p:sldId xmlns:r="http://schemas.openxmlformats.org/officeDocument/2006/relationships" id="256" r:id="Ra257b6c8017346cb"/>
    <p:sldId xmlns:r="http://schemas.openxmlformats.org/officeDocument/2006/relationships" id="257" r:id="R4aa88ad5e1374219"/>
    <p:sldId xmlns:r="http://schemas.openxmlformats.org/officeDocument/2006/relationships" id="258" r:id="Rfdeaa88bc0ad4496"/>
    <p:sldId xmlns:r="http://schemas.openxmlformats.org/officeDocument/2006/relationships" id="259" r:id="Ra3636088d4764dd5"/>
    <p:sldId xmlns:r="http://schemas.openxmlformats.org/officeDocument/2006/relationships" id="260" r:id="R2c3d85211a72483b"/>
    <p:sldId xmlns:r="http://schemas.openxmlformats.org/officeDocument/2006/relationships" id="261" r:id="R257c1d334dda4bb6"/>
    <p:sldId xmlns:r="http://schemas.openxmlformats.org/officeDocument/2006/relationships" id="262" r:id="R002773db85034c6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74b13bd0d944645" /><Relationship Type="http://schemas.openxmlformats.org/officeDocument/2006/relationships/slideMaster" Target="/ppt/slideMasters/slideMaster1.xml" Id="Rc86388bb9ace42a5" /><Relationship Type="http://schemas.openxmlformats.org/officeDocument/2006/relationships/notesMaster" Target="/ppt/notesMasters/notesMaster1.xml" Id="Re19430fa1c5749a4" /><Relationship Type="http://schemas.openxmlformats.org/officeDocument/2006/relationships/presProps" Target="/ppt/presProps.xml" Id="R978695d91b054e43" /><Relationship Type="http://schemas.openxmlformats.org/officeDocument/2006/relationships/tableStyles" Target="/ppt/tableStyles.xml" Id="R233df9e26b7c4e81" /><Relationship Type="http://schemas.openxmlformats.org/officeDocument/2006/relationships/slide" Target="/ppt/slides/slide1.xml" Id="Ra257b6c8017346cb" /><Relationship Type="http://schemas.openxmlformats.org/officeDocument/2006/relationships/slide" Target="/ppt/slides/slide2.xml" Id="R4aa88ad5e1374219" /><Relationship Type="http://schemas.openxmlformats.org/officeDocument/2006/relationships/slide" Target="/ppt/slides/slide3.xml" Id="Rfdeaa88bc0ad4496" /><Relationship Type="http://schemas.openxmlformats.org/officeDocument/2006/relationships/slide" Target="/ppt/slides/slide4.xml" Id="Ra3636088d4764dd5" /><Relationship Type="http://schemas.openxmlformats.org/officeDocument/2006/relationships/slide" Target="/ppt/slides/slide5.xml" Id="R2c3d85211a72483b" /><Relationship Type="http://schemas.openxmlformats.org/officeDocument/2006/relationships/slide" Target="/ppt/slides/slide6.xml" Id="R257c1d334dda4bb6" /><Relationship Type="http://schemas.openxmlformats.org/officeDocument/2006/relationships/slide" Target="/ppt/slides/slide7.xml" Id="R002773db85034c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f7e54e30eb4d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d77e9129d94196" /><Relationship Type="http://schemas.openxmlformats.org/officeDocument/2006/relationships/notesMaster" Target="/ppt/notesMasters/notesMaster1.xml" Id="R678c780d188e43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6abcccc008e4986" /><Relationship Type="http://schemas.openxmlformats.org/officeDocument/2006/relationships/notesMaster" Target="/ppt/notesMasters/notesMaster1.xml" Id="Rd03d3e8d45a947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37dea9e4074855" /><Relationship Type="http://schemas.openxmlformats.org/officeDocument/2006/relationships/notesMaster" Target="/ppt/notesMasters/notesMaster1.xml" Id="R05f88b2ae7d744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1c65f4554c4ee5" /><Relationship Type="http://schemas.openxmlformats.org/officeDocument/2006/relationships/notesMaster" Target="/ppt/notesMasters/notesMaster1.xml" Id="Raa47b3db5e0b4a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10d213c8a946a0" /><Relationship Type="http://schemas.openxmlformats.org/officeDocument/2006/relationships/notesMaster" Target="/ppt/notesMasters/notesMaster1.xml" Id="R95fa3c6f087342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71eaf02cae413f" /><Relationship Type="http://schemas.openxmlformats.org/officeDocument/2006/relationships/notesMaster" Target="/ppt/notesMasters/notesMaster1.xml" Id="R7cfec6ed092745a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fc0cfd4271149d5" /><Relationship Type="http://schemas.openxmlformats.org/officeDocument/2006/relationships/notesMaster" Target="/ppt/notesMasters/notesMaster1.xml" Id="Rcc87274038a044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STUDENT ORIENTATION.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Course aim.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Course learning outcomes.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Course learning outcomes continued.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Course pathway.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Independent learning pathway.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London Gateway College supplied course material, Oil Pollution and Compensation Law (LGC300). Assessment and completion. Educational use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c0728150a041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823a623c894747" /><Relationship Type="http://schemas.openxmlformats.org/officeDocument/2006/relationships/slideLayout" Target="/ppt/slideLayouts/slideLayout1.xml" Id="Rb8f7651fc8da43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f7651fc8da43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71a545fbb4314" /><Relationship Type="http://schemas.openxmlformats.org/officeDocument/2006/relationships/image" Target="/ppt/media/image.jpeg" Id="R7288b8b7313c4e02" /><Relationship Type="http://schemas.openxmlformats.org/officeDocument/2006/relationships/image" Target="/ppt/media/image2.jpeg" Id="Re1620144858f4a2b" /><Relationship Type="http://schemas.openxmlformats.org/officeDocument/2006/relationships/notesSlide" Target="/ppt/notesSlides/notesSlide1.xml" Id="Rde979108990645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6d42fa6b4d4f1a" /><Relationship Type="http://schemas.openxmlformats.org/officeDocument/2006/relationships/image" Target="/ppt/media/image3.jpeg" Id="R19d6a429d6dc4f72" /><Relationship Type="http://schemas.openxmlformats.org/officeDocument/2006/relationships/notesSlide" Target="/ppt/notesSlides/notesSlide2.xml" Id="R9cd7dce0539e43a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2732342c04dd7" /><Relationship Type="http://schemas.openxmlformats.org/officeDocument/2006/relationships/image" Target="/ppt/media/image4.jpeg" Id="R17cded958e7f43ae" /><Relationship Type="http://schemas.openxmlformats.org/officeDocument/2006/relationships/notesSlide" Target="/ppt/notesSlides/notesSlide3.xml" Id="R4ea5ebe72a2c43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d15a0ddf14652" /><Relationship Type="http://schemas.openxmlformats.org/officeDocument/2006/relationships/image" Target="/ppt/media/image5.jpeg" Id="R7e526d9f9c904d4d" /><Relationship Type="http://schemas.openxmlformats.org/officeDocument/2006/relationships/notesSlide" Target="/ppt/notesSlides/notesSlide4.xml" Id="R2ae80d7a88884b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05f3f7e894019" /><Relationship Type="http://schemas.openxmlformats.org/officeDocument/2006/relationships/image" Target="/ppt/media/image6.jpeg" Id="Re4fca7e73465441e" /><Relationship Type="http://schemas.openxmlformats.org/officeDocument/2006/relationships/notesSlide" Target="/ppt/notesSlides/notesSlide5.xml" Id="R3f6e6affdfff48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bf11d9cae48dd" /><Relationship Type="http://schemas.openxmlformats.org/officeDocument/2006/relationships/image" Target="/ppt/media/image7.jpeg" Id="R7b860e04584a48d9" /><Relationship Type="http://schemas.openxmlformats.org/officeDocument/2006/relationships/notesSlide" Target="/ppt/notesSlides/notesSlide6.xml" Id="Redb9d72919d14e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9294f5ee94571" /><Relationship Type="http://schemas.openxmlformats.org/officeDocument/2006/relationships/image" Target="/ppt/media/image8.jpeg" Id="Rea975fb82da04129" /><Relationship Type="http://schemas.openxmlformats.org/officeDocument/2006/relationships/notesSlide" Target="/ppt/notesSlides/notesSlide7.xml" Id="Rdf6515a327514b8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8b8b7313c4e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20144858f4a2b"/>
          <a:stretch xmlns:a="http://schemas.openxmlformats.org/drawingml/2006/main"/>
        </p:blipFill>
        <p:spPr>
          <a:xfrm xmlns:a="http://schemas.openxmlformats.org/drawingml/2006/main">
            <a:off x="533400" y="4572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7028D-3855-4E17-9F0B-8BE6AC952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524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DB9B64-DFBB-4F35-8D47-2B4A1A7DC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E3C98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3C982"/>
                </a:solidFill>
                <a:latin typeface="Bitstream Charter"/>
                <a:ea typeface="Bitstream Charter"/>
                <a:cs typeface="Bitstream Charter"/>
              </a:rPr>
              <a:t>STUDENT ORIENTATION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B2F429-ABA1-45B8-BE2A-DB9EA114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5905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COURSE INTRODUCTION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18615D-13E5-488B-A0B6-54B9F143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14350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Oil Pollution and Compensation Law</a:t>
            </a:r>
          </a:p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Course Code LGC300</a:t>
            </a:r>
          </a:p>
        </p:txBody>
      </p:sp>
    </p:spTree>
    <p:extLst>
      <p:ext uri="{BB962C8B-B14F-4D97-AF65-F5344CB8AC3E}">
        <p14:creationId xmlns:p14="http://schemas.microsoft.com/office/powerpoint/2010/main" val="6472883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d6a429d6dc4f72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0E83ED-4235-4084-9D7D-722E7DC8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5D9C4-A2C3-487B-AB08-386D4739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8CD8E-4484-4131-8A84-1E0E76EA8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C8547-D405-4C16-A724-333F81D12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Course aim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25388-CF3F-4FE4-BA3B-9C87962B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C1ED31-DB6D-4E55-83D9-5DE536AA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Develop the ability to understand and apply the legal, regulatory, financial and professional principles covered in Oil Pollution and Compensation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Use authoritative sources to analyse realistic maritime or commercial situations.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Create clear evidence of independent learning, practical application and reflection.</a:t>
            </a:r>
          </a:p>
        </p:txBody>
      </p:sp>
    </p:spTree>
    <p:extLst>
      <p:ext uri="{BB962C8B-B14F-4D97-AF65-F5344CB8AC3E}">
        <p14:creationId xmlns:p14="http://schemas.microsoft.com/office/powerpoint/2010/main" val="1256615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ded958e7f43ae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BF66E-C16E-43F2-A4F5-3F0C0776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BA696C-FE27-4EDF-98D0-61594AF0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E17D7-212F-4804-A0C5-1471E766B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B2676E-D01D-480D-B064-E2560376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Course learning outcomes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CA61C-C622-48B6-974B-EFD9383D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64166-3908-40DA-B8D3-B6F288BB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Identify and explain the key international conventions related to oil pollution, including MARPOL, the Civil Liability Convention and the Fund Convention.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Analyse legal principles of liability and compensation for oil-pollution damage.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Evaluate the effectiveness of current legal and institutional frameworks.</a:t>
            </a:r>
          </a:p>
        </p:txBody>
      </p:sp>
    </p:spTree>
    <p:extLst>
      <p:ext uri="{BB962C8B-B14F-4D97-AF65-F5344CB8AC3E}">
        <p14:creationId xmlns:p14="http://schemas.microsoft.com/office/powerpoint/2010/main" val="3142633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26d9f9c904d4d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D05C88-EB9D-49BE-B310-6504BDCE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B96453-5DB3-4D0F-AA0A-51E16DAD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84B01-3205-4825-B4B6-F1762995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58F60-5DC5-4F3B-B32C-A8C7A294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Course learning outcomes continued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5E5EA-8A33-4576-97C6-EAEFEADA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059ED9-55F9-487D-B5D8-24AF290C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Apply relevant legal concepts to case studies involving oil-pollution incidents.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Demonstrate awareness of developments and challenges in oil-pollution law and enforcement.</a:t>
            </a:r>
          </a:p>
        </p:txBody>
      </p:sp>
    </p:spTree>
    <p:extLst>
      <p:ext uri="{BB962C8B-B14F-4D97-AF65-F5344CB8AC3E}">
        <p14:creationId xmlns:p14="http://schemas.microsoft.com/office/powerpoint/2010/main" val="2401165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ca7e73465441e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26D6B-18CD-443A-8251-10C486E2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3B95C-BBD8-444E-95ED-69031888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2850A-68B0-41EC-8B07-C8E35437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D25503-CD0B-439A-8DBA-1E3CA6F28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Course pathway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95C3A7-039F-4DB1-92D6-4CE379284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1DB22B-E68C-4BC7-8A00-21B7C188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1. Compensation for Pollution Damage from Seabed Mineral Exploration and Extraction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2. OIL POLLUTION CLAIMS AND PUBLIC NUISANCE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3. LEGAL PRECEDENTS AND THE EVOLUTION OF PUBLIC NUISANCE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4. THE RECOVERABILITY OF PURE ECONOMIC LOSS IN PUBLIC NUISANCE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5. DETERMINING WHETHER DAMAGE IS DIRECT OR MERELY CONSEQUENTIAL</a:t>
            </a:r>
          </a:p>
        </p:txBody>
      </p:sp>
    </p:spTree>
    <p:extLst>
      <p:ext uri="{BB962C8B-B14F-4D97-AF65-F5344CB8AC3E}">
        <p14:creationId xmlns:p14="http://schemas.microsoft.com/office/powerpoint/2010/main" val="482967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60e04584a48d9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6B563B-6583-4DE2-9928-0F919147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7111F-322D-4EC3-BD75-DEBC87FD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D3C5E-4B59-4FE1-8E82-DE91E058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1B57D2-26DC-43FD-9C67-7202A396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Independent learning pathway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DEFB60-BB31-4594-BBBF-5553D8CC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6C069-9A11-4FBD-9866-1B9650C7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Study each lecture presentation and record initial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Complete the directed reading and identify relevant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Undertake the lecture research and practical activity.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Upload the required evidence and complete the knowledge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Respond to feedback and retain the final version in the learner portfolio.</a:t>
            </a:r>
          </a:p>
        </p:txBody>
      </p:sp>
    </p:spTree>
    <p:extLst>
      <p:ext uri="{BB962C8B-B14F-4D97-AF65-F5344CB8AC3E}">
        <p14:creationId xmlns:p14="http://schemas.microsoft.com/office/powerpoint/2010/main" val="20502676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75fb82da04129"/>
          <a:stretch xmlns:a="http://schemas.openxmlformats.org/drawingml/2006/main"/>
        </p:blipFill>
        <p:spPr>
          <a:xfrm xmlns:a="http://schemas.openxmlformats.org/drawingml/2006/main">
            <a:off x="457200" y="2476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1AC09-E62F-4B3F-A66F-81B40BD17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67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LONDON GATEWAY COLLEGE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3C098D-51E0-4E1B-9BFE-6AF6CEC8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66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LGC300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73BBB-AD92-4877-832E-46F669E9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6300"/>
            <a:ext cx="10972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964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569A01-13B1-40EF-82E5-F5A9DB122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42134C"/>
                </a:solidFill>
                <a:latin typeface="Bitstream Charter"/>
                <a:ea typeface="Bitstream Charter"/>
                <a:cs typeface="Bitstream Charter"/>
              </a:rPr>
              <a:t>Assessment and completion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901B7B-E00D-4914-AF8F-EA3D2BA0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1047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>
                <a:solidFill>
                  <a:srgbClr val="615B63"/>
                </a:solidFill>
                <a:latin typeface="Bitstream Charter"/>
                <a:ea typeface="Bitstream Charter"/>
                <a:cs typeface="Bitstream Charter"/>
              </a:rPr>
              <a:t>Oil Pollution and Compensation Law   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7254E-2932-475C-A5D3-D4115115E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52625"/>
            <a:ext cx="1038225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Complete every required lecture activity and retain evidence in the learner portfolio.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Complete the final online assessment within the recommended three hours.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The final assessment carries 100 marks and requires a minimum score of 70%.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>
                <a:solidFill>
                  <a:srgbClr val="17131A"/>
                </a:solidFill>
                <a:latin typeface="Bitstream Charter"/>
                <a:ea typeface="Bitstream Charter"/>
                <a:cs typeface="Bitstream Charter"/>
              </a:rPr>
              <a:t>•  A reassessment opportunity may follow feedback or remedial learning where the required standard is not achieved.</a:t>
            </a:r>
          </a:p>
        </p:txBody>
      </p:sp>
    </p:spTree>
    <p:extLst>
      <p:ext uri="{BB962C8B-B14F-4D97-AF65-F5344CB8AC3E}">
        <p14:creationId xmlns:p14="http://schemas.microsoft.com/office/powerpoint/2010/main" val="13644252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2026-09-13T00:02:43.6720000Z</dcterms:created>
  <dcterms:modified xsi:type="dcterms:W3CDTF">2026-09-13T00:02:43.6720000Z</dcterms:modified>
</coreProperties>
</file>